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710" r:id="rId1"/>
  </p:sldMasterIdLst>
  <p:notesMasterIdLst>
    <p:notesMasterId r:id="rId25"/>
  </p:notesMasterIdLst>
  <p:sldIdLst>
    <p:sldId id="256" r:id="rId2"/>
    <p:sldId id="274" r:id="rId3"/>
    <p:sldId id="258" r:id="rId4"/>
    <p:sldId id="276" r:id="rId5"/>
    <p:sldId id="275" r:id="rId6"/>
    <p:sldId id="259" r:id="rId7"/>
    <p:sldId id="260" r:id="rId8"/>
    <p:sldId id="277" r:id="rId9"/>
    <p:sldId id="261" r:id="rId10"/>
    <p:sldId id="279" r:id="rId11"/>
    <p:sldId id="262" r:id="rId12"/>
    <p:sldId id="270" r:id="rId13"/>
    <p:sldId id="266" r:id="rId14"/>
    <p:sldId id="280" r:id="rId15"/>
    <p:sldId id="267" r:id="rId16"/>
    <p:sldId id="278" r:id="rId17"/>
    <p:sldId id="268" r:id="rId18"/>
    <p:sldId id="269" r:id="rId19"/>
    <p:sldId id="271" r:id="rId20"/>
    <p:sldId id="273" r:id="rId21"/>
    <p:sldId id="282" r:id="rId22"/>
    <p:sldId id="272" r:id="rId23"/>
    <p:sldId id="283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29"/>
    <p:restoredTop sz="94604"/>
  </p:normalViewPr>
  <p:slideViewPr>
    <p:cSldViewPr>
      <p:cViewPr varScale="1">
        <p:scale>
          <a:sx n="144" d="100"/>
          <a:sy n="144" d="100"/>
        </p:scale>
        <p:origin x="192" y="3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633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8B81E9-DF8D-E746-8610-D86DCEF571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EBE355-C33C-CF4D-AE99-C042031A9F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4F1F6C0-308E-A247-A5C7-74E5405FD784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CEB4839-1511-4349-B551-DA557B258C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6062923-BAC4-8240-9A24-A420A1C5C7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FAA00-14DF-5245-9E72-0C964361780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FE0733-AB58-F74B-A33A-7CD6838C76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DB87F7C-26F5-EA49-A655-915381E0AF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50888A3D-734C-1A4A-B689-987CCA6135D1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E360BC98-5D27-6445-B666-C6BDBC173137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42BBB9E0-A28C-1F4F-8DD6-4742C0043E43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5F36D9F4-6F59-844B-A6EF-BC9F7E69D1E1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B4800A01-8958-C147-AD0C-B68971A58C95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9F184564-521C-1240-8115-C035AB3FDB2B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CDBA13D8-350E-4945-BAC1-4BA169630F45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A74A2FC5-38FC-A64D-A945-0A395EC6E4F6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E2FF6E22-4A3D-7743-9972-3EB0CA210DAA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C4EBD9D8-F500-3C48-A8A3-6FF7CB4E02AB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C29CD55B-CAAD-1344-A59E-A3AE6B572888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9523F7B3-AA79-7F46-BD26-49B26FC641E6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1EC55151-C701-F949-B032-838A839DAA3D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A8C63842-F614-504F-9437-A65117F2A3A5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4CA779E0-EBD0-4E4D-95D8-3D755909B8CA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7BFE8A20-54E3-AD45-BD01-403E635C8A65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278A4BE0-FAD0-0341-86C7-4F1DF1806D69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939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D117722F-7BBE-F743-B134-5DF2220BCB4A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94666ACB-A966-9443-ACE1-C8D37F4442D0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34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634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2C080769-DCB2-A447-9595-C7681946D42B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7D74811C-078A-6D4A-A06E-82DC86ECF4C2}" type="slidenum">
              <a:rPr lang="en-US" altLang="en-US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75ECD13F-F041-A144-A9CF-8FF96E2AE3DF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852F8344-BD19-9840-9C39-123D7D285AB0}" type="slidenum">
              <a:rPr lang="en-US" altLang="en-US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068089-8848-614B-82D9-A002D8EACDF0}"/>
              </a:ext>
            </a:extLst>
          </p:cNvPr>
          <p:cNvSpPr/>
          <p:nvPr/>
        </p:nvSpPr>
        <p:spPr>
          <a:xfrm>
            <a:off x="3187700" y="268288"/>
            <a:ext cx="5668963" cy="39004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3D6394-224F-F94B-A9FE-70D9F73E9B02}"/>
              </a:ext>
            </a:extLst>
          </p:cNvPr>
          <p:cNvSpPr/>
          <p:nvPr/>
        </p:nvSpPr>
        <p:spPr>
          <a:xfrm>
            <a:off x="268288" y="268288"/>
            <a:ext cx="184150" cy="3886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BADC393-E6E1-3346-BCBC-20784B6B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5450" cy="365125"/>
          </a:xfrm>
        </p:spPr>
        <p:txBody>
          <a:bodyPr/>
          <a:lstStyle>
            <a:lvl1pPr>
              <a:defRPr sz="22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46DE51E8-9219-D744-9AD8-BE6393893094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6933D4F-1687-2E48-9D94-4714F1E4F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9450" y="6356350"/>
            <a:ext cx="4735513" cy="365125"/>
          </a:xfrm>
        </p:spPr>
        <p:txBody>
          <a:bodyPr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6BC2D91-718D-CC4F-9F74-91317CEA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6588" y="6356350"/>
            <a:ext cx="685800" cy="365125"/>
          </a:xfrm>
        </p:spPr>
        <p:txBody>
          <a:bodyPr/>
          <a:lstStyle>
            <a:lvl1pPr>
              <a:defRPr sz="1100">
                <a:solidFill>
                  <a:srgbClr val="858585"/>
                </a:solidFill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FC41F183-F331-234E-A83B-17A1A8F68F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18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313AA6-EC9B-6249-B7BD-6AF952983355}"/>
              </a:ext>
            </a:extLst>
          </p:cNvPr>
          <p:cNvSpPr/>
          <p:nvPr/>
        </p:nvSpPr>
        <p:spPr>
          <a:xfrm>
            <a:off x="7212013" y="268288"/>
            <a:ext cx="16462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DF5AC85-5614-0549-8769-7D60140325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12013" y="6356350"/>
            <a:ext cx="175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13341-3C66-F64B-93D4-DD0235E69467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68111DB-C32A-8C4B-9D31-A029E1C31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A6A9EE-239C-8A44-9B95-762C579B1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5BFC3-2F69-CC4E-A6C1-A7197BD1D8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119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758DB4-F52D-3244-AE60-7617BF1F4894}"/>
              </a:ext>
            </a:extLst>
          </p:cNvPr>
          <p:cNvSpPr/>
          <p:nvPr/>
        </p:nvSpPr>
        <p:spPr>
          <a:xfrm>
            <a:off x="3187700" y="268288"/>
            <a:ext cx="5668963" cy="25606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04628D-E58B-0B41-AF2D-FD551948FE69}"/>
              </a:ext>
            </a:extLst>
          </p:cNvPr>
          <p:cNvSpPr/>
          <p:nvPr/>
        </p:nvSpPr>
        <p:spPr>
          <a:xfrm>
            <a:off x="268288" y="268288"/>
            <a:ext cx="184150" cy="3886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26D6EEE-41F4-FB49-BCD3-5E1E1A87CD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276600" y="390525"/>
            <a:ext cx="5499100" cy="365125"/>
          </a:xfrm>
        </p:spPr>
        <p:txBody>
          <a:bodyPr/>
          <a:lstStyle>
            <a:lvl1pPr>
              <a:defRPr sz="22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E6D53E0-D213-0941-A2AF-DC958D77F948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1EF2BE8-4840-5F4E-BFFA-001054A1840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13100" y="6356350"/>
            <a:ext cx="47355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647305D-AE4C-6341-A97D-4A253C15714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266113" y="6356350"/>
            <a:ext cx="685800" cy="365125"/>
          </a:xfrm>
        </p:spPr>
        <p:txBody>
          <a:bodyPr/>
          <a:lstStyle>
            <a:lvl1pPr>
              <a:defRPr sz="1100">
                <a:solidFill>
                  <a:srgbClr val="858585"/>
                </a:solidFill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382F1B90-EB12-8D4E-897D-D498B6847E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511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4360358-36B0-5944-9CD4-0E9017597118}"/>
              </a:ext>
            </a:extLst>
          </p:cNvPr>
          <p:cNvSpPr/>
          <p:nvPr/>
        </p:nvSpPr>
        <p:spPr>
          <a:xfrm>
            <a:off x="269875" y="268288"/>
            <a:ext cx="1646238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6838BDF-562D-714B-AB17-7E707A49F47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212013" y="6356350"/>
            <a:ext cx="1752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3D7D6-EF28-544E-A613-09F19110FFA2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2A7458B-917D-4246-9882-325CCD666AF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178050" y="6356350"/>
            <a:ext cx="4927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8DCC61A-A90C-0948-8BF5-96C81685B87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31788" y="360363"/>
            <a:ext cx="5064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837A7-5A1C-9D4E-846B-9C88DF37DA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4317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C9DE647-3516-C54B-A804-0A41EC469DC5}"/>
              </a:ext>
            </a:extLst>
          </p:cNvPr>
          <p:cNvSpPr/>
          <p:nvPr/>
        </p:nvSpPr>
        <p:spPr>
          <a:xfrm>
            <a:off x="7759700" y="268288"/>
            <a:ext cx="1098550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/>
          <a:lstStyle>
            <a:lvl1pPr algn="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1951DDB-4C80-C847-9C20-3D7D472E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4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02C9A-1B3F-8446-A2D3-547FCE3DFC92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A4D7337-DA46-8A45-A62C-9B9C33B94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625" y="6356350"/>
            <a:ext cx="53117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BC149C7-061B-094C-9D4C-5245B9D86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CC15F-50A7-FC45-A921-2E43354C64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734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FC6813E-F9B3-D64D-BA1A-98CCAA5EF0CA}"/>
              </a:ext>
            </a:extLst>
          </p:cNvPr>
          <p:cNvSpPr/>
          <p:nvPr/>
        </p:nvSpPr>
        <p:spPr>
          <a:xfrm>
            <a:off x="269875" y="4773613"/>
            <a:ext cx="2971800" cy="18446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/>
          <a:lstStyle>
            <a:lvl1pPr algn="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8405D-FA83-EC42-8ACC-CD1F4FABFD4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50838" y="6105525"/>
            <a:ext cx="5064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15DD8-0B64-F44B-B6FE-F993E675E9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0362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60D380B-E9CA-8D42-A1E7-97ABCDA09FBE}"/>
              </a:ext>
            </a:extLst>
          </p:cNvPr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558518-C0A1-C54E-BF76-DEA6133FD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5F23E-26CC-1041-B3DD-AE84AABAF836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8123CF4B-3B1A-CF4A-B0F6-A365FABB0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1C71E67D-0354-4741-B9B6-1C98250E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840D1-9520-9D40-B698-FFDC517F28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02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19C57D-64D9-8142-92A3-AA0C38859D91}"/>
              </a:ext>
            </a:extLst>
          </p:cNvPr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9910E39C-D09F-E949-9446-89ABFB6A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1789D-E295-7741-AD57-7D86B69ABC29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5C3EACFE-4247-2140-B08C-7AD67B77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5B8B71C8-54F8-0443-98DB-E7FA00C1B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88DD7-327A-C646-AEDA-71CB0D198F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5264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E9022C1-E738-4545-96C4-01450684433E}"/>
              </a:ext>
            </a:extLst>
          </p:cNvPr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B6DD651E-DC44-E648-A64A-ABB7CD4C473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473AC-B4D8-C94A-9F92-93EF26738727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A1AB359C-6924-4440-B738-99A74265C7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CE327BA-7159-104D-82D1-D390D50E88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D3F3D-48A6-E547-9E91-F524FBA89D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2435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51846D5-5CD2-5A44-BC13-516D6F304716}"/>
              </a:ext>
            </a:extLst>
          </p:cNvPr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4A64C275-05D7-A844-9AE9-B49C0D63D3D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004D1-C27A-F44A-95EF-A0578493D6D0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A7F3C806-F5EE-4045-A70A-2B96C492E0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37598ACD-DE18-8340-8B6B-6E386803342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9586A-61E8-C74E-82B8-DA0076FB43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7165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927F6E-600B-BA47-8DE1-448B64A426C5}"/>
              </a:ext>
            </a:extLst>
          </p:cNvPr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3D46B92B-8383-9648-8A11-624D4AA67F9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5D254-A0AE-104C-BBDD-C43965E75C82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46894680-B60D-AF4E-A6F8-94F8B2A2708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A547169-E1A7-704A-A577-136064BFAAE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43A0C-6F1D-A147-807A-B10286FE8C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359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E1B764-A409-4945-A23C-B61069E231A9}"/>
              </a:ext>
            </a:extLst>
          </p:cNvPr>
          <p:cNvSpPr/>
          <p:nvPr/>
        </p:nvSpPr>
        <p:spPr>
          <a:xfrm>
            <a:off x="8148638" y="268288"/>
            <a:ext cx="7191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7AEC550E-44E5-5A4C-AABE-6081D262C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25D05-A95D-B14B-8CB7-6252955CAA95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B9C1471-4447-CC45-B020-88BB5BCEC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CD1C7897-792F-A241-9A05-F95BC9320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B4306-B9CA-5E4A-9F21-1FF4F5C15A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883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6661E9-B7AA-E448-AAE9-30BFAD2BB90A}"/>
              </a:ext>
            </a:extLst>
          </p:cNvPr>
          <p:cNvSpPr/>
          <p:nvPr/>
        </p:nvSpPr>
        <p:spPr>
          <a:xfrm>
            <a:off x="8148638" y="268288"/>
            <a:ext cx="719137" cy="566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B7D4B1C4-603E-1944-8616-982D7AF66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39E4D-3CD8-4840-B542-C37BB91E10DC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51DDE85C-734A-144A-8D8D-18451A3FB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AAA9203-C872-7541-8F0D-F4F23A765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AC078-49CA-EB40-A9E2-3A9E96D28A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1590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BE7D2E-4CC0-DD44-80E3-753B5DEC54E3}"/>
              </a:ext>
            </a:extLst>
          </p:cNvPr>
          <p:cNvSpPr/>
          <p:nvPr/>
        </p:nvSpPr>
        <p:spPr>
          <a:xfrm>
            <a:off x="8148638" y="268288"/>
            <a:ext cx="719137" cy="566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4B7C6FB-E8BF-1442-A33B-3CC6B2AE8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EF8A1-1912-B64F-BC5B-1989E8E286AE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FEB930B-09CA-5A4F-A64C-FB9644B7C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A6C6D27-8E2E-6A4A-B4C0-ABAD5CA22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F6CD1-23BA-784E-A27C-2B418B613D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9321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CF27E36-55D4-394A-9007-DFAD187AC76B}"/>
              </a:ext>
            </a:extLst>
          </p:cNvPr>
          <p:cNvSpPr/>
          <p:nvPr/>
        </p:nvSpPr>
        <p:spPr>
          <a:xfrm>
            <a:off x="4746625" y="268288"/>
            <a:ext cx="4114800" cy="566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546B4A7A-509C-924E-A40F-7624B8FE58B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61925" y="6124575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5D6489CF-47A1-6A4B-8C96-7F19BC4D5C84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0C44988C-D7C1-D44C-B7DE-412429EBE91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74625" y="6356350"/>
            <a:ext cx="38639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1C7BFE7D-A946-E84E-84F9-DAD21A1D4B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1B6DB-76D2-C249-8688-ED4EB0B1D3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564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9AB1692-24F3-EF4B-BF8E-0736A4C593EB}"/>
              </a:ext>
            </a:extLst>
          </p:cNvPr>
          <p:cNvSpPr/>
          <p:nvPr/>
        </p:nvSpPr>
        <p:spPr>
          <a:xfrm>
            <a:off x="7216775" y="268288"/>
            <a:ext cx="1639888" cy="3638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E9178D8B-56FA-E04D-B61B-AFC92E6CC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5370C-B17D-2F4E-BB8F-6F1409D99D3D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BDABDC41-1067-B949-A1EA-33B439B11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B710494A-171F-EE4E-A2A2-2CF5E8F4D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22CF6-997A-974B-BA45-C0673E39B3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9199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FBB1968-2594-0A4A-BE21-F2746CE7438C}"/>
              </a:ext>
            </a:extLst>
          </p:cNvPr>
          <p:cNvSpPr/>
          <p:nvPr/>
        </p:nvSpPr>
        <p:spPr>
          <a:xfrm>
            <a:off x="8135938" y="268288"/>
            <a:ext cx="720725" cy="36385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noProof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7B19C9C9-2A87-034A-B43E-05E801FFA95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C6474-E144-5A4A-A484-1CDC5913FC42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3DD159AE-DF3E-0A44-ABB0-0446A04BE62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72ABA2D-CD4D-624D-8CAD-A6C7498721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C0772-C4EC-AC44-9179-7F91A8A2A7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78197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AE685B-92F6-1347-8F9B-CD2512C1B89D}"/>
              </a:ext>
            </a:extLst>
          </p:cNvPr>
          <p:cNvSpPr/>
          <p:nvPr/>
        </p:nvSpPr>
        <p:spPr>
          <a:xfrm>
            <a:off x="7212013" y="268288"/>
            <a:ext cx="1646237" cy="1646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92DD971-2437-8E4A-9190-02F4D07E3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BD0D2-1D2D-D148-B9F7-1FBF0ADDD55E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C439316-E081-894F-BAD9-0FBD3F6D2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6EFC478-66B7-9944-B797-DF26892B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5D2CC-BCCE-6C46-849D-0AC152BE93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454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11F70DE-241C-B940-93D9-AEA4D8EC34C1}"/>
              </a:ext>
            </a:extLst>
          </p:cNvPr>
          <p:cNvSpPr/>
          <p:nvPr/>
        </p:nvSpPr>
        <p:spPr>
          <a:xfrm>
            <a:off x="8148638" y="268288"/>
            <a:ext cx="719137" cy="5667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AB3E7AC-F072-394D-9A63-AFA48F1F4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F1A2F-A9C4-AA45-A709-B2FA5CE0414E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5DFFD21-14FC-F245-AF92-A008AF850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8DF821D-AB30-DE4B-801C-8ED54EE1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D039B-2800-5742-8E19-475552253E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675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14400"/>
            <a:ext cx="6508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209800"/>
            <a:ext cx="6508750" cy="391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2893C-B16A-674E-A1EE-EC9D3CE97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99313" y="6356350"/>
            <a:ext cx="1752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 b="1">
                <a:solidFill>
                  <a:srgbClr val="858585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5A3C37E2-1D01-524A-9E03-B9F6E66C7CFE}" type="datetimeFigureOut">
              <a:rPr lang="en-US" altLang="en-US"/>
              <a:pPr>
                <a:defRPr/>
              </a:pPr>
              <a:t>6/12/20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DB006-061A-AD4A-B79A-599AC3679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625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DB08A-1FAE-A14C-9588-3EDBDD60A7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6588" y="360363"/>
            <a:ext cx="5064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200" b="1">
                <a:solidFill>
                  <a:schemeClr val="bg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38945B6E-F79C-034A-AC13-7EBB44B11F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  <p:sldLayoutId id="2147483918" r:id="rId18"/>
    <p:sldLayoutId id="2147483919" r:id="rId1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ts val="1800"/>
        </a:spcBef>
        <a:spcAft>
          <a:spcPct val="0"/>
        </a:spcAft>
        <a:buClr>
          <a:schemeClr val="accent1"/>
        </a:buClr>
        <a:buSzPct val="100000"/>
        <a:buFont typeface="Wingdings 2" charset="2"/>
        <a:buChar char="¡"/>
        <a:defRPr sz="20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457200" indent="-228600" algn="l" rtl="0" eaLnBrk="0" fontAlgn="base" hangingPunct="0">
        <a:spcBef>
          <a:spcPts val="600"/>
        </a:spcBef>
        <a:spcAft>
          <a:spcPct val="0"/>
        </a:spcAft>
        <a:buClr>
          <a:srgbClr val="4D0000"/>
        </a:buClr>
        <a:buSzPct val="100000"/>
        <a:buFont typeface="Wingdings 2" charset="2"/>
        <a:buChar char="¡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6858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Wingdings 2" charset="2"/>
        <a:buChar char="¡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914400" indent="-228600" algn="l" rtl="0" eaLnBrk="0" fontAlgn="base" hangingPunct="0">
        <a:spcBef>
          <a:spcPts val="600"/>
        </a:spcBef>
        <a:spcAft>
          <a:spcPct val="0"/>
        </a:spcAft>
        <a:buClr>
          <a:srgbClr val="4D0000"/>
        </a:buClr>
        <a:buSzPct val="100000"/>
        <a:buFont typeface="Wingdings 2" charset="2"/>
        <a:buChar char="¡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Wingdings 2" charset="2"/>
        <a:buChar char="¡"/>
        <a:defRPr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0672A4CD-5C07-9C4A-98BA-C0BE9096EA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4343400"/>
            <a:ext cx="5459413" cy="10493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latin typeface="Tahoma" charset="0"/>
              </a:rPr>
              <a:t>Initial Assessment in Counseling</a:t>
            </a:r>
          </a:p>
        </p:txBody>
      </p:sp>
      <p:sp>
        <p:nvSpPr>
          <p:cNvPr id="22530" name="Subtitle 2">
            <a:extLst>
              <a:ext uri="{FF2B5EF4-FFF2-40B4-BE49-F238E27FC236}">
                <a16:creationId xmlns:a16="http://schemas.microsoft.com/office/drawing/2014/main" id="{645B6A8D-B345-8549-9509-18D0AB627A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5486400"/>
            <a:ext cx="7086600" cy="1219200"/>
          </a:xfrm>
        </p:spPr>
        <p:txBody>
          <a:bodyPr/>
          <a:lstStyle/>
          <a:p>
            <a:pPr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PSY 504: Psychological Measurement</a:t>
            </a:r>
          </a:p>
          <a:p>
            <a:pPr>
              <a:spcBef>
                <a:spcPct val="0"/>
              </a:spcBef>
              <a:buFont typeface="Wingdings" pitchFamily="2" charset="2"/>
              <a:buNone/>
              <a:defRPr/>
            </a:pPr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>
              <a:spcBef>
                <a:spcPct val="0"/>
              </a:spcBef>
              <a:buFont typeface="Wingdings 2" pitchFamily="2" charset="2"/>
              <a:buNone/>
              <a:defRPr/>
            </a:pPr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650875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Initial Intake Interview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Expectations that clients build during the initial sessions have a significant influence on outcome</a:t>
            </a:r>
          </a:p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Quality of therapeutic relationship during early sessions, rather than later sessions, significantly predicts long-term positive results</a:t>
            </a:r>
          </a:p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Client problems are rarely related to one factor, are usually multidimensional, and typically occur in a social context</a:t>
            </a:r>
          </a:p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Important to balance gathering information and building a therapeutic relationship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8001000" cy="1139825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Information Gathered in the  Initial Interview</a:t>
            </a:r>
          </a:p>
        </p:txBody>
      </p:sp>
      <p:sp>
        <p:nvSpPr>
          <p:cNvPr id="26626" name="Rectangle 3"/>
          <p:cNvSpPr>
            <a:spLocks noGrp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Demographic information</a:t>
            </a:r>
          </a:p>
          <a:p>
            <a:pPr eaLnBrk="1" hangingPunct="1"/>
            <a:endParaRPr lang="en-US" altLang="en-US" sz="1000">
              <a:latin typeface="Tahoma" charset="0"/>
              <a:ea typeface="ＭＳ Ｐゴシック" charset="-128"/>
            </a:endParaRPr>
          </a:p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Background information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This process is sometimes referred to a </a:t>
            </a:r>
            <a:r>
              <a:rPr lang="en-US" altLang="en-US" sz="2200" b="1" u="sng">
                <a:latin typeface="Tahoma" charset="0"/>
                <a:ea typeface="ＭＳ Ｐゴシック" charset="-128"/>
              </a:rPr>
              <a:t>psychosocial interview</a:t>
            </a:r>
            <a:r>
              <a:rPr lang="en-US" altLang="en-US" sz="2200">
                <a:latin typeface="Tahoma" charset="0"/>
                <a:ea typeface="ＭＳ Ｐゴシック" charset="-128"/>
              </a:rPr>
              <a:t> </a:t>
            </a:r>
            <a:r>
              <a:rPr lang="en-US" altLang="en-US" sz="2200" i="1">
                <a:latin typeface="Tahoma" charset="0"/>
                <a:ea typeface="ＭＳ Ｐゴシック" charset="-128"/>
              </a:rPr>
              <a:t>(see Table 6.1)</a:t>
            </a:r>
            <a:endParaRPr lang="en-US" altLang="en-US" sz="2200" b="1" i="1" u="sng">
              <a:latin typeface="Tahoma" charset="0"/>
              <a:ea typeface="ＭＳ Ｐゴシック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50875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Information Gathered in the Initial Interview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90D1E22F-E58D-FF41-A7B3-E5DD5F3B0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57400"/>
            <a:ext cx="2133600" cy="1524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US" sz="2400" dirty="0">
                <a:latin typeface="Tahoma" charset="0"/>
                <a:ea typeface="+mn-ea"/>
                <a:cs typeface="+mn-cs"/>
              </a:rPr>
              <a:t>Background </a:t>
            </a:r>
          </a:p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US" sz="2400" dirty="0">
                <a:latin typeface="Tahoma" charset="0"/>
                <a:ea typeface="+mn-ea"/>
                <a:cs typeface="+mn-cs"/>
              </a:rPr>
              <a:t>Information</a:t>
            </a:r>
          </a:p>
        </p:txBody>
      </p:sp>
      <p:pic>
        <p:nvPicPr>
          <p:cNvPr id="28675" name="Picture 2" descr="C:\Users\DAWN &amp; ADAM VOLUNGIS\Documents\My Scans\scan00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822450"/>
            <a:ext cx="5372100" cy="50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8001000" cy="1139825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Information Gathered in the  Initial Interview</a:t>
            </a:r>
          </a:p>
        </p:txBody>
      </p:sp>
      <p:sp>
        <p:nvSpPr>
          <p:cNvPr id="30722" name="Rectangle 3"/>
          <p:cNvSpPr>
            <a:spLocks noGrp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P</a:t>
            </a:r>
            <a:r>
              <a:rPr lang="en-US" altLang="ja-JP" sz="2400">
                <a:latin typeface="Tahoma" charset="0"/>
                <a:ea typeface="メイリオ" charset="-128"/>
              </a:rPr>
              <a:t>resenting concerns (consider):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When the problem started (including precipitating factors)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Frequency (intensity and duration) of the problem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Maintaining factors</a:t>
            </a:r>
          </a:p>
          <a:p>
            <a:pPr lvl="1" eaLnBrk="1" hangingPunct="1"/>
            <a:r>
              <a:rPr lang="en-US" altLang="ja-JP" sz="2200">
                <a:latin typeface="Tahoma" charset="0"/>
                <a:ea typeface="メイリオ" charset="-128"/>
              </a:rPr>
              <a:t>Past methods to deal with the problem (effective and noneffective)</a:t>
            </a:r>
            <a:endParaRPr lang="en-US" altLang="en-US" sz="2200">
              <a:latin typeface="Tahoma" charset="0"/>
              <a:ea typeface="ＭＳ Ｐゴシック" charset="-128"/>
            </a:endParaRP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Relevant surrounding events and multiple perspectives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Impact of problem on client</a:t>
            </a:r>
            <a:r>
              <a:rPr lang="ja-JP" altLang="en-US" sz="2200">
                <a:latin typeface="Tahoma" charset="0"/>
                <a:ea typeface="メイリオ" charset="-128"/>
              </a:rPr>
              <a:t>’</a:t>
            </a:r>
            <a:r>
              <a:rPr lang="en-US" altLang="ja-JP" sz="2200">
                <a:latin typeface="Tahoma" charset="0"/>
                <a:ea typeface="メイリオ" charset="-128"/>
              </a:rPr>
              <a:t>s daily functioning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Asses the degree to which the client believes each problem is changeable and motivation to change (including hope)</a:t>
            </a:r>
          </a:p>
          <a:p>
            <a:pPr lvl="2" eaLnBrk="1" hangingPunct="1"/>
            <a:r>
              <a:rPr lang="en-US" altLang="en-US" sz="2000">
                <a:latin typeface="Tahoma" charset="0"/>
                <a:ea typeface="ＭＳ Ｐゴシック" charset="-128"/>
              </a:rPr>
              <a:t>Also consider internal vs. external motivation to change</a:t>
            </a:r>
          </a:p>
          <a:p>
            <a:pPr lvl="1" eaLnBrk="1" hangingPunct="1"/>
            <a:endParaRPr lang="en-US" altLang="ja-JP" sz="2000">
              <a:latin typeface="Tahoma" charset="0"/>
              <a:ea typeface="メイリオ" charset="-128"/>
            </a:endParaRPr>
          </a:p>
          <a:p>
            <a:pPr eaLnBrk="1" hangingPunct="1"/>
            <a:endParaRPr lang="en-US" altLang="en-US">
              <a:latin typeface="Tahoma" charset="0"/>
              <a:ea typeface="ＭＳ Ｐゴシック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>
          <a:xfrm>
            <a:off x="304800" y="762000"/>
            <a:ext cx="678180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Defining the Client</a:t>
            </a:r>
            <a:r>
              <a:rPr lang="ja-JP" altLang="en-US" sz="4000" u="sng">
                <a:latin typeface="Tahoma" charset="0"/>
                <a:ea typeface="メイリオ" charset="-128"/>
              </a:rPr>
              <a:t>’</a:t>
            </a:r>
            <a:r>
              <a:rPr lang="en-US" altLang="ja-JP" sz="4000" u="sng">
                <a:latin typeface="Tahoma" charset="0"/>
                <a:ea typeface="メイリオ" charset="-128"/>
              </a:rPr>
              <a:t>s Problem</a:t>
            </a:r>
            <a:endParaRPr lang="en-US" altLang="en-US" sz="4000" u="sng">
              <a:latin typeface="Tahoma" charset="0"/>
              <a:ea typeface="ＭＳ Ｐゴシック" charset="-128"/>
            </a:endParaRPr>
          </a:p>
        </p:txBody>
      </p:sp>
      <p:sp>
        <p:nvSpPr>
          <p:cNvPr id="32770" name="Rectangle 3"/>
          <p:cNvSpPr>
            <a:spLocks noGrp="1"/>
          </p:cNvSpPr>
          <p:nvPr>
            <p:ph idx="1"/>
          </p:nvPr>
        </p:nvSpPr>
        <p:spPr>
          <a:xfrm>
            <a:off x="533400" y="2017713"/>
            <a:ext cx="8305800" cy="4840287"/>
          </a:xfrm>
        </p:spPr>
        <p:txBody>
          <a:bodyPr/>
          <a:lstStyle/>
          <a:p>
            <a:pPr marL="347663" indent="-347663"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Important to eventually develop a solid case formulation that will be driving force of your treatment goals and interventions</a:t>
            </a:r>
          </a:p>
          <a:p>
            <a:pPr marL="576263" lvl="1" indent="-347663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The case formulation is malleable over time as new information is learned</a:t>
            </a:r>
          </a:p>
          <a:p>
            <a:pPr marL="347663" indent="-347663"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Underestimating the severity of the client</a:t>
            </a:r>
            <a:r>
              <a:rPr lang="ja-JP" altLang="en-US" sz="2400">
                <a:latin typeface="Tahoma" charset="0"/>
                <a:ea typeface="メイリオ" charset="-128"/>
                <a:cs typeface="Tahoma" charset="0"/>
              </a:rPr>
              <a:t>’</a:t>
            </a:r>
            <a:r>
              <a:rPr lang="en-US" altLang="ja-JP" sz="2400">
                <a:latin typeface="Tahoma" charset="0"/>
                <a:ea typeface="ＭＳ Ｐゴシック" charset="-128"/>
              </a:rPr>
              <a:t>s problems is one of the major reasons counseling can result in a negative outcome</a:t>
            </a:r>
          </a:p>
          <a:p>
            <a:pPr marL="347663" indent="-347663"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Often clients seek counseling for multiple issues rather than one specific problem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701040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Assessing the Change Process</a:t>
            </a:r>
          </a:p>
        </p:txBody>
      </p:sp>
      <p:sp>
        <p:nvSpPr>
          <p:cNvPr id="34818" name="Rectangle 3"/>
          <p:cNvSpPr>
            <a:spLocks noGrp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altLang="en-US" sz="2800" b="1" i="1">
                <a:latin typeface="Tahoma" charset="0"/>
                <a:ea typeface="ＭＳ Ｐゴシック" charset="-128"/>
              </a:rPr>
              <a:t>Prochaska</a:t>
            </a:r>
            <a:r>
              <a:rPr lang="ja-JP" altLang="en-US" sz="2800" b="1" i="1">
                <a:latin typeface="Tahoma" charset="0"/>
                <a:ea typeface="メイリオ" charset="-128"/>
              </a:rPr>
              <a:t>’</a:t>
            </a:r>
            <a:r>
              <a:rPr lang="en-US" altLang="ja-JP" sz="2800" b="1" i="1">
                <a:latin typeface="Tahoma" charset="0"/>
                <a:ea typeface="メイリオ" charset="-128"/>
              </a:rPr>
              <a:t>s Transtheoretical Model:</a:t>
            </a:r>
          </a:p>
          <a:p>
            <a:pPr eaLnBrk="1" hangingPunct="1">
              <a:buFont typeface="Wingdings" charset="2"/>
              <a:buNone/>
            </a:pPr>
            <a:endParaRPr lang="en-US" altLang="en-US" sz="900" b="1" i="1">
              <a:latin typeface="Tahoma" charset="0"/>
              <a:ea typeface="ＭＳ Ｐゴシック" charset="-128"/>
            </a:endParaRPr>
          </a:p>
          <a:p>
            <a:pPr eaLnBrk="1" hangingPunct="1">
              <a:buFont typeface="Wingdings" charset="2"/>
              <a:buNone/>
            </a:pPr>
            <a:r>
              <a:rPr lang="en-US" altLang="en-US" sz="2800">
                <a:latin typeface="Tahoma" charset="0"/>
                <a:ea typeface="ＭＳ Ｐゴシック" charset="-128"/>
              </a:rPr>
              <a:t>	</a:t>
            </a:r>
            <a:r>
              <a:rPr lang="en-US" altLang="en-US" sz="2400">
                <a:latin typeface="Tahoma" charset="0"/>
                <a:ea typeface="ＭＳ Ｐゴシック" charset="-128"/>
              </a:rPr>
              <a:t>1.  </a:t>
            </a:r>
            <a:r>
              <a:rPr lang="en-US" altLang="en-US" sz="2400" u="sng">
                <a:latin typeface="Tahoma" charset="0"/>
                <a:ea typeface="ＭＳ Ｐゴシック" charset="-128"/>
              </a:rPr>
              <a:t>Precontemplation</a:t>
            </a:r>
            <a:r>
              <a:rPr lang="en-US" altLang="en-US" sz="2400">
                <a:latin typeface="Tahoma" charset="0"/>
                <a:ea typeface="ＭＳ Ｐゴシック" charset="-128"/>
              </a:rPr>
              <a:t> – client has no intention of changing behavior in the foreseeable future</a:t>
            </a:r>
          </a:p>
          <a:p>
            <a:pPr eaLnBrk="1" hangingPunct="1">
              <a:buFont typeface="Wingdings" charset="2"/>
              <a:buNone/>
            </a:pPr>
            <a:r>
              <a:rPr lang="en-US" altLang="en-US" sz="2400">
                <a:latin typeface="Tahoma" charset="0"/>
                <a:ea typeface="ＭＳ Ｐゴシック" charset="-128"/>
              </a:rPr>
              <a:t>	2.  </a:t>
            </a:r>
            <a:r>
              <a:rPr lang="en-US" altLang="en-US" sz="2400" u="sng">
                <a:latin typeface="Tahoma" charset="0"/>
                <a:ea typeface="ＭＳ Ｐゴシック" charset="-128"/>
              </a:rPr>
              <a:t>Contemplation</a:t>
            </a:r>
            <a:r>
              <a:rPr lang="en-US" altLang="en-US" sz="2400">
                <a:latin typeface="Tahoma" charset="0"/>
                <a:ea typeface="ＭＳ Ｐゴシック" charset="-128"/>
              </a:rPr>
              <a:t> – client becomes aware that a problem exists and considers the problem; but no commitment to action</a:t>
            </a:r>
          </a:p>
          <a:p>
            <a:pPr eaLnBrk="1" hangingPunct="1">
              <a:buFont typeface="Wingdings" charset="2"/>
              <a:buNone/>
            </a:pPr>
            <a:r>
              <a:rPr lang="en-US" altLang="en-US" sz="2400">
                <a:latin typeface="Tahoma" charset="0"/>
                <a:ea typeface="ＭＳ Ｐゴシック" charset="-128"/>
              </a:rPr>
              <a:t>	3.  </a:t>
            </a:r>
            <a:r>
              <a:rPr lang="en-US" altLang="en-US" sz="2400" u="sng">
                <a:latin typeface="Tahoma" charset="0"/>
                <a:ea typeface="ＭＳ Ｐゴシック" charset="-128"/>
              </a:rPr>
              <a:t>Preparation</a:t>
            </a:r>
            <a:r>
              <a:rPr lang="en-US" altLang="en-US" sz="2400">
                <a:latin typeface="Tahoma" charset="0"/>
                <a:ea typeface="ＭＳ Ｐゴシック" charset="-128"/>
              </a:rPr>
              <a:t> – client begins to make small changes in behavior, with the intention of taking action within the next month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93420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Assessing the Change Process</a:t>
            </a:r>
          </a:p>
        </p:txBody>
      </p:sp>
      <p:sp>
        <p:nvSpPr>
          <p:cNvPr id="36866" name="Rectangle 3"/>
          <p:cNvSpPr>
            <a:spLocks noGrp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altLang="en-US" sz="2800" b="1" i="1">
                <a:latin typeface="Tahoma" charset="0"/>
                <a:ea typeface="ＭＳ Ｐゴシック" charset="-128"/>
              </a:rPr>
              <a:t>Prochaska</a:t>
            </a:r>
            <a:r>
              <a:rPr lang="ja-JP" altLang="en-US" sz="2800" b="1" i="1">
                <a:latin typeface="Tahoma" charset="0"/>
                <a:ea typeface="メイリオ" charset="-128"/>
              </a:rPr>
              <a:t>’</a:t>
            </a:r>
            <a:r>
              <a:rPr lang="en-US" altLang="ja-JP" sz="2800" b="1" i="1">
                <a:latin typeface="Tahoma" charset="0"/>
                <a:ea typeface="メイリオ" charset="-128"/>
              </a:rPr>
              <a:t>s Transtheoretical Model:</a:t>
            </a:r>
          </a:p>
          <a:p>
            <a:pPr eaLnBrk="1" hangingPunct="1">
              <a:buFont typeface="Wingdings" charset="2"/>
              <a:buNone/>
            </a:pPr>
            <a:endParaRPr lang="en-US" altLang="en-US" sz="900" b="1" i="1">
              <a:latin typeface="Tahoma" charset="0"/>
              <a:ea typeface="ＭＳ Ｐゴシック" charset="-128"/>
            </a:endParaRPr>
          </a:p>
          <a:p>
            <a:pPr eaLnBrk="1" hangingPunct="1">
              <a:buFont typeface="Wingdings" charset="2"/>
              <a:buNone/>
            </a:pPr>
            <a:r>
              <a:rPr lang="en-US" altLang="en-US" sz="2400">
                <a:latin typeface="Tahoma" charset="0"/>
                <a:ea typeface="ＭＳ Ｐゴシック" charset="-128"/>
              </a:rPr>
              <a:t>	4.  </a:t>
            </a:r>
            <a:r>
              <a:rPr lang="en-US" altLang="en-US" sz="2400" u="sng">
                <a:latin typeface="Tahoma" charset="0"/>
                <a:ea typeface="ＭＳ Ｐゴシック" charset="-128"/>
              </a:rPr>
              <a:t>Action</a:t>
            </a:r>
            <a:r>
              <a:rPr lang="en-US" altLang="en-US" sz="2400">
                <a:latin typeface="Tahoma" charset="0"/>
                <a:ea typeface="ＭＳ Ｐゴシック" charset="-128"/>
              </a:rPr>
              <a:t> – client overtly changes/modifies their behavior, experiences, or environment to address their problems</a:t>
            </a:r>
          </a:p>
          <a:p>
            <a:pPr eaLnBrk="1" hangingPunct="1">
              <a:buFont typeface="Wingdings" charset="2"/>
              <a:buNone/>
            </a:pPr>
            <a:r>
              <a:rPr lang="en-US" altLang="en-US" sz="2400">
                <a:latin typeface="Tahoma" charset="0"/>
                <a:ea typeface="ＭＳ Ｐゴシック" charset="-128"/>
              </a:rPr>
              <a:t>	5   </a:t>
            </a:r>
            <a:r>
              <a:rPr lang="en-US" altLang="en-US" sz="2400" u="sng">
                <a:latin typeface="Tahoma" charset="0"/>
                <a:ea typeface="ＭＳ Ｐゴシック" charset="-128"/>
              </a:rPr>
              <a:t>Maintenance</a:t>
            </a:r>
            <a:r>
              <a:rPr lang="en-US" altLang="en-US" sz="2400">
                <a:latin typeface="Tahoma" charset="0"/>
                <a:ea typeface="ＭＳ Ｐゴシック" charset="-128"/>
              </a:rPr>
              <a:t> – client works on preventing relapse and to consolidate the gains achieved in the action stage; this is a continuation of the changed behavior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746760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Interviewing Skills and </a:t>
            </a:r>
            <a:br>
              <a:rPr lang="en-US" altLang="en-US" sz="4000" u="sng">
                <a:latin typeface="Tahoma" charset="0"/>
                <a:ea typeface="ＭＳ Ｐゴシック" charset="-128"/>
              </a:rPr>
            </a:br>
            <a:r>
              <a:rPr lang="en-US" altLang="en-US" sz="4000" u="sng">
                <a:latin typeface="Tahoma" charset="0"/>
                <a:ea typeface="ＭＳ Ｐゴシック" charset="-128"/>
              </a:rPr>
              <a:t>Techniques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96BAEA80-4420-284E-9C1E-2D46CCCEF9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Char char="¡"/>
              <a:defRPr/>
            </a:pPr>
            <a:r>
              <a:rPr lang="en-US" sz="2400" dirty="0">
                <a:latin typeface="Tahoma" charset="0"/>
                <a:ea typeface="+mn-ea"/>
                <a:cs typeface="+mn-cs"/>
              </a:rPr>
              <a:t>Clients who perceive their counselors as </a:t>
            </a:r>
            <a:r>
              <a:rPr lang="en-US" sz="2400" i="1" u="sng" dirty="0">
                <a:latin typeface="Tahoma" charset="0"/>
                <a:ea typeface="+mn-ea"/>
                <a:cs typeface="+mn-cs"/>
              </a:rPr>
              <a:t>trustworthy, expert, and attractive</a:t>
            </a:r>
            <a:r>
              <a:rPr lang="en-US" sz="2400" i="1" dirty="0">
                <a:latin typeface="Tahoma" charset="0"/>
                <a:ea typeface="+mn-ea"/>
                <a:cs typeface="+mn-cs"/>
              </a:rPr>
              <a:t> </a:t>
            </a:r>
            <a:r>
              <a:rPr lang="en-US" sz="2400" dirty="0">
                <a:latin typeface="Tahoma" charset="0"/>
                <a:ea typeface="+mn-ea"/>
                <a:cs typeface="+mn-cs"/>
              </a:rPr>
              <a:t>have better outcomes in counseling than clients who do have these perceptions of their counselors</a:t>
            </a:r>
          </a:p>
          <a:p>
            <a:pPr lvl="1" eaLnBrk="1" fontAlgn="auto" hangingPunct="1">
              <a:spcAft>
                <a:spcPts val="0"/>
              </a:spcAft>
              <a:buFont typeface="Wingdings 2" pitchFamily="18" charset="2"/>
              <a:buChar char="¡"/>
              <a:defRPr/>
            </a:pPr>
            <a:r>
              <a:rPr lang="en-US" sz="2200" i="1" dirty="0">
                <a:solidFill>
                  <a:srgbClr val="660066"/>
                </a:solidFill>
                <a:latin typeface="Tahoma" charset="0"/>
                <a:ea typeface="+mn-ea"/>
              </a:rPr>
              <a:t>*See Strong (1968; pp. 221-222)</a:t>
            </a:r>
          </a:p>
          <a:p>
            <a:pPr marL="685800" lvl="4" eaLnBrk="1" fontAlgn="auto" hangingPunct="1">
              <a:spcBef>
                <a:spcPts val="1800"/>
              </a:spcBef>
              <a:spcAft>
                <a:spcPts val="0"/>
              </a:spcAft>
              <a:buFont typeface="Wingdings 2" pitchFamily="18" charset="2"/>
              <a:buChar char="¡"/>
              <a:defRPr/>
            </a:pPr>
            <a:r>
              <a:rPr lang="en-US" sz="2000" b="1" dirty="0">
                <a:latin typeface="Tahoma" charset="0"/>
                <a:ea typeface="+mn-ea"/>
              </a:rPr>
              <a:t>Expertness</a:t>
            </a:r>
            <a:r>
              <a:rPr lang="en-US" sz="2000" dirty="0">
                <a:latin typeface="Tahoma" charset="0"/>
                <a:ea typeface="+mn-ea"/>
              </a:rPr>
              <a:t> - Conducting yourself as confident in theory and practice (e.g., psychoeducation, case formulation, treatment goals, interventions) can enhance client perception of expertise</a:t>
            </a:r>
          </a:p>
          <a:p>
            <a:pPr marL="685800" lvl="4" eaLnBrk="1" fontAlgn="auto" hangingPunct="1">
              <a:spcBef>
                <a:spcPts val="1800"/>
              </a:spcBef>
              <a:spcAft>
                <a:spcPts val="0"/>
              </a:spcAft>
              <a:buFont typeface="Wingdings 2" pitchFamily="18" charset="2"/>
              <a:buChar char="¡"/>
              <a:defRPr/>
            </a:pPr>
            <a:r>
              <a:rPr lang="en-US" sz="2000" b="1" dirty="0">
                <a:latin typeface="Tahoma" charset="0"/>
                <a:ea typeface="+mn-ea"/>
              </a:rPr>
              <a:t>Trustworthiness</a:t>
            </a:r>
            <a:r>
              <a:rPr lang="en-US" sz="2000" dirty="0">
                <a:latin typeface="Tahoma" charset="0"/>
                <a:ea typeface="+mn-ea"/>
              </a:rPr>
              <a:t> - Respecting client confidentiality and following policies and procedures naturally produces relational trust</a:t>
            </a:r>
          </a:p>
          <a:p>
            <a:pPr marL="685800" lvl="4" eaLnBrk="1" fontAlgn="auto" hangingPunct="1">
              <a:spcBef>
                <a:spcPts val="1800"/>
              </a:spcBef>
              <a:spcAft>
                <a:spcPts val="0"/>
              </a:spcAft>
              <a:buFont typeface="Wingdings 2" pitchFamily="18" charset="2"/>
              <a:buChar char="¡"/>
              <a:defRPr/>
            </a:pPr>
            <a:r>
              <a:rPr lang="en-US" sz="2000" b="1" dirty="0">
                <a:latin typeface="Tahoma" charset="0"/>
                <a:ea typeface="+mn-ea"/>
              </a:rPr>
              <a:t>Attractiveness</a:t>
            </a:r>
            <a:r>
              <a:rPr lang="en-US" sz="2000" dirty="0">
                <a:latin typeface="Tahoma" charset="0"/>
                <a:ea typeface="+mn-ea"/>
              </a:rPr>
              <a:t> – likeability and compatibility that comes from how you conduct yourself during client interactions</a:t>
            </a:r>
          </a:p>
          <a:p>
            <a:pPr lvl="2" eaLnBrk="1" fontAlgn="auto" hangingPunct="1">
              <a:spcAft>
                <a:spcPts val="0"/>
              </a:spcAft>
              <a:buFont typeface="Wingdings 2" pitchFamily="18" charset="2"/>
              <a:buChar char="¡"/>
              <a:defRPr/>
            </a:pPr>
            <a:endParaRPr lang="en-US" sz="2000" i="1" dirty="0">
              <a:solidFill>
                <a:srgbClr val="660066"/>
              </a:solidFill>
              <a:latin typeface="Tahoma" charset="0"/>
              <a:ea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746760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Interviewing Skills and </a:t>
            </a:r>
            <a:br>
              <a:rPr lang="en-US" altLang="en-US" sz="4000" u="sng">
                <a:latin typeface="Tahoma" charset="0"/>
                <a:ea typeface="ＭＳ Ｐゴシック" charset="-128"/>
              </a:rPr>
            </a:br>
            <a:r>
              <a:rPr lang="en-US" altLang="en-US" sz="4000" u="sng">
                <a:latin typeface="Tahoma" charset="0"/>
                <a:ea typeface="ＭＳ Ｐゴシック" charset="-128"/>
              </a:rPr>
              <a:t>Techniques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96BAEA80-4420-284E-9C1E-2D46CCCEF9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Char char="¡"/>
              <a:defRPr/>
            </a:pPr>
            <a:r>
              <a:rPr lang="en-US" sz="2400" dirty="0">
                <a:latin typeface="Tahoma" charset="0"/>
                <a:ea typeface="+mn-ea"/>
                <a:cs typeface="+mn-cs"/>
              </a:rPr>
              <a:t>Open-ended questions are less likely to lead or influence the client and require a more elaborate answer than closed-ended questions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Char char="¡"/>
              <a:defRPr/>
            </a:pPr>
            <a:r>
              <a:rPr lang="en-US" sz="2400" dirty="0">
                <a:latin typeface="Tahoma" charset="0"/>
                <a:ea typeface="+mn-ea"/>
                <a:cs typeface="+mn-cs"/>
              </a:rPr>
              <a:t>Basic counseling skills: paraphrasing, clarifying, reflecting, restatement, interpreting, summarizing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Char char="¡"/>
              <a:defRPr/>
            </a:pPr>
            <a:r>
              <a:rPr lang="en-US" sz="2400" dirty="0">
                <a:latin typeface="Tahoma" charset="0"/>
                <a:ea typeface="+mn-ea"/>
                <a:cs typeface="+mn-cs"/>
              </a:rPr>
              <a:t>Self-awareness of verbal and nonverbal communication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Char char="¡"/>
              <a:defRPr/>
            </a:pPr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Almost all interviews are </a:t>
            </a:r>
            <a:r>
              <a:rPr lang="en-US" alt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semi-structured</a:t>
            </a:r>
          </a:p>
          <a:p>
            <a:pPr lvl="1" eaLnBrk="1" fontAlgn="auto" hangingPunct="1">
              <a:spcAft>
                <a:spcPts val="0"/>
              </a:spcAft>
              <a:buFont typeface="Wingdings 2" pitchFamily="18" charset="2"/>
              <a:buChar char="¡"/>
              <a:defRPr/>
            </a:pPr>
            <a:r>
              <a:rPr lang="en-US" alt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Combination of structured and unstructured; certain questions are always asked, but there is room for exploration and additional questions</a:t>
            </a:r>
            <a:endParaRPr lang="en-US" altLang="en-US" sz="22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Char char="¡"/>
              <a:defRPr/>
            </a:pPr>
            <a:endParaRPr lang="en-US" sz="2400" dirty="0">
              <a:latin typeface="Tahoma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50875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Interviewing Children</a:t>
            </a:r>
          </a:p>
        </p:txBody>
      </p:sp>
      <p:sp>
        <p:nvSpPr>
          <p:cNvPr id="43010" name="Rectangle 3"/>
          <p:cNvSpPr>
            <a:spLocks noGrp="1"/>
          </p:cNvSpPr>
          <p:nvPr>
            <p:ph idx="1"/>
          </p:nvPr>
        </p:nvSpPr>
        <p:spPr>
          <a:xfrm>
            <a:off x="533400" y="2133600"/>
            <a:ext cx="8305800" cy="47244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Tahoma" charset="0"/>
                <a:ea typeface="ＭＳ Ｐゴシック" charset="-128"/>
              </a:rPr>
              <a:t>Establish rapport and familiarity</a:t>
            </a:r>
          </a:p>
          <a:p>
            <a:pPr eaLnBrk="1" hangingPunct="1"/>
            <a:r>
              <a:rPr lang="en-US" altLang="en-US" sz="1800">
                <a:latin typeface="Tahoma" charset="0"/>
                <a:ea typeface="ＭＳ Ｐゴシック" charset="-128"/>
              </a:rPr>
              <a:t>Gear vocabulary to child</a:t>
            </a:r>
            <a:r>
              <a:rPr lang="ja-JP" altLang="en-US" sz="1800">
                <a:latin typeface="Tahoma" charset="0"/>
                <a:ea typeface="メイリオ" charset="-128"/>
              </a:rPr>
              <a:t>’</a:t>
            </a:r>
            <a:r>
              <a:rPr lang="en-US" altLang="ja-JP" sz="1800">
                <a:latin typeface="Tahoma" charset="0"/>
                <a:ea typeface="メイリオ" charset="-128"/>
              </a:rPr>
              <a:t>s educational level; reduce complexity of questions</a:t>
            </a:r>
          </a:p>
          <a:p>
            <a:pPr eaLnBrk="1" hangingPunct="1"/>
            <a:r>
              <a:rPr lang="en-US" altLang="en-US" sz="1800">
                <a:latin typeface="Tahoma" charset="0"/>
                <a:ea typeface="ＭＳ Ｐゴシック" charset="-128"/>
              </a:rPr>
              <a:t>Ask questions in a warm professional manner</a:t>
            </a:r>
          </a:p>
          <a:p>
            <a:pPr eaLnBrk="1" hangingPunct="1"/>
            <a:r>
              <a:rPr lang="en-US" altLang="en-US" sz="1800">
                <a:latin typeface="Tahoma" charset="0"/>
                <a:ea typeface="ＭＳ Ｐゴシック" charset="-128"/>
              </a:rPr>
              <a:t>Explain why asking questions</a:t>
            </a:r>
          </a:p>
          <a:p>
            <a:pPr eaLnBrk="1" hangingPunct="1"/>
            <a:r>
              <a:rPr lang="en-US" altLang="en-US" sz="1800">
                <a:latin typeface="Tahoma" charset="0"/>
                <a:ea typeface="ＭＳ Ｐゴシック" charset="-128"/>
              </a:rPr>
              <a:t>Define limits of confidentiality</a:t>
            </a:r>
          </a:p>
          <a:p>
            <a:pPr eaLnBrk="1" hangingPunct="1"/>
            <a:r>
              <a:rPr lang="en-US" altLang="en-US" sz="1800">
                <a:latin typeface="Tahoma" charset="0"/>
                <a:ea typeface="ＭＳ Ｐゴシック" charset="-128"/>
              </a:rPr>
              <a:t>Use variety of question types; avoid abstraction</a:t>
            </a:r>
          </a:p>
          <a:p>
            <a:pPr eaLnBrk="1" hangingPunct="1"/>
            <a:r>
              <a:rPr lang="en-US" altLang="en-US" sz="1800">
                <a:latin typeface="Tahoma" charset="0"/>
                <a:ea typeface="ＭＳ Ｐゴシック" charset="-128"/>
              </a:rPr>
              <a:t>Use physical props, games, toys</a:t>
            </a:r>
          </a:p>
          <a:p>
            <a:pPr eaLnBrk="1" hangingPunct="1"/>
            <a:r>
              <a:rPr lang="en-US" altLang="en-US" sz="1800">
                <a:latin typeface="Tahoma" charset="0"/>
                <a:ea typeface="ＭＳ Ｐゴシック" charset="-128"/>
              </a:rPr>
              <a:t>Observe behavior during interview</a:t>
            </a:r>
          </a:p>
          <a:p>
            <a:pPr eaLnBrk="1" hangingPunct="1"/>
            <a:r>
              <a:rPr lang="en-US" altLang="en-US" sz="1800">
                <a:latin typeface="Tahoma" charset="0"/>
                <a:ea typeface="ＭＳ Ｐゴシック" charset="-128"/>
              </a:rPr>
              <a:t>If disruptive play, do not immediately stop behavior</a:t>
            </a:r>
          </a:p>
          <a:p>
            <a:pPr eaLnBrk="1" hangingPunct="1">
              <a:lnSpc>
                <a:spcPct val="80000"/>
              </a:lnSpc>
            </a:pPr>
            <a:endParaRPr lang="en-US" altLang="en-US" sz="2200">
              <a:latin typeface="Tahoma" charset="0"/>
              <a:ea typeface="ＭＳ Ｐゴシック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50875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Assessment of Depression</a:t>
            </a:r>
          </a:p>
        </p:txBody>
      </p:sp>
      <p:sp>
        <p:nvSpPr>
          <p:cNvPr id="45058" name="Rectangle 3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8006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Know the symptoms – cognitive, emotional, behavioral (and physiological)</a:t>
            </a:r>
            <a:endParaRPr lang="en-US" altLang="en-US" sz="900">
              <a:latin typeface="Tahoma" charset="0"/>
              <a:ea typeface="ＭＳ Ｐゴシック" charset="-128"/>
            </a:endParaRPr>
          </a:p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Assess severity and type of depression</a:t>
            </a:r>
            <a:endParaRPr lang="en-US" altLang="en-US" sz="900">
              <a:latin typeface="Tahoma" charset="0"/>
              <a:ea typeface="ＭＳ Ｐゴシック" charset="-128"/>
            </a:endParaRPr>
          </a:p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Formal instruments</a:t>
            </a:r>
          </a:p>
          <a:p>
            <a:pPr lvl="1" eaLnBrk="1" hangingPunct="1"/>
            <a:r>
              <a:rPr lang="en-US" altLang="en-US" sz="2200" i="1">
                <a:latin typeface="Tahoma" charset="0"/>
                <a:ea typeface="ＭＳ Ｐゴシック" charset="-128"/>
              </a:rPr>
              <a:t>Beck Depression Inventory-II</a:t>
            </a:r>
            <a:r>
              <a:rPr lang="en-US" altLang="en-US" sz="2200">
                <a:latin typeface="Tahoma" charset="0"/>
                <a:ea typeface="ＭＳ Ｐゴシック" charset="-128"/>
              </a:rPr>
              <a:t> (BDI-II)</a:t>
            </a:r>
          </a:p>
          <a:p>
            <a:pPr lvl="1" eaLnBrk="1" hangingPunct="1"/>
            <a:r>
              <a:rPr lang="en-US" altLang="en-US" sz="2200" i="1">
                <a:latin typeface="Tahoma" charset="0"/>
                <a:ea typeface="ＭＳ Ｐゴシック" charset="-128"/>
              </a:rPr>
              <a:t>Children</a:t>
            </a:r>
            <a:r>
              <a:rPr lang="ja-JP" altLang="en-US" sz="2200" i="1">
                <a:latin typeface="Tahoma" charset="0"/>
                <a:ea typeface="メイリオ" charset="-128"/>
              </a:rPr>
              <a:t>’</a:t>
            </a:r>
            <a:r>
              <a:rPr lang="en-US" altLang="ja-JP" sz="2200" i="1">
                <a:latin typeface="Tahoma" charset="0"/>
                <a:ea typeface="メイリオ" charset="-128"/>
              </a:rPr>
              <a:t>s Depression Inventory-2</a:t>
            </a:r>
            <a:r>
              <a:rPr lang="en-US" altLang="ja-JP" sz="2200">
                <a:latin typeface="Tahoma" charset="0"/>
                <a:ea typeface="メイリオ" charset="-128"/>
              </a:rPr>
              <a:t> (CDI-2)</a:t>
            </a:r>
          </a:p>
          <a:p>
            <a:pPr lvl="1" eaLnBrk="1" hangingPunct="1"/>
            <a:r>
              <a:rPr lang="en-US" altLang="en-US" sz="2200" i="1">
                <a:latin typeface="Tahoma" charset="0"/>
                <a:ea typeface="ＭＳ Ｐゴシック" charset="-128"/>
              </a:rPr>
              <a:t>Hamilton Depression Inventory </a:t>
            </a:r>
            <a:r>
              <a:rPr lang="en-US" altLang="en-US" sz="2200">
                <a:latin typeface="Tahoma" charset="0"/>
                <a:ea typeface="ＭＳ Ｐゴシック" charset="-128"/>
              </a:rPr>
              <a:t>(HAM-D)</a:t>
            </a:r>
            <a:endParaRPr lang="en-US" altLang="en-US" sz="2200" i="1">
              <a:latin typeface="Tahoma" charset="0"/>
              <a:ea typeface="ＭＳ Ｐゴシック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78180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Assessment of Suicide Potential</a:t>
            </a:r>
          </a:p>
        </p:txBody>
      </p:sp>
      <p:sp>
        <p:nvSpPr>
          <p:cNvPr id="47106" name="Rectangle 3"/>
          <p:cNvSpPr>
            <a:spLocks noGrp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Suicide is the 10</a:t>
            </a:r>
            <a:r>
              <a:rPr lang="en-US" altLang="en-US" sz="2400" baseline="30000">
                <a:latin typeface="Tahoma" charset="0"/>
                <a:ea typeface="ＭＳ Ｐゴシック" charset="-128"/>
              </a:rPr>
              <a:t>th</a:t>
            </a:r>
            <a:r>
              <a:rPr lang="en-US" altLang="en-US" sz="2400">
                <a:latin typeface="Tahoma" charset="0"/>
                <a:ea typeface="ＭＳ Ｐゴシック" charset="-128"/>
              </a:rPr>
              <a:t> leading cause of death in the U.S. (NIMH, 2016)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2</a:t>
            </a:r>
            <a:r>
              <a:rPr lang="en-US" altLang="en-US" sz="2200" baseline="30000">
                <a:latin typeface="Tahoma" charset="0"/>
                <a:ea typeface="ＭＳ Ｐゴシック" charset="-128"/>
              </a:rPr>
              <a:t>nd</a:t>
            </a:r>
            <a:r>
              <a:rPr lang="en-US" altLang="en-US" sz="2200">
                <a:latin typeface="Tahoma" charset="0"/>
                <a:ea typeface="ＭＳ Ｐゴシック" charset="-128"/>
              </a:rPr>
              <a:t> leading cause of death for 10-14, 15-24, 25-34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*More than twice as many suicides in the US than homicides</a:t>
            </a:r>
          </a:p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Men are more likely to commit suicide, but women are more likely to attempt suicide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Men aged 65 and older have the highest rate</a:t>
            </a:r>
          </a:p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American Indian/Alaska Natives have the highest suicide rate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Next is White/Non-Hispanic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78180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Assessment of Suicide Potential</a:t>
            </a:r>
          </a:p>
        </p:txBody>
      </p:sp>
      <p:sp>
        <p:nvSpPr>
          <p:cNvPr id="49154" name="Rectangle 3"/>
          <p:cNvSpPr>
            <a:spLocks noGrp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Most common method used in suicide deaths in the US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Total Suicides (2016): 44,965</a:t>
            </a:r>
          </a:p>
          <a:p>
            <a:pPr lvl="2" eaLnBrk="1" hangingPunct="1"/>
            <a:r>
              <a:rPr lang="en-US" altLang="en-US" sz="2000">
                <a:latin typeface="Tahoma" charset="0"/>
                <a:ea typeface="ＭＳ Ｐゴシック" charset="-128"/>
              </a:rPr>
              <a:t>Firearm: 22,963</a:t>
            </a:r>
          </a:p>
          <a:p>
            <a:pPr lvl="2" eaLnBrk="1" hangingPunct="1"/>
            <a:r>
              <a:rPr lang="en-US" altLang="en-US" sz="2000">
                <a:latin typeface="Tahoma" charset="0"/>
                <a:ea typeface="ＭＳ Ｐゴシック" charset="-128"/>
              </a:rPr>
              <a:t>Suffocation: 11,642</a:t>
            </a:r>
          </a:p>
          <a:p>
            <a:pPr lvl="2" eaLnBrk="1" hangingPunct="1"/>
            <a:r>
              <a:rPr lang="en-US" altLang="en-US" sz="2000">
                <a:latin typeface="Tahoma" charset="0"/>
                <a:ea typeface="ＭＳ Ｐゴシック" charset="-128"/>
              </a:rPr>
              <a:t>Poisoning: 6,698</a:t>
            </a:r>
          </a:p>
          <a:p>
            <a:pPr lvl="2" eaLnBrk="1" hangingPunct="1"/>
            <a:r>
              <a:rPr lang="en-US" altLang="en-US" sz="2000">
                <a:latin typeface="Tahoma" charset="0"/>
                <a:ea typeface="ＭＳ Ｐゴシック" charset="-128"/>
              </a:rPr>
              <a:t>Other: 3,662</a:t>
            </a:r>
          </a:p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Single, divorced, or widowed are at a greater risk</a:t>
            </a:r>
          </a:p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71% of counselors have worked with individuals who had attempted suicide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28% of those practitioners had a client who had committed suicide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50875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Assessment of Suicide Potential</a:t>
            </a:r>
          </a:p>
        </p:txBody>
      </p:sp>
      <p:sp>
        <p:nvSpPr>
          <p:cNvPr id="52226" name="Rectangle 3"/>
          <p:cNvSpPr>
            <a:spLocks noGrp="1"/>
          </p:cNvSpPr>
          <p:nvPr>
            <p:ph idx="1"/>
          </p:nvPr>
        </p:nvSpPr>
        <p:spPr>
          <a:xfrm>
            <a:off x="533400" y="2057400"/>
            <a:ext cx="8305800" cy="4800600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Important factors to consider: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Alcohol/drug use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Hopelessness/helplessness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Previous attempts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Access to lethal means (and plan)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Recent loss, divorce, or separation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Personality factors</a:t>
            </a:r>
          </a:p>
          <a:p>
            <a:pPr lvl="2" eaLnBrk="1" hangingPunct="1"/>
            <a:r>
              <a:rPr lang="en-US" altLang="en-US" sz="2000">
                <a:latin typeface="Tahoma" charset="0"/>
                <a:ea typeface="ＭＳ Ｐゴシック" charset="-128"/>
              </a:rPr>
              <a:t>Impulsivity, inability to express emotions, perfectionism and super responsibility, sensitivity, pessimism, and dependency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Personality disorder</a:t>
            </a:r>
          </a:p>
          <a:p>
            <a:pPr lvl="2" eaLnBrk="1" hangingPunct="1"/>
            <a:r>
              <a:rPr lang="en-US" altLang="en-US" sz="2000">
                <a:latin typeface="Tahoma" charset="0"/>
                <a:ea typeface="ＭＳ Ｐゴシック" charset="-128"/>
              </a:rPr>
              <a:t>Especially those with borderline or antisocial personality disorder</a:t>
            </a:r>
          </a:p>
          <a:p>
            <a:pPr lvl="1" eaLnBrk="1" hangingPunct="1"/>
            <a:endParaRPr lang="en-US" altLang="en-US" sz="2000">
              <a:latin typeface="Tahoma" charset="0"/>
              <a:ea typeface="ＭＳ Ｐゴシック" charset="-128"/>
            </a:endParaRPr>
          </a:p>
          <a:p>
            <a:pPr lvl="2" eaLnBrk="1" hangingPunct="1"/>
            <a:endParaRPr lang="en-US" altLang="en-US">
              <a:latin typeface="Tahoma" charset="0"/>
              <a:ea typeface="ＭＳ Ｐゴシック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50875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Assessment of Suicide Potential</a:t>
            </a:r>
          </a:p>
        </p:txBody>
      </p:sp>
      <p:sp>
        <p:nvSpPr>
          <p:cNvPr id="53250" name="Rectangle 3">
            <a:extLst>
              <a:ext uri="{FF2B5EF4-FFF2-40B4-BE49-F238E27FC236}">
                <a16:creationId xmlns:a16="http://schemas.microsoft.com/office/drawing/2014/main" id="{44757BD9-9208-DE4F-B715-9AFB29523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57400"/>
            <a:ext cx="8610600" cy="4800600"/>
          </a:xfrm>
        </p:spPr>
        <p:txBody>
          <a:bodyPr/>
          <a:lstStyle/>
          <a:p>
            <a:pPr eaLnBrk="1" hangingPunct="1">
              <a:buFont typeface="Wingdings 2" pitchFamily="2" charset="2"/>
              <a:buChar char="¡"/>
              <a:defRPr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Important factors to consider (cont.):</a:t>
            </a:r>
          </a:p>
          <a:p>
            <a:pPr lvl="1" eaLnBrk="1" hangingPunct="1">
              <a:buFont typeface="Wingdings 2" pitchFamily="2" charset="2"/>
              <a:buChar char="¡"/>
              <a:defRPr/>
            </a:pPr>
            <a:r>
              <a:rPr lang="en-US" altLang="en-US" sz="22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History of psychiatric disorder</a:t>
            </a:r>
          </a:p>
          <a:p>
            <a:pPr lvl="2" eaLnBrk="1" hangingPunct="1">
              <a:buFont typeface="Wingdings 2" pitchFamily="2" charset="2"/>
              <a:buChar char="¡"/>
              <a:defRPr/>
            </a:pPr>
            <a:r>
              <a:rPr lang="en-US" altLang="en-US" sz="20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e.g., About 10% of individuals with schizophrenia commit suicide, often in the first few years of the illness</a:t>
            </a:r>
          </a:p>
          <a:p>
            <a:pPr lvl="2" eaLnBrk="1" hangingPunct="1">
              <a:buFont typeface="Wingdings 2" pitchFamily="2" charset="2"/>
              <a:buChar char="¡"/>
              <a:defRPr/>
            </a:pPr>
            <a:r>
              <a:rPr lang="en-US" altLang="en-US" sz="20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e.g., major depression and alcoholism account for 57-86% of all suicides</a:t>
            </a:r>
          </a:p>
          <a:p>
            <a:pPr marL="457200" lvl="2" indent="0" eaLnBrk="1" hangingPunct="1">
              <a:buFont typeface="Wingdings 2" pitchFamily="2" charset="2"/>
              <a:buNone/>
              <a:defRPr/>
            </a:pPr>
            <a:endParaRPr lang="en-US" altLang="en-US" sz="2000" dirty="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Wingdings 2" pitchFamily="2" charset="2"/>
              <a:buChar char="¡"/>
              <a:defRPr/>
            </a:pPr>
            <a:r>
              <a:rPr lang="en-US" altLang="en-US" sz="24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Consider </a:t>
            </a:r>
            <a:r>
              <a:rPr lang="ja-JP" altLang="en-US" sz="2400">
                <a:latin typeface="Tahoma" panose="020B0604030504040204" pitchFamily="34" charset="0"/>
                <a:ea typeface="メイリオ" panose="020B0604030504040204" pitchFamily="34" charset="-128"/>
              </a:rPr>
              <a:t>“</a:t>
            </a:r>
            <a:r>
              <a:rPr lang="en-US" altLang="ja-JP" sz="2400" dirty="0">
                <a:latin typeface="Tahoma" panose="020B0604030504040204" pitchFamily="34" charset="0"/>
                <a:ea typeface="メイリオ" panose="020B0604030504040204" pitchFamily="34" charset="-128"/>
              </a:rPr>
              <a:t>protective</a:t>
            </a:r>
            <a:r>
              <a:rPr lang="ja-JP" altLang="en-US" sz="2400">
                <a:latin typeface="Tahoma" panose="020B0604030504040204" pitchFamily="34" charset="0"/>
                <a:ea typeface="メイリオ" panose="020B0604030504040204" pitchFamily="34" charset="-128"/>
              </a:rPr>
              <a:t>”</a:t>
            </a:r>
            <a:r>
              <a:rPr lang="en-US" altLang="ja-JP" sz="2400" dirty="0">
                <a:latin typeface="Tahoma" panose="020B0604030504040204" pitchFamily="34" charset="0"/>
                <a:ea typeface="メイリオ" panose="020B0604030504040204" pitchFamily="34" charset="-128"/>
              </a:rPr>
              <a:t> factors</a:t>
            </a:r>
          </a:p>
          <a:p>
            <a:pPr lvl="2" eaLnBrk="1" hangingPunct="1">
              <a:buFont typeface="Wingdings 2" pitchFamily="2" charset="2"/>
              <a:buChar char="¡"/>
              <a:defRPr/>
            </a:pPr>
            <a:r>
              <a:rPr lang="en-US" altLang="en-US" sz="20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Being married or in a significant relationship</a:t>
            </a:r>
          </a:p>
          <a:p>
            <a:pPr lvl="2" eaLnBrk="1" hangingPunct="1">
              <a:buFont typeface="Wingdings 2" pitchFamily="2" charset="2"/>
              <a:buChar char="¡"/>
              <a:defRPr/>
            </a:pPr>
            <a:r>
              <a:rPr lang="en-US" altLang="en-US" sz="20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Having children under the age of 18</a:t>
            </a:r>
          </a:p>
          <a:p>
            <a:pPr lvl="2" eaLnBrk="1" hangingPunct="1">
              <a:buFont typeface="Wingdings 2" pitchFamily="2" charset="2"/>
              <a:buChar char="¡"/>
              <a:defRPr/>
            </a:pPr>
            <a:r>
              <a:rPr lang="en-US" altLang="en-US" sz="20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Having a </a:t>
            </a:r>
            <a:r>
              <a:rPr lang="ja-JP" altLang="en-US" sz="2000">
                <a:latin typeface="Tahoma" panose="020B0604030504040204" pitchFamily="34" charset="0"/>
                <a:ea typeface="メイリオ" panose="020B0604030504040204" pitchFamily="34" charset="-128"/>
              </a:rPr>
              <a:t>“</a:t>
            </a:r>
            <a:r>
              <a:rPr lang="en-US" altLang="ja-JP" sz="2000" dirty="0">
                <a:latin typeface="Tahoma" panose="020B0604030504040204" pitchFamily="34" charset="0"/>
                <a:ea typeface="メイリオ" panose="020B0604030504040204" pitchFamily="34" charset="-128"/>
              </a:rPr>
              <a:t>general purpose</a:t>
            </a:r>
            <a:r>
              <a:rPr lang="ja-JP" altLang="en-US" sz="2000">
                <a:latin typeface="Tahoma" panose="020B0604030504040204" pitchFamily="34" charset="0"/>
                <a:ea typeface="メイリオ" panose="020B0604030504040204" pitchFamily="34" charset="-128"/>
              </a:rPr>
              <a:t>”</a:t>
            </a:r>
            <a:r>
              <a:rPr lang="en-US" altLang="ja-JP" sz="2000" dirty="0">
                <a:latin typeface="Tahoma" panose="020B0604030504040204" pitchFamily="34" charset="0"/>
                <a:ea typeface="メイリオ" panose="020B0604030504040204" pitchFamily="34" charset="-128"/>
              </a:rPr>
              <a:t> for living and a support system</a:t>
            </a:r>
          </a:p>
          <a:p>
            <a:pPr lvl="2" eaLnBrk="1" hangingPunct="1">
              <a:buFont typeface="Wingdings 2" pitchFamily="2" charset="2"/>
              <a:buChar char="¡"/>
              <a:defRPr/>
            </a:pPr>
            <a:r>
              <a:rPr lang="en-US" altLang="en-US" sz="2000" dirty="0">
                <a:latin typeface="Tahoma" panose="020B0604030504040204" pitchFamily="34" charset="0"/>
                <a:ea typeface="ＭＳ Ｐゴシック" panose="020B0600070205080204" pitchFamily="34" charset="-128"/>
              </a:rPr>
              <a:t>Employment or involved in a structured program</a:t>
            </a:r>
          </a:p>
          <a:p>
            <a:pPr lvl="2" eaLnBrk="1" hangingPunct="1">
              <a:buFont typeface="Wingdings 2" pitchFamily="2" charset="2"/>
              <a:buChar char="¡"/>
              <a:defRPr/>
            </a:pPr>
            <a:endParaRPr lang="en-US" altLang="en-US" sz="2000" dirty="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50875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Assessment of Suicide Potential</a:t>
            </a:r>
          </a:p>
        </p:txBody>
      </p:sp>
      <p:sp>
        <p:nvSpPr>
          <p:cNvPr id="56322" name="Rectangle 3"/>
          <p:cNvSpPr>
            <a:spLocks noGrp="1"/>
          </p:cNvSpPr>
          <p:nvPr>
            <p:ph idx="1"/>
          </p:nvPr>
        </p:nvSpPr>
        <p:spPr>
          <a:xfrm>
            <a:off x="457200" y="2057400"/>
            <a:ext cx="8382000" cy="48006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ahoma" charset="0"/>
                <a:ea typeface="ＭＳ Ｐゴシック" charset="-128"/>
              </a:rPr>
              <a:t>Stelmachers</a:t>
            </a:r>
            <a:r>
              <a:rPr lang="ja-JP" altLang="en-US" sz="2400">
                <a:latin typeface="Tahoma" charset="0"/>
                <a:ea typeface="メイリオ" charset="-128"/>
                <a:cs typeface="Tahoma" charset="0"/>
              </a:rPr>
              <a:t>’</a:t>
            </a:r>
            <a:r>
              <a:rPr lang="en-US" altLang="ja-JP" sz="2400">
                <a:latin typeface="Tahoma" charset="0"/>
                <a:ea typeface="ＭＳ Ｐゴシック" charset="-128"/>
              </a:rPr>
              <a:t> (1995) recommended areas of concentration for clinicians assessing the risk of suicide:</a:t>
            </a:r>
          </a:p>
          <a:p>
            <a:pPr lvl="1" eaLnBrk="1" hangingPunct="1"/>
            <a:r>
              <a:rPr lang="en-US" altLang="ja-JP" sz="2200">
                <a:latin typeface="Tahoma" charset="0"/>
                <a:ea typeface="ＭＳ Ｐゴシック" charset="-128"/>
              </a:rPr>
              <a:t>Verbal communication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Plan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Method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Preparation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Stressors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Mental State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Hopelessness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altLang="en-US">
              <a:latin typeface="Tahoma" charset="0"/>
              <a:ea typeface="ＭＳ Ｐゴシック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50875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Assessment of Suicide Potential</a:t>
            </a:r>
          </a:p>
        </p:txBody>
      </p:sp>
      <p:sp>
        <p:nvSpPr>
          <p:cNvPr id="58370" name="Rectangle 3"/>
          <p:cNvSpPr>
            <a:spLocks noGrp="1"/>
          </p:cNvSpPr>
          <p:nvPr>
            <p:ph idx="1"/>
          </p:nvPr>
        </p:nvSpPr>
        <p:spPr>
          <a:xfrm>
            <a:off x="381000" y="2057400"/>
            <a:ext cx="8382000" cy="4302125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Formal Instruments</a:t>
            </a:r>
          </a:p>
          <a:p>
            <a:pPr lvl="1" eaLnBrk="1" hangingPunct="1"/>
            <a:r>
              <a:rPr lang="en-US" altLang="en-US" sz="2200" i="1">
                <a:latin typeface="Tahoma" charset="0"/>
                <a:ea typeface="ＭＳ Ｐゴシック" charset="-128"/>
              </a:rPr>
              <a:t>Beck Scale for Suicide Ideation </a:t>
            </a:r>
            <a:r>
              <a:rPr lang="en-US" altLang="en-US" sz="2200">
                <a:latin typeface="Tahoma" charset="0"/>
                <a:ea typeface="ＭＳ Ｐゴシック" charset="-128"/>
              </a:rPr>
              <a:t>(BSS)</a:t>
            </a:r>
          </a:p>
          <a:p>
            <a:pPr lvl="1" eaLnBrk="1" hangingPunct="1"/>
            <a:r>
              <a:rPr lang="en-US" altLang="en-US" sz="2200" i="1">
                <a:latin typeface="Tahoma" charset="0"/>
                <a:ea typeface="ＭＳ Ｐゴシック" charset="-128"/>
              </a:rPr>
              <a:t>Beck Hopelessness Scale</a:t>
            </a:r>
            <a:r>
              <a:rPr lang="en-US" altLang="en-US" sz="2200">
                <a:latin typeface="Tahoma" charset="0"/>
                <a:ea typeface="ＭＳ Ｐゴシック" charset="-128"/>
              </a:rPr>
              <a:t> (BHS)</a:t>
            </a:r>
          </a:p>
          <a:p>
            <a:pPr lvl="1" eaLnBrk="1" hangingPunct="1"/>
            <a:r>
              <a:rPr lang="en-US" altLang="en-US" sz="2200" i="1">
                <a:latin typeface="Tahoma" charset="0"/>
                <a:ea typeface="ＭＳ Ｐゴシック" charset="-128"/>
              </a:rPr>
              <a:t>Suicide Probability Scale</a:t>
            </a:r>
            <a:r>
              <a:rPr lang="en-US" altLang="en-US" sz="2200">
                <a:latin typeface="Tahoma" charset="0"/>
                <a:ea typeface="ＭＳ Ｐゴシック" charset="-128"/>
              </a:rPr>
              <a:t> </a:t>
            </a:r>
          </a:p>
          <a:p>
            <a:pPr lvl="1" eaLnBrk="1" hangingPunct="1"/>
            <a:r>
              <a:rPr lang="en-US" altLang="en-US" sz="2200" i="1">
                <a:latin typeface="Tahoma" charset="0"/>
                <a:ea typeface="ＭＳ Ｐゴシック" charset="-128"/>
              </a:rPr>
              <a:t>Suicidal Ideation Questionnaire</a:t>
            </a:r>
            <a:r>
              <a:rPr lang="en-US" altLang="en-US" sz="2200">
                <a:latin typeface="Tahoma" charset="0"/>
                <a:ea typeface="ＭＳ Ｐゴシック" charset="-128"/>
              </a:rPr>
              <a:t> </a:t>
            </a:r>
          </a:p>
          <a:p>
            <a:pPr lvl="1" eaLnBrk="1" hangingPunct="1"/>
            <a:r>
              <a:rPr lang="en-US" altLang="en-US" sz="2200" i="1">
                <a:latin typeface="Tahoma" charset="0"/>
                <a:ea typeface="ＭＳ Ｐゴシック" charset="-128"/>
              </a:rPr>
              <a:t>Adult Suicidal Ideation Questionnaire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50875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Assessment of Substance Abuse</a:t>
            </a:r>
          </a:p>
        </p:txBody>
      </p:sp>
      <p:sp>
        <p:nvSpPr>
          <p:cNvPr id="51202" name="Rectangle 3">
            <a:extLst>
              <a:ext uri="{FF2B5EF4-FFF2-40B4-BE49-F238E27FC236}">
                <a16:creationId xmlns:a16="http://schemas.microsoft.com/office/drawing/2014/main" id="{CB37B9CD-2EF6-5B4E-B50D-543E2E6D07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382000" cy="4876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¡"/>
              <a:defRPr/>
            </a:pPr>
            <a:r>
              <a:rPr lang="en-US" sz="2400" dirty="0">
                <a:latin typeface="Tahoma" charset="0"/>
                <a:ea typeface="+mn-ea"/>
                <a:cs typeface="+mn-cs"/>
              </a:rPr>
              <a:t>In most mental health settings between 29% and 50% of the individuals seeking services will also have a substance use disorder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¡"/>
              <a:defRPr/>
            </a:pPr>
            <a:r>
              <a:rPr lang="en-US" sz="2400" dirty="0">
                <a:latin typeface="Tahoma" charset="0"/>
                <a:ea typeface="+mn-ea"/>
                <a:cs typeface="+mn-cs"/>
              </a:rPr>
              <a:t>If the possibility of a substance problem is detected during the screening period then the following steps should be followed (</a:t>
            </a:r>
            <a:r>
              <a:rPr lang="en-US" sz="2400" dirty="0" err="1">
                <a:latin typeface="Tahoma" charset="0"/>
                <a:ea typeface="+mn-ea"/>
                <a:cs typeface="+mn-cs"/>
              </a:rPr>
              <a:t>Adesso</a:t>
            </a:r>
            <a:r>
              <a:rPr lang="en-US" sz="2400" dirty="0">
                <a:latin typeface="Tahoma" charset="0"/>
                <a:ea typeface="+mn-ea"/>
                <a:cs typeface="+mn-cs"/>
              </a:rPr>
              <a:t> et al., 2004):</a:t>
            </a:r>
          </a:p>
          <a:p>
            <a:pPr marL="914400" lvl="1" indent="-4572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Tahoma" charset="0"/>
              <a:buAutoNum type="arabicPeriod"/>
              <a:defRPr/>
            </a:pPr>
            <a:r>
              <a:rPr lang="en-US" sz="2000" dirty="0">
                <a:latin typeface="Tahoma" charset="0"/>
                <a:ea typeface="+mn-ea"/>
              </a:rPr>
              <a:t>Screening</a:t>
            </a:r>
          </a:p>
          <a:p>
            <a:pPr marL="914400" lvl="1" indent="-4572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Tahoma" charset="0"/>
              <a:buAutoNum type="arabicPeriod"/>
              <a:defRPr/>
            </a:pPr>
            <a:r>
              <a:rPr lang="en-US" sz="2000" dirty="0">
                <a:latin typeface="Tahoma" charset="0"/>
                <a:ea typeface="+mn-ea"/>
              </a:rPr>
              <a:t>Brief problem assessment</a:t>
            </a:r>
          </a:p>
          <a:p>
            <a:pPr marL="914400" lvl="1" indent="-4572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Tahoma" charset="0"/>
              <a:buAutoNum type="arabicPeriod"/>
              <a:defRPr/>
            </a:pPr>
            <a:r>
              <a:rPr lang="en-US" sz="2000" dirty="0">
                <a:latin typeface="Tahoma" charset="0"/>
                <a:ea typeface="+mn-ea"/>
              </a:rPr>
              <a:t>Diagnosis</a:t>
            </a:r>
          </a:p>
          <a:p>
            <a:pPr marL="914400" lvl="1" indent="-4572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Tahoma" charset="0"/>
              <a:buAutoNum type="arabicPeriod"/>
              <a:defRPr/>
            </a:pPr>
            <a:r>
              <a:rPr lang="en-US" sz="2000" dirty="0">
                <a:latin typeface="Tahoma" charset="0"/>
                <a:ea typeface="+mn-ea"/>
              </a:rPr>
              <a:t>Comprehensive pretreatment problem assessment</a:t>
            </a:r>
          </a:p>
          <a:p>
            <a:pPr marL="914400" lvl="1" indent="-4572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Tahoma" charset="0"/>
              <a:buAutoNum type="arabicPeriod"/>
              <a:defRPr/>
            </a:pPr>
            <a:r>
              <a:rPr lang="en-US" sz="2000" dirty="0">
                <a:latin typeface="Tahoma" charset="0"/>
                <a:ea typeface="+mn-ea"/>
              </a:rPr>
              <a:t>Treatment-related factors</a:t>
            </a:r>
          </a:p>
          <a:p>
            <a:pPr marL="914400" lvl="1" indent="-45720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Tahoma" charset="0"/>
              <a:buAutoNum type="arabicPeriod"/>
              <a:defRPr/>
            </a:pPr>
            <a:r>
              <a:rPr lang="en-US" sz="2000" dirty="0">
                <a:latin typeface="Tahoma" charset="0"/>
                <a:ea typeface="+mn-ea"/>
              </a:rPr>
              <a:t>Outcome assessment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50875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Assessment of Substance Abuse</a:t>
            </a:r>
            <a:endParaRPr lang="en-US" altLang="en-US" sz="2400" u="sng">
              <a:latin typeface="Tahoma" charset="0"/>
              <a:ea typeface="ＭＳ Ｐゴシック" charset="-128"/>
            </a:endParaRPr>
          </a:p>
        </p:txBody>
      </p:sp>
      <p:sp>
        <p:nvSpPr>
          <p:cNvPr id="62466" name="Rectangle 3"/>
          <p:cNvSpPr>
            <a:spLocks noGrp="1"/>
          </p:cNvSpPr>
          <p:nvPr>
            <p:ph idx="1"/>
          </p:nvPr>
        </p:nvSpPr>
        <p:spPr>
          <a:xfrm>
            <a:off x="381000" y="1927225"/>
            <a:ext cx="8153400" cy="4930775"/>
          </a:xfrm>
        </p:spPr>
        <p:txBody>
          <a:bodyPr/>
          <a:lstStyle/>
          <a:p>
            <a:pPr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Explore possibility of substance use and abuse early in counseling (alcohol, over-the-counter, prescription, and street drugs)</a:t>
            </a:r>
          </a:p>
          <a:p>
            <a:pPr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Consult </a:t>
            </a:r>
            <a:r>
              <a:rPr lang="en-US" altLang="en-US" sz="2200" i="1">
                <a:latin typeface="Tahoma" charset="0"/>
                <a:ea typeface="ＭＳ Ｐゴシック" charset="-128"/>
              </a:rPr>
              <a:t>Physician</a:t>
            </a:r>
            <a:r>
              <a:rPr lang="ja-JP" altLang="en-US" sz="2200" i="1">
                <a:latin typeface="Tahoma" charset="0"/>
                <a:ea typeface="メイリオ" charset="-128"/>
              </a:rPr>
              <a:t>’</a:t>
            </a:r>
            <a:r>
              <a:rPr lang="en-US" altLang="ja-JP" sz="2200" i="1">
                <a:latin typeface="Tahoma" charset="0"/>
                <a:ea typeface="メイリオ" charset="-128"/>
              </a:rPr>
              <a:t>s Desk Reference</a:t>
            </a:r>
            <a:r>
              <a:rPr lang="en-US" altLang="ja-JP" sz="2200">
                <a:latin typeface="Tahoma" charset="0"/>
                <a:ea typeface="メイリオ" charset="-128"/>
              </a:rPr>
              <a:t> to be knowledgeable about side effects</a:t>
            </a:r>
          </a:p>
          <a:p>
            <a:pPr lvl="1" eaLnBrk="1" hangingPunct="1"/>
            <a:r>
              <a:rPr lang="en-US" altLang="ja-JP" sz="2200">
                <a:latin typeface="Tahoma" charset="0"/>
                <a:ea typeface="メイリオ" charset="-128"/>
              </a:rPr>
              <a:t>*There are also great phone/tablet applications</a:t>
            </a:r>
          </a:p>
          <a:p>
            <a:pPr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Assess social and interpersonal aspects of substance abuse</a:t>
            </a:r>
          </a:p>
          <a:p>
            <a:pPr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Identify internal and external triggers that precede the use of the substance</a:t>
            </a:r>
          </a:p>
          <a:p>
            <a:pPr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Identify whether you can provide appropriate treatment or whether to refer the client elsewhere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50875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Assessment of Substance Abuse</a:t>
            </a:r>
            <a:endParaRPr lang="en-US" altLang="en-US" sz="2800" u="sng">
              <a:latin typeface="Tahoma" charset="0"/>
              <a:ea typeface="ＭＳ Ｐゴシック" charset="-128"/>
            </a:endParaRPr>
          </a:p>
        </p:txBody>
      </p:sp>
      <p:sp>
        <p:nvSpPr>
          <p:cNvPr id="64514" name="Rectangle 3"/>
          <p:cNvSpPr>
            <a:spLocks noGrp="1"/>
          </p:cNvSpPr>
          <p:nvPr>
            <p:ph idx="1"/>
          </p:nvPr>
        </p:nvSpPr>
        <p:spPr>
          <a:xfrm>
            <a:off x="381000" y="2017713"/>
            <a:ext cx="8382000" cy="4840287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CAGE interviewing technique (Mayfield, McLeod, &amp; Hall 1974)</a:t>
            </a:r>
          </a:p>
          <a:p>
            <a:pPr lvl="2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1. Have you ever felt you should </a:t>
            </a:r>
            <a:r>
              <a:rPr lang="en-US" altLang="en-US" sz="2200" b="1" i="1" u="sng">
                <a:latin typeface="Tahoma" charset="0"/>
                <a:ea typeface="ＭＳ Ｐゴシック" charset="-128"/>
              </a:rPr>
              <a:t>C</a:t>
            </a:r>
            <a:r>
              <a:rPr lang="en-US" altLang="en-US" sz="2200" i="1" u="sng">
                <a:latin typeface="Tahoma" charset="0"/>
                <a:ea typeface="ＭＳ Ｐゴシック" charset="-128"/>
              </a:rPr>
              <a:t>ut down</a:t>
            </a:r>
            <a:r>
              <a:rPr lang="en-US" altLang="en-US" sz="2200">
                <a:latin typeface="Tahoma" charset="0"/>
                <a:ea typeface="ＭＳ Ｐゴシック" charset="-128"/>
              </a:rPr>
              <a:t> on your drinking?</a:t>
            </a:r>
          </a:p>
          <a:p>
            <a:pPr lvl="2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2. Have people </a:t>
            </a:r>
            <a:r>
              <a:rPr lang="en-US" altLang="en-US" sz="2200" b="1" i="1" u="sng">
                <a:latin typeface="Tahoma" charset="0"/>
                <a:ea typeface="ＭＳ Ｐゴシック" charset="-128"/>
              </a:rPr>
              <a:t>A</a:t>
            </a:r>
            <a:r>
              <a:rPr lang="en-US" altLang="en-US" sz="2200" i="1" u="sng">
                <a:latin typeface="Tahoma" charset="0"/>
                <a:ea typeface="ＭＳ Ｐゴシック" charset="-128"/>
              </a:rPr>
              <a:t>nnoyed</a:t>
            </a:r>
            <a:r>
              <a:rPr lang="en-US" altLang="en-US" sz="2200">
                <a:latin typeface="Tahoma" charset="0"/>
                <a:ea typeface="ＭＳ Ｐゴシック" charset="-128"/>
              </a:rPr>
              <a:t> you by criticizing your drinking?</a:t>
            </a:r>
          </a:p>
          <a:p>
            <a:pPr lvl="2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3. Have you ever felt bad or </a:t>
            </a:r>
            <a:r>
              <a:rPr lang="en-US" altLang="en-US" sz="2200" b="1" i="1" u="sng">
                <a:latin typeface="Tahoma" charset="0"/>
                <a:ea typeface="ＭＳ Ｐゴシック" charset="-128"/>
              </a:rPr>
              <a:t>G</a:t>
            </a:r>
            <a:r>
              <a:rPr lang="en-US" altLang="en-US" sz="2200" i="1" u="sng">
                <a:latin typeface="Tahoma" charset="0"/>
                <a:ea typeface="ＭＳ Ｐゴシック" charset="-128"/>
              </a:rPr>
              <a:t>uilty</a:t>
            </a:r>
            <a:r>
              <a:rPr lang="en-US" altLang="en-US" sz="2200">
                <a:latin typeface="Tahoma" charset="0"/>
                <a:ea typeface="ＭＳ Ｐゴシック" charset="-128"/>
              </a:rPr>
              <a:t> about drinking?</a:t>
            </a:r>
          </a:p>
          <a:p>
            <a:pPr lvl="2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4. Have you ever had a drink first thing in the morning to steady your nerves or get to rid of a hangover (</a:t>
            </a:r>
            <a:r>
              <a:rPr lang="en-US" altLang="en-US" sz="2200" b="1" i="1" u="sng">
                <a:latin typeface="Tahoma" charset="0"/>
                <a:ea typeface="ＭＳ Ｐゴシック" charset="-128"/>
              </a:rPr>
              <a:t>E</a:t>
            </a:r>
            <a:r>
              <a:rPr lang="en-US" altLang="en-US" sz="2200" i="1" u="sng">
                <a:latin typeface="Tahoma" charset="0"/>
                <a:ea typeface="ＭＳ Ｐゴシック" charset="-128"/>
              </a:rPr>
              <a:t>ye opener</a:t>
            </a:r>
            <a:r>
              <a:rPr lang="en-US" altLang="en-US" sz="2200">
                <a:latin typeface="Tahoma" charset="0"/>
                <a:ea typeface="ＭＳ Ｐゴシック" charset="-128"/>
              </a:rPr>
              <a:t>)? </a:t>
            </a:r>
          </a:p>
          <a:p>
            <a:pPr lvl="2" eaLnBrk="1" hangingPunct="1"/>
            <a:endParaRPr lang="en-US" altLang="en-US" sz="1000">
              <a:latin typeface="Tahoma" charset="0"/>
              <a:ea typeface="ＭＳ Ｐゴシック" charset="-128"/>
            </a:endParaRPr>
          </a:p>
          <a:p>
            <a:pPr eaLnBrk="1" hangingPunct="1"/>
            <a:r>
              <a:rPr lang="ja-JP" altLang="en-US" sz="2400">
                <a:latin typeface="Tahoma" charset="0"/>
                <a:ea typeface="メイリオ" charset="-128"/>
              </a:rPr>
              <a:t>“</a:t>
            </a:r>
            <a:r>
              <a:rPr lang="en-US" altLang="ja-JP" sz="2400">
                <a:latin typeface="Tahoma" charset="0"/>
                <a:ea typeface="メイリオ" charset="-128"/>
              </a:rPr>
              <a:t>Acid test</a:t>
            </a:r>
            <a:r>
              <a:rPr lang="ja-JP" altLang="en-US" sz="2400">
                <a:latin typeface="Tahoma" charset="0"/>
                <a:ea typeface="メイリオ" charset="-128"/>
              </a:rPr>
              <a:t>”</a:t>
            </a:r>
            <a:r>
              <a:rPr lang="en-US" altLang="ja-JP" sz="2400">
                <a:latin typeface="Tahoma" charset="0"/>
                <a:ea typeface="メイリオ" charset="-128"/>
              </a:rPr>
              <a:t> – ask client to control or limit their drinking</a:t>
            </a:r>
            <a:endParaRPr lang="en-US" altLang="en-US" sz="2400" i="1">
              <a:latin typeface="Tahoma" charset="0"/>
              <a:ea typeface="ＭＳ Ｐゴシック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50875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Assessment of Substance Abuse</a:t>
            </a:r>
            <a:endParaRPr lang="en-US" altLang="en-US" sz="2800" u="sng">
              <a:latin typeface="Tahoma" charset="0"/>
              <a:ea typeface="ＭＳ Ｐゴシック" charset="-128"/>
            </a:endParaRPr>
          </a:p>
        </p:txBody>
      </p:sp>
      <p:sp>
        <p:nvSpPr>
          <p:cNvPr id="66562" name="Rectangle 3"/>
          <p:cNvSpPr>
            <a:spLocks noGrp="1"/>
          </p:cNvSpPr>
          <p:nvPr>
            <p:ph idx="1"/>
          </p:nvPr>
        </p:nvSpPr>
        <p:spPr>
          <a:xfrm>
            <a:off x="381000" y="2017713"/>
            <a:ext cx="8382000" cy="4840287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Formal instruments:</a:t>
            </a:r>
          </a:p>
          <a:p>
            <a:pPr lvl="1" eaLnBrk="1" hangingPunct="1"/>
            <a:r>
              <a:rPr lang="en-US" altLang="en-US" sz="2200" i="1">
                <a:latin typeface="Tahoma" charset="0"/>
                <a:ea typeface="ＭＳ Ｐゴシック" charset="-128"/>
              </a:rPr>
              <a:t>Substance Abuse Subtle Screening Inventory </a:t>
            </a:r>
            <a:r>
              <a:rPr lang="en-US" altLang="en-US" sz="2200">
                <a:latin typeface="Tahoma" charset="0"/>
                <a:ea typeface="ＭＳ Ｐゴシック" charset="-128"/>
              </a:rPr>
              <a:t>(SASSI)</a:t>
            </a:r>
          </a:p>
          <a:p>
            <a:pPr lvl="1" eaLnBrk="1" hangingPunct="1"/>
            <a:r>
              <a:rPr lang="en-US" altLang="en-US" sz="2200" i="1">
                <a:latin typeface="Tahoma" charset="0"/>
                <a:ea typeface="ＭＳ Ｐゴシック" charset="-128"/>
              </a:rPr>
              <a:t>Drug Abuse Screening Test</a:t>
            </a:r>
            <a:r>
              <a:rPr lang="en-US" altLang="en-US" sz="2200">
                <a:latin typeface="Tahoma" charset="0"/>
                <a:ea typeface="ＭＳ Ｐゴシック" charset="-128"/>
              </a:rPr>
              <a:t> (DAST)</a:t>
            </a:r>
          </a:p>
          <a:p>
            <a:pPr lvl="1" eaLnBrk="1" hangingPunct="1"/>
            <a:r>
              <a:rPr lang="en-US" altLang="en-US" sz="2200" i="1">
                <a:latin typeface="Tahoma" charset="0"/>
                <a:ea typeface="ＭＳ Ｐゴシック" charset="-128"/>
              </a:rPr>
              <a:t>Michigan Alcohol Screening Test</a:t>
            </a:r>
            <a:r>
              <a:rPr lang="en-US" altLang="en-US" sz="2200">
                <a:latin typeface="Tahoma" charset="0"/>
                <a:ea typeface="ＭＳ Ｐゴシック" charset="-128"/>
              </a:rPr>
              <a:t> (MAST)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/>
          </p:cNvSpPr>
          <p:nvPr>
            <p:ph type="title"/>
          </p:nvPr>
        </p:nvSpPr>
        <p:spPr>
          <a:xfrm>
            <a:off x="381000" y="762000"/>
            <a:ext cx="6508750" cy="1143000"/>
          </a:xfrm>
        </p:spPr>
        <p:txBody>
          <a:bodyPr/>
          <a:lstStyle/>
          <a:p>
            <a:pPr eaLnBrk="1" hangingPunct="1"/>
            <a:r>
              <a:rPr lang="en-US" altLang="en-US" sz="4000" u="sng">
                <a:latin typeface="Tahoma" charset="0"/>
                <a:ea typeface="ＭＳ Ｐゴシック" charset="-128"/>
              </a:rPr>
              <a:t>Common Masquerades</a:t>
            </a:r>
            <a:endParaRPr lang="en-US" altLang="en-US" sz="2800" u="sng">
              <a:latin typeface="Tahoma" charset="0"/>
              <a:ea typeface="ＭＳ Ｐゴシック" charset="-128"/>
            </a:endParaRPr>
          </a:p>
        </p:txBody>
      </p:sp>
      <p:sp>
        <p:nvSpPr>
          <p:cNvPr id="68610" name="Rectangle 3"/>
          <p:cNvSpPr>
            <a:spLocks noGrp="1"/>
          </p:cNvSpPr>
          <p:nvPr>
            <p:ph idx="1"/>
          </p:nvPr>
        </p:nvSpPr>
        <p:spPr>
          <a:xfrm>
            <a:off x="381000" y="2017713"/>
            <a:ext cx="8382000" cy="4840287"/>
          </a:xfrm>
        </p:spPr>
        <p:txBody>
          <a:bodyPr/>
          <a:lstStyle/>
          <a:p>
            <a:pPr eaLnBrk="1" hangingPunct="1"/>
            <a:r>
              <a:rPr lang="en-US" altLang="en-US" sz="2400">
                <a:latin typeface="Tahoma" charset="0"/>
                <a:ea typeface="ＭＳ Ｐゴシック" charset="-128"/>
              </a:rPr>
              <a:t>There are some medical conditions that can mimic psychological symptoms/disorders </a:t>
            </a:r>
            <a:r>
              <a:rPr lang="en-US" altLang="en-US" sz="2400">
                <a:solidFill>
                  <a:srgbClr val="7030A0"/>
                </a:solidFill>
                <a:latin typeface="Tahoma" charset="0"/>
                <a:ea typeface="ＭＳ Ｐゴシック" charset="-128"/>
              </a:rPr>
              <a:t>(*see handout*)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Brain tumors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Epilepsy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Hypoglycemia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Hypothyroidism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Hyperthyroidism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HIV/AIDS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Mononucleosis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Chronic fatigue syndrome</a:t>
            </a:r>
          </a:p>
          <a:p>
            <a:pPr lvl="1" eaLnBrk="1" hangingPunct="1"/>
            <a:r>
              <a:rPr lang="en-US" altLang="en-US" sz="2200">
                <a:latin typeface="Tahoma" charset="0"/>
                <a:ea typeface="ＭＳ Ｐゴシック" charset="-128"/>
              </a:rPr>
              <a:t>Drug induced disorders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>
              <a:latin typeface="Tahoma" charset="0"/>
              <a:ea typeface="ＭＳ Ｐゴシック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900</TotalTime>
  <Words>1369</Words>
  <Application>Microsoft Macintosh PowerPoint</Application>
  <PresentationFormat>On-screen Show (4:3)</PresentationFormat>
  <Paragraphs>189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メイリオ</vt:lpstr>
      <vt:lpstr>ＭＳ Ｐゴシック</vt:lpstr>
      <vt:lpstr>Arial</vt:lpstr>
      <vt:lpstr>Calibri</vt:lpstr>
      <vt:lpstr>Century Gothic</vt:lpstr>
      <vt:lpstr>Tahoma</vt:lpstr>
      <vt:lpstr>Wingdings</vt:lpstr>
      <vt:lpstr>Wingdings 2</vt:lpstr>
      <vt:lpstr>Plaza</vt:lpstr>
      <vt:lpstr>Initial Assessment in Counseling</vt:lpstr>
      <vt:lpstr>Initial Intake Interview</vt:lpstr>
      <vt:lpstr>Information Gathered in the  Initial Interview</vt:lpstr>
      <vt:lpstr>Information Gathered in the Initial Interview</vt:lpstr>
      <vt:lpstr>Information Gathered in the  Initial Interview</vt:lpstr>
      <vt:lpstr>Defining the Client’s Problem</vt:lpstr>
      <vt:lpstr>Assessing the Change Process</vt:lpstr>
      <vt:lpstr>Assessing the Change Process</vt:lpstr>
      <vt:lpstr>Interviewing Skills and  Techniques</vt:lpstr>
      <vt:lpstr>Interviewing Skills and  Techniques</vt:lpstr>
      <vt:lpstr>Interviewing Children</vt:lpstr>
      <vt:lpstr>Assessment of Depression</vt:lpstr>
      <vt:lpstr>Assessment of Suicide Potential</vt:lpstr>
      <vt:lpstr>Assessment of Suicide Potential</vt:lpstr>
      <vt:lpstr>Assessment of Suicide Potential</vt:lpstr>
      <vt:lpstr>Assessment of Suicide Potential</vt:lpstr>
      <vt:lpstr>Assessment of Suicide Potential</vt:lpstr>
      <vt:lpstr>Assessment of Suicide Potential</vt:lpstr>
      <vt:lpstr>Assessment of Substance Abuse</vt:lpstr>
      <vt:lpstr>Assessment of Substance Abuse</vt:lpstr>
      <vt:lpstr>Assessment of Substance Abuse</vt:lpstr>
      <vt:lpstr>Assessment of Substance Abuse</vt:lpstr>
      <vt:lpstr>Common Masquerades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Initial Assessment in Counseling</dc:title>
  <dc:creator>ADAM M VOLUNGIS</dc:creator>
  <cp:lastModifiedBy>Volungis, Adam M. (Psychology)</cp:lastModifiedBy>
  <cp:revision>102</cp:revision>
  <dcterms:created xsi:type="dcterms:W3CDTF">2008-05-20T23:08:31Z</dcterms:created>
  <dcterms:modified xsi:type="dcterms:W3CDTF">2020-06-12T17:25:55Z</dcterms:modified>
</cp:coreProperties>
</file>