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749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74" r:id="rId4"/>
    <p:sldId id="258" r:id="rId5"/>
    <p:sldId id="276" r:id="rId6"/>
    <p:sldId id="277" r:id="rId7"/>
    <p:sldId id="279" r:id="rId8"/>
    <p:sldId id="263" r:id="rId9"/>
    <p:sldId id="265" r:id="rId10"/>
    <p:sldId id="278" r:id="rId11"/>
    <p:sldId id="266" r:id="rId12"/>
    <p:sldId id="267" r:id="rId13"/>
    <p:sldId id="269" r:id="rId14"/>
    <p:sldId id="281" r:id="rId15"/>
    <p:sldId id="280" r:id="rId16"/>
    <p:sldId id="271" r:id="rId17"/>
    <p:sldId id="272" r:id="rId18"/>
    <p:sldId id="283" r:id="rId19"/>
    <p:sldId id="282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74"/>
    <p:restoredTop sz="94714"/>
  </p:normalViewPr>
  <p:slideViewPr>
    <p:cSldViewPr>
      <p:cViewPr varScale="1">
        <p:scale>
          <a:sx n="141" d="100"/>
          <a:sy n="141" d="100"/>
        </p:scale>
        <p:origin x="184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>
            <a:extLst>
              <a:ext uri="{FF2B5EF4-FFF2-40B4-BE49-F238E27FC236}">
                <a16:creationId xmlns:a16="http://schemas.microsoft.com/office/drawing/2014/main" id="{FE20BC0B-505A-F042-8F78-8A92BE3FF44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1027">
            <a:extLst>
              <a:ext uri="{FF2B5EF4-FFF2-40B4-BE49-F238E27FC236}">
                <a16:creationId xmlns:a16="http://schemas.microsoft.com/office/drawing/2014/main" id="{DB6002FD-4185-D542-867C-6F064D191C2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1028">
            <a:extLst>
              <a:ext uri="{FF2B5EF4-FFF2-40B4-BE49-F238E27FC236}">
                <a16:creationId xmlns:a16="http://schemas.microsoft.com/office/drawing/2014/main" id="{BDD9753B-2F31-5E4B-81DB-4B1DC983A52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3" name="Rectangle 1029">
            <a:extLst>
              <a:ext uri="{FF2B5EF4-FFF2-40B4-BE49-F238E27FC236}">
                <a16:creationId xmlns:a16="http://schemas.microsoft.com/office/drawing/2014/main" id="{01FF7FD1-6B77-5C4A-8DC8-87A5AC0FA2F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CCF82AC-14DF-9445-8251-AB191C5BFE0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2725A1-4992-874E-AE98-671202CA01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9E4B2A-F371-6C41-9E28-EACFCC54A4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5A571AB-513A-054B-A477-9E1C8494FC73}" type="datetimeFigureOut">
              <a:rPr lang="en-US" altLang="en-US"/>
              <a:pPr/>
              <a:t>5/29/20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04146FC-6106-D744-9C50-8E5465F1E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39257E-FB20-144E-8F7D-3063C2564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ED727-2D9C-9249-B487-8BAECBBCB8F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97388B-C0E3-3945-94D7-235A4B77E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87970D3-B3EB-FB4D-9F64-40A671A265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1A318569-389C-9E48-9787-B80071C67A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482CAE5C-69B1-E747-A8AF-E4521366D2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E2E935C3-A270-CF4B-A018-844B56C528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7581CDF-6D97-5047-B229-9EC5BAD38F95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>
            <a:extLst>
              <a:ext uri="{FF2B5EF4-FFF2-40B4-BE49-F238E27FC236}">
                <a16:creationId xmlns:a16="http://schemas.microsoft.com/office/drawing/2014/main" id="{2BC705E6-BE6B-F04D-8253-A75C8D9C27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>
            <a:extLst>
              <a:ext uri="{FF2B5EF4-FFF2-40B4-BE49-F238E27FC236}">
                <a16:creationId xmlns:a16="http://schemas.microsoft.com/office/drawing/2014/main" id="{58EEA242-E81E-814A-9CB0-3311FFBDA5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8435" name="Slide Number Placeholder 3">
            <a:extLst>
              <a:ext uri="{FF2B5EF4-FFF2-40B4-BE49-F238E27FC236}">
                <a16:creationId xmlns:a16="http://schemas.microsoft.com/office/drawing/2014/main" id="{62682776-14F4-4342-A1DB-9F7D0AAB9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2982D19-425F-3F42-9A7F-0B7850EB6508}" type="slidenum">
              <a:rPr lang="en-US" altLang="en-US" sz="120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4BC8774A-7293-7D49-BE9D-9671D8FF5D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54DAE127-A5F9-AF4A-B81D-886100301F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1B73C9F9-DFF0-2A46-A0FE-48ED3D47C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4430040-6EC6-EE45-8FB1-8117064D7ADB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C28B19BB-59B5-3D4B-9CFF-4E9F598DCD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3F675D37-E699-4345-8D8B-CFE9C25329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A7E77AC2-4EED-804A-988C-609CACEBF0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8AB1CAF-19B6-2F44-AF92-167E806E7FDB}" type="slidenum">
              <a:rPr lang="en-US" altLang="en-US" sz="120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6410DBB7-AE6A-D04C-A314-B5E9401E9E3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83AF572B-7737-D34E-B76F-95DB4603A3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D6D126B8-B9EC-E84D-8AA4-7E047BBD4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FD704C8-5601-D643-BB94-989069C71A60}" type="slidenum">
              <a:rPr lang="en-US" altLang="en-US" sz="120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565BB36F-05BA-D040-BEB1-DB9DFA837E3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07FD3816-9472-234A-B65F-B375D7E08F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B447E5AC-1D43-2347-916A-0465453AF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DAF995A-9967-554C-AA81-3B9529240338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7166CDE3-2BCE-624D-8DC8-8A1B77B4B0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es Placeholder 2">
            <a:extLst>
              <a:ext uri="{FF2B5EF4-FFF2-40B4-BE49-F238E27FC236}">
                <a16:creationId xmlns:a16="http://schemas.microsoft.com/office/drawing/2014/main" id="{DAEE1E1A-6519-9A40-A1C9-CDFA60992F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D72E6E0E-ABD0-7B44-9318-2F06033747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3F94472-526C-044D-B992-289946C8EEBD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1AA473E4-ED8E-9B48-B5DB-D228B3F6FF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870A3BB6-2610-5D49-96C3-56DCE2596D0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2229B836-88B8-C649-89C8-EEC2CB117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8DAF47-C48A-8642-8440-8492A549FC4F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0C859B7A-D992-DC48-94AB-9E4382C1327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5F333E98-7D49-8A4C-95B0-E189149D45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D2F785F1-0DD7-9446-ADE4-ECCD630F72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8AF71D-D2B9-2644-AF33-B5983A381FF5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9B705E3B-1EF7-E84F-8110-BC596E7DC3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625009ED-4D17-324A-BD26-F0F2B1EEA1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2587AE84-17EE-6D4C-9EAB-CF694525D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FA456E5-5B6F-DB45-94E7-F020BE6CDB19}" type="slidenum">
              <a:rPr lang="en-US" altLang="en-US" sz="120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4F8DD415-FC2D-3243-9D71-9B112AC4D7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2F20DFBA-5E5C-3643-88DC-E79375E2FF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6947934A-21A1-3B4B-ABFA-4600F5E79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F0CC797-F88D-3945-8B90-7C1DB8CD004C}" type="slidenum">
              <a:rPr lang="en-US" altLang="en-US" sz="120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B49FC791-247B-3142-8607-863BB4ADAD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F3808CBC-8156-FB45-AE02-9E82E216B23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C1B800D5-A8C2-A24E-A303-7D6FC51D0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E1E1FFF-2027-EE41-BDB2-EB8799205DEA}" type="slidenum">
              <a:rPr lang="en-US" altLang="en-US" sz="120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75BB5C56-A755-5543-AA6A-5890386449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EDECBF9B-6F25-3F47-9D95-A70A507E4FE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75B81FB8-E903-C44E-B290-E9C31823B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E0E30F6A-C528-134C-8EAA-16963959E73F}" type="slidenum">
              <a:rPr lang="en-US" altLang="en-US" sz="120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64F2AFAA-9E14-1645-B5BD-20A5108A54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6BAFD750-5AE2-1445-B586-F6194F24B78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5135E08D-F72B-7D4E-AA99-17B898A56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057BACE-0A20-1941-AA2F-7D21BC6C73AE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99761726-1620-944B-946E-AB4146613D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E995930D-39F5-DB4C-874B-F9BDEFEAF6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FBD3AD84-B25C-6945-85BE-38BF7E8FE1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4BCBF75-388E-2945-9D56-418EE6444939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AB91B216-DAC6-4742-A75F-7CD9E224F1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BE53331B-AF2B-834F-8712-008635BDCBB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1E116D1F-3062-284D-94AC-66294778E1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C6BC18D-2E7E-B84B-A433-20970FA543F5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95EB2BAF-F9A6-AF41-878A-7A316E39CF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1976879B-CC36-1E42-94BB-42A6D100BD0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64BB2060-DC10-CF49-A516-0236F3481A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BD244A9-90EC-A749-8FFD-F7F208A0511A}" type="slidenum">
              <a:rPr lang="en-US" altLang="en-US" sz="1200"/>
              <a:pPr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00C2ADB4-CA3F-884D-B033-63A2EB02CD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01AAF29D-6EA4-1745-83C8-16672235E0B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AAD49699-CA45-CF41-B516-9291BFF87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E8D88CD-B939-B24B-8864-55138E0B0A1C}" type="slidenum">
              <a:rPr lang="en-US" altLang="en-US" sz="1200"/>
              <a:pPr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0383903E-3342-5240-BDAF-7D1D1935D56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CB9BB155-F354-4846-9813-AB70ADB447B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F12CDED1-EA3F-1143-A16B-71D15145B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B1750BA-AC5D-3240-9494-84AADC85B3FA}" type="slidenum">
              <a:rPr lang="en-US" altLang="en-US" sz="1200"/>
              <a:pPr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6EF403A-E2D8-E048-83EE-E7F1490F00FB}"/>
              </a:ext>
            </a:extLst>
          </p:cNvPr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517971DA-E1AA-1945-A10C-E974E011F7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>
                <a:extLst>
                  <a:ext uri="{FF2B5EF4-FFF2-40B4-BE49-F238E27FC236}">
                    <a16:creationId xmlns:a16="http://schemas.microsoft.com/office/drawing/2014/main" id="{B97B398B-AB23-ED43-8185-F99EAAABBA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09A8765D-796F-D54C-9EF9-572670DD0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6EDFB062-8540-8143-A11D-65B76101ED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>
                <a:extLst>
                  <a:ext uri="{FF2B5EF4-FFF2-40B4-BE49-F238E27FC236}">
                    <a16:creationId xmlns:a16="http://schemas.microsoft.com/office/drawing/2014/main" id="{706BA5EE-E209-DA4D-8760-DA819F532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" name="Rectangle 8">
                <a:extLst>
                  <a:ext uri="{FF2B5EF4-FFF2-40B4-BE49-F238E27FC236}">
                    <a16:creationId xmlns:a16="http://schemas.microsoft.com/office/drawing/2014/main" id="{4B4F6F0A-A4C5-8943-9EE4-770242D9B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D3B9BE1-DDFF-9D47-B3DD-211CB4F93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" name="Rectangle 10">
              <a:extLst>
                <a:ext uri="{FF2B5EF4-FFF2-40B4-BE49-F238E27FC236}">
                  <a16:creationId xmlns:a16="http://schemas.microsoft.com/office/drawing/2014/main" id="{B3C46BD1-FE34-9443-9B62-988635846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Rectangle 11">
              <a:extLst>
                <a:ext uri="{FF2B5EF4-FFF2-40B4-BE49-F238E27FC236}">
                  <a16:creationId xmlns:a16="http://schemas.microsoft.com/office/drawing/2014/main" id="{1E82D63B-C27C-D642-B631-67BC043F356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4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7508AC3D-1E3E-DF4E-A151-35261C5A82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23B3D4FF-6EC8-4F4C-AC1A-409F5CBF1A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4358BB31-E280-8946-BB18-14855462FF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676FA58-15B2-3144-9DE2-C522CEEF3A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52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F3BEF9C-F35B-004F-906F-3C253AD184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AE1BF9C1-3DCC-704B-BA07-8619552C39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35CBBA7-7427-6E4B-8B57-6C1340E69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EE3E2-9ECC-F74B-9F14-2C335602A0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628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05FE0C16-608E-8B42-BAC5-4E256F3FB6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D81F868-B9C1-274B-BCAB-32C8ED36674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9C9F1D5-6928-6B4F-BFF6-6CC087900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7D03F-7A68-134B-9789-1213550938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61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B7E01D16-A938-154C-95A8-C60E4B54B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F338B92-85AB-B84B-9A73-F31BF1D04F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35707C33-AD42-B542-9F2A-E84A64CFC2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D61D84-87EE-B84B-94A9-CBF9AF7237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40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5DA52A43-2601-304C-B489-7CAD8961E5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0103730-4810-CD40-9AA1-D6E4723AE8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4591EA1-87C9-E248-8BC3-E6CA7A1648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04D6B8-ADAA-2D47-8017-35F390B9F5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2572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AC6D515-D1F2-7540-AAFA-3E2B6FB29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2442BE2A-2DC1-A145-AACA-B10203CD05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236B94BE-0865-4540-8AFF-8B8E62E827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9184B-7463-1848-B977-270A1A1A78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898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0B8E720C-BB5E-0440-A2DB-BC5ED8C9D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7DAFBA61-D2A4-874A-A1A3-AC17602344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C01E187D-6BB8-1247-AB9E-8C184C1065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16448F-6440-7C48-9C28-6D1B9CB71E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847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C05341F-3486-984F-B64D-705AC45B03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72CB0A94-436E-FF4D-94EB-EC59D07F18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2A6A8113-458F-8E4C-B614-5305E9480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33BEC6-8C69-144C-BF05-566CA98585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04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13F6BCFE-EB58-F84E-9E78-BFF03EB1A2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6437FAE1-474F-7940-B8B3-15B0D8CCA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289F49BC-4242-144B-BA8E-A966ECFFE8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18B9BD-F944-9D46-9049-093C1AA463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5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CC1B8325-DD3D-5C4B-9366-59BA4CBD7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743ACA72-27F6-6A4F-BC6B-81DEE0792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635C2A2-E22A-4D48-A8A4-06FB00B502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7B8CB0-4C4E-4F43-99E6-C9DB8EC3CB7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162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C684423-2734-F14F-BD91-B4801AA17E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D2E43D6-7D53-5144-A251-2F414C435C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AF56A2D-DCB4-FE42-B270-61727381A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8DF693-67C0-4A4B-90A4-C6A916AFC6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3863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BE08AB6-27DD-E14A-8B0A-F13E84B44852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AF9FD9E-33D6-0B4C-B0BF-198D45DB8C74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3BE7DB-E6B3-4C4A-A4BE-44D980CDBC11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EBCE073-2F18-1043-88E3-A9352B1388B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A8741FB-7A58-2B43-82A1-8B3B185501DC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C0411D2-1A69-3140-974E-F10DC4E3FCE6}"/>
              </a:ext>
            </a:extLst>
          </p:cNvPr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3C2ACE9-50A4-3C40-AC7E-525880465C76}"/>
              </a:ext>
            </a:extLst>
          </p:cNvPr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kumimoji="1" lang="en-US" altLang="en-US" sz="2400">
              <a:latin typeface="Tahoma" panose="020B0604030504040204" pitchFamily="34" charset="0"/>
            </a:endParaRPr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AB642F0-3B6C-BE46-9020-3141C76B0B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5324A96B-600B-3E49-824C-B0CE9FA8A5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A75CEC39-9E05-D04A-95E4-2830DA4571F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8" name="Rectangle 12">
            <a:extLst>
              <a:ext uri="{FF2B5EF4-FFF2-40B4-BE49-F238E27FC236}">
                <a16:creationId xmlns:a16="http://schemas.microsoft.com/office/drawing/2014/main" id="{C37A64FD-C6C6-2548-AED7-D02D079882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2B2E8CDF-CC42-4247-B8D3-7396AB5952D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ahoma" panose="020B0604030504040204" pitchFamily="34" charset="0"/>
              </a:defRPr>
            </a:lvl1pPr>
          </a:lstStyle>
          <a:p>
            <a:fld id="{2F4D325E-2CA4-3D49-93AA-1395C9ACA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4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48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1705C53-5BDA-D24F-8805-BF7ED87B35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>
                <a:latin typeface="+mn-lt"/>
                <a:ea typeface="+mj-ea"/>
                <a:cs typeface="+mj-cs"/>
              </a:rPr>
              <a:t>Selection, Administration, Scoring, &amp; Communicating Assessment Results</a:t>
            </a:r>
          </a:p>
        </p:txBody>
      </p:sp>
      <p:sp>
        <p:nvSpPr>
          <p:cNvPr id="15362" name="Subtitle 1">
            <a:extLst>
              <a:ext uri="{FF2B5EF4-FFF2-40B4-BE49-F238E27FC236}">
                <a16:creationId xmlns:a16="http://schemas.microsoft.com/office/drawing/2014/main" id="{B922C582-AD04-AE47-8E90-B6F349ACD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0600" y="3886200"/>
            <a:ext cx="7086600" cy="1752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>
                <a:ea typeface="ＭＳ Ｐゴシック" panose="020B0600070205080204" pitchFamily="34" charset="-128"/>
              </a:rPr>
              <a:t>PSY 504: Psychological Measurement</a:t>
            </a:r>
          </a:p>
          <a:p>
            <a:pPr eaLnBrk="1" hangingPunct="1">
              <a:buFont typeface="Wingdings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>
              <a:buFont typeface="Wingdings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0A9A5818-EA5A-CB4B-81FB-384ED83E0E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8153400" cy="1143000"/>
          </a:xfrm>
        </p:spPr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89B81B04-CE3A-0C45-B2CB-76ED9D2C6D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marL="282575" indent="-282575" eaLnBrk="1" hangingPunct="1">
              <a:buFont typeface="Wingdings" pitchFamily="2" charset="2"/>
              <a:buChar char="§"/>
            </a:pPr>
            <a:r>
              <a:rPr lang="en-US" altLang="en-US" sz="2800" u="sng">
                <a:ea typeface="ＭＳ Ｐゴシック" panose="020B0600070205080204" pitchFamily="34" charset="-128"/>
              </a:rPr>
              <a:t>Determine what information is needed</a:t>
            </a:r>
          </a:p>
          <a:p>
            <a:pPr marL="282575" indent="-282575" eaLnBrk="1" hangingPunct="1">
              <a:buFont typeface="Wingdings" pitchFamily="2" charset="2"/>
              <a:buChar char="§"/>
            </a:pPr>
            <a:r>
              <a:rPr lang="en-US" altLang="en-US" sz="2800" u="sng">
                <a:ea typeface="ＭＳ Ｐゴシック" panose="020B0600070205080204" pitchFamily="34" charset="-128"/>
              </a:rPr>
              <a:t>Analyze strategies for obtaining information</a:t>
            </a:r>
          </a:p>
          <a:p>
            <a:pPr marL="682625" lvl="1" indent="-282575" eaLnBrk="1" hangingPunct="1">
              <a:buFont typeface="Wingdings" pitchFamily="2" charset="2"/>
              <a:buChar char="§"/>
            </a:pPr>
            <a:r>
              <a:rPr lang="en-US" altLang="en-US" sz="2400">
                <a:ea typeface="ＭＳ Ｐゴシック" panose="020B0600070205080204" pitchFamily="34" charset="-128"/>
              </a:rPr>
              <a:t>Formal/informal techniques?</a:t>
            </a:r>
          </a:p>
          <a:p>
            <a:pPr marL="682625" lvl="1" indent="-282575" eaLnBrk="1" hangingPunct="1">
              <a:buFont typeface="Wingdings" pitchFamily="2" charset="2"/>
              <a:buChar char="§"/>
            </a:pPr>
            <a:r>
              <a:rPr lang="en-US" altLang="en-US" sz="2400">
                <a:ea typeface="ＭＳ Ｐゴシック" panose="020B0600070205080204" pitchFamily="34" charset="-128"/>
              </a:rPr>
              <a:t>Consider method most suitable to the client, if possible (e.g., paper-and-pencil self-report, behavioral checklist, computer assessment)</a:t>
            </a:r>
          </a:p>
          <a:p>
            <a:pPr marL="682625" lvl="1" indent="-282575" eaLnBrk="1" hangingPunct="1">
              <a:buFont typeface="Wingdings" pitchFamily="2" charset="2"/>
              <a:buChar char="§"/>
            </a:pPr>
            <a:r>
              <a:rPr lang="en-US" altLang="en-US" sz="2400">
                <a:ea typeface="ＭＳ Ｐゴシック" panose="020B0600070205080204" pitchFamily="34" charset="-128"/>
              </a:rPr>
              <a:t>Consider own professional limitations and the types of instruments that can be ethically administered and interpreted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Content Placeholder 2">
            <a:extLst>
              <a:ext uri="{FF2B5EF4-FFF2-40B4-BE49-F238E27FC236}">
                <a16:creationId xmlns:a16="http://schemas.microsoft.com/office/drawing/2014/main" id="{0DDBB3AC-5B33-974A-BFFF-4C180D73C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48006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Search Assessment Resources</a:t>
            </a:r>
          </a:p>
          <a:p>
            <a:pPr lvl="1" eaLnBrk="1" hangingPunct="1"/>
            <a:r>
              <a:rPr lang="en-US" altLang="en-US" sz="2400" i="1">
                <a:ea typeface="ＭＳ Ｐゴシック" panose="020B0600070205080204" pitchFamily="34" charset="-128"/>
              </a:rPr>
              <a:t>Mental Measurements Yearbook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Educational Testing Service Test Link</a:t>
            </a:r>
          </a:p>
          <a:p>
            <a:pPr lvl="1" eaLnBrk="1" hangingPunct="1"/>
            <a:r>
              <a:rPr lang="en-US" altLang="en-US" sz="2400" i="1">
                <a:ea typeface="ＭＳ Ｐゴシック" panose="020B0600070205080204" pitchFamily="34" charset="-128"/>
              </a:rPr>
              <a:t>Test Critiques</a:t>
            </a:r>
          </a:p>
          <a:p>
            <a:pPr lvl="1" eaLnBrk="1" hangingPunct="1"/>
            <a:r>
              <a:rPr lang="en-US" altLang="en-US" sz="2400" i="1">
                <a:ea typeface="ＭＳ Ｐゴシック" panose="020B0600070205080204" pitchFamily="34" charset="-128"/>
              </a:rPr>
              <a:t>Tests: A Comprehensive Reference for Assessments in Psychology, Education, and Business</a:t>
            </a:r>
          </a:p>
          <a:p>
            <a:pPr lvl="1" eaLnBrk="1" hangingPunct="1"/>
            <a:r>
              <a:rPr lang="en-US" altLang="en-US" sz="2400" i="1">
                <a:ea typeface="ＭＳ Ｐゴシック" panose="020B0600070205080204" pitchFamily="34" charset="-128"/>
              </a:rPr>
              <a:t>Directory of Unpublished Experimental Mental Measures</a:t>
            </a:r>
          </a:p>
          <a:p>
            <a:pPr eaLnBrk="1" hangingPunct="1">
              <a:buFont typeface="Wingdings 2" pitchFamily="2" charset="2"/>
              <a:buNone/>
            </a:pPr>
            <a:r>
              <a:rPr lang="en-US" altLang="en-US" sz="2800">
                <a:ea typeface="ＭＳ Ｐゴシック" panose="020B0600070205080204" pitchFamily="34" charset="-128"/>
              </a:rPr>
              <a:t>		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15B64FC-0BE0-F141-BA34-83C21504C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>
            <a:extLst>
              <a:ext uri="{FF2B5EF4-FFF2-40B4-BE49-F238E27FC236}">
                <a16:creationId xmlns:a16="http://schemas.microsoft.com/office/drawing/2014/main" id="{6DD1AEA9-EFD8-714E-B208-0051B36237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534400" cy="48006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Evaluating the Instrument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Instrument purpose</a:t>
            </a:r>
            <a:endParaRPr lang="en-US" altLang="en-US" sz="50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Instrument development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There should be concern if detailed information about the development of an instrument is not provided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Appropriate selection of norming group or criterion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Norming group considerations: age, gender, ethnic makeup, socioeconomic representation, educational level, geographic location; size of the norming sample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If criterion referenced then must evaluate the actual criterion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27BB08C-2F4A-084C-8FC0-E31D60BB7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>
            <a:extLst>
              <a:ext uri="{FF2B5EF4-FFF2-40B4-BE49-F238E27FC236}">
                <a16:creationId xmlns:a16="http://schemas.microsoft.com/office/drawing/2014/main" id="{322F6D2B-9545-3240-80AE-46D8354BEE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Evaluating the Instrument </a:t>
            </a:r>
            <a:r>
              <a:rPr lang="en-US" altLang="en-US" sz="2000" u="sng">
                <a:ea typeface="ＭＳ Ｐゴシック" panose="020B0600070205080204" pitchFamily="34" charset="-128"/>
              </a:rPr>
              <a:t>(cont.)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Reliability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Type of instrument affects how the reliability coefficients are evaluated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Should also consider methods used for determining the coefficients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Validity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Examine the validation evidence for support to use an instrument in a specific manner or context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Bias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Evidence should be provided that the instrument was evaluated for possible bias</a:t>
            </a: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4799DCB1-8A6F-C14F-A348-230C792C5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>
            <a:extLst>
              <a:ext uri="{FF2B5EF4-FFF2-40B4-BE49-F238E27FC236}">
                <a16:creationId xmlns:a16="http://schemas.microsoft.com/office/drawing/2014/main" id="{9915F30B-B3EC-A345-B71A-F4BF68E2F2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Evaluating the Instrument </a:t>
            </a:r>
            <a:r>
              <a:rPr lang="en-US" altLang="en-US" sz="2000" u="sng">
                <a:ea typeface="ＭＳ Ｐゴシック" panose="020B0600070205080204" pitchFamily="34" charset="-128"/>
              </a:rPr>
              <a:t>(cont.)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Interpretation and scoring manuals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Should consider how the information is going to be used in counseling and what would be the most effective way to share the information with the client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Should also consider how the instrument is scored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User Qualifications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Level A, B, C </a:t>
            </a:r>
            <a:r>
              <a:rPr lang="en-US" altLang="en-US" sz="1600">
                <a:ea typeface="ＭＳ Ｐゴシック" panose="020B0600070205080204" pitchFamily="34" charset="-128"/>
              </a:rPr>
              <a:t>(next slide)</a:t>
            </a:r>
            <a:endParaRPr lang="en-US" altLang="en-US" sz="200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Practical Issues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Cost</a:t>
            </a:r>
          </a:p>
          <a:p>
            <a:pPr lvl="2" eaLnBrk="1" hangingPunct="1"/>
            <a:r>
              <a:rPr lang="en-US" altLang="en-US" sz="2000">
                <a:ea typeface="ＭＳ Ｐゴシック" panose="020B0600070205080204" pitchFamily="34" charset="-128"/>
              </a:rPr>
              <a:t>Time </a:t>
            </a: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80CA6EBE-CD3C-234D-ACB7-8E889BB52D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3">
            <a:extLst>
              <a:ext uri="{FF2B5EF4-FFF2-40B4-BE49-F238E27FC236}">
                <a16:creationId xmlns:a16="http://schemas.microsoft.com/office/drawing/2014/main" id="{73B6BA27-2303-9D4C-9D89-AB835EA144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6096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User Qualifications</a:t>
            </a: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DFC60453-7A9D-C945-B1D0-783BFB8D4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Identification of Assessment Instruments or Strategies</a:t>
            </a:r>
          </a:p>
        </p:txBody>
      </p:sp>
      <p:pic>
        <p:nvPicPr>
          <p:cNvPr id="27651" name="Picture 2" descr="C:\Users\DAWN &amp; ADAM VOLUNGIS\Documents\My Scans\scan0014.jpg">
            <a:extLst>
              <a:ext uri="{FF2B5EF4-FFF2-40B4-BE49-F238E27FC236}">
                <a16:creationId xmlns:a16="http://schemas.microsoft.com/office/drawing/2014/main" id="{EEDD19E5-1BE3-C14D-90FE-8E28D027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819400"/>
            <a:ext cx="6234113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AFFBBCAC-0519-D148-BFB0-2BE13C599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Administering Assessment Instruments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0D1206BF-0252-124C-BDF9-9CDF72BFE40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Read administration materials before time of administration</a:t>
            </a:r>
          </a:p>
          <a:p>
            <a:pPr eaLnBrk="1" hangingPunct="1"/>
            <a:endParaRPr lang="en-US" altLang="en-US" sz="1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Be aware of the precise instructions for administration: attend to time limits, methods for administering items and gathering responses, and be familiar with testing materials/equipment</a:t>
            </a:r>
          </a:p>
          <a:p>
            <a:pPr eaLnBrk="1" hangingPunct="1"/>
            <a:endParaRPr lang="en-US" altLang="en-US" sz="1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Know the boundaries of what is acceptable (e.g., administration)</a:t>
            </a:r>
          </a:p>
          <a:p>
            <a:pPr eaLnBrk="1" hangingPunct="1"/>
            <a:endParaRPr lang="en-US" altLang="en-US" sz="10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Use a checklist, if helpful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2F430412-C6A9-084C-A3CB-53D4855BF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Scoring</a:t>
            </a:r>
            <a:endParaRPr lang="en-US" altLang="en-US" sz="3200" b="1">
              <a:ea typeface="ＭＳ Ｐゴシック" panose="020B0600070205080204" pitchFamily="34" charset="-128"/>
            </a:endParaRP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A71B7AC6-0935-A54A-865E-AA033433EF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397875" cy="48006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By hand versus computer-scored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Before using a computer service, investigate integrity of scoring service and steps used to develop program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Issues with computer-generated interpretation</a:t>
            </a:r>
          </a:p>
          <a:p>
            <a:pPr lvl="1" eaLnBrk="1" hangingPunct="1"/>
            <a:r>
              <a:rPr lang="en-US" altLang="en-US">
                <a:ea typeface="ＭＳ Ｐゴシック" panose="020B0600070205080204" pitchFamily="34" charset="-128"/>
              </a:rPr>
              <a:t>Can result in poor training and/or assessment can be conducted without appropriate professional oversight</a:t>
            </a:r>
          </a:p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Some instruments require clinical judgment as part of the scoring process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>
            <a:extLst>
              <a:ext uri="{FF2B5EF4-FFF2-40B4-BE49-F238E27FC236}">
                <a16:creationId xmlns:a16="http://schemas.microsoft.com/office/drawing/2014/main" id="{B50640B8-539A-0248-BBC5-AD534683A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Scoring</a:t>
            </a:r>
          </a:p>
        </p:txBody>
      </p:sp>
      <p:sp>
        <p:nvSpPr>
          <p:cNvPr id="33794" name="Content Placeholder 2">
            <a:extLst>
              <a:ext uri="{FF2B5EF4-FFF2-40B4-BE49-F238E27FC236}">
                <a16:creationId xmlns:a16="http://schemas.microsoft.com/office/drawing/2014/main" id="{5F5B4231-2FED-1D42-8A48-A3CD04CC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Performance &amp; Authentic Assessment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Typically goes beyond paper-and-pencil tests to assessment that more closely approximates the skill being measured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Authentic assessments involve the performance of </a:t>
            </a:r>
            <a:r>
              <a:rPr lang="ja-JP" altLang="en-US" sz="2400">
                <a:ea typeface="ＭＳ Ｐゴシック" panose="020B0600070205080204" pitchFamily="34" charset="-128"/>
              </a:rPr>
              <a:t>“</a:t>
            </a:r>
            <a:r>
              <a:rPr lang="en-US" altLang="ja-JP" sz="2400">
                <a:ea typeface="ＭＳ Ｐゴシック" panose="020B0600070205080204" pitchFamily="34" charset="-128"/>
              </a:rPr>
              <a:t>real,</a:t>
            </a:r>
            <a:r>
              <a:rPr lang="ja-JP" altLang="en-US" sz="2400">
                <a:ea typeface="ＭＳ Ｐゴシック" panose="020B0600070205080204" pitchFamily="34" charset="-128"/>
              </a:rPr>
              <a:t>”</a:t>
            </a:r>
            <a:r>
              <a:rPr lang="en-US" altLang="ja-JP" sz="2400">
                <a:ea typeface="ＭＳ Ｐゴシック" panose="020B0600070205080204" pitchFamily="34" charset="-128"/>
              </a:rPr>
              <a:t> or authentic applications rather than proxies, or estimators, of actual learning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Performance assessment typically includes performance on open-ended tasks, which are evaluated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All authentic assessments are performance assessments, but the reverse is not always true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In the text, performance assessment refers to both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97505137-F918-454E-9DC7-ADFC0B48A9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762000"/>
            <a:ext cx="7620000" cy="914400"/>
          </a:xfrm>
        </p:spPr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Scoring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886904DA-05E4-264C-9686-BB4FE90C49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sz="2700" u="sng">
                <a:ea typeface="ＭＳ Ｐゴシック" panose="020B0600070205080204" pitchFamily="34" charset="-128"/>
              </a:rPr>
              <a:t>Scoring of Performance Assessment is enhanced if</a:t>
            </a:r>
            <a:r>
              <a:rPr lang="en-US" altLang="en-US" sz="2700"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endParaRPr lang="en-US" altLang="en-US" sz="100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Assessment has a specific focus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Scoring plan is based on qualities that can be directly observed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Scoring is designed to reflect the intended target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The setting for the assessment is appropriate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Observers use checklists or rating scales</a:t>
            </a:r>
          </a:p>
          <a:p>
            <a:pPr lvl="1" eaLnBrk="1" hangingPunct="1"/>
            <a:r>
              <a:rPr lang="en-US" altLang="en-US" sz="2400">
                <a:ea typeface="ＭＳ Ｐゴシック" panose="020B0600070205080204" pitchFamily="34" charset="-128"/>
              </a:rPr>
              <a:t>The scoring procedures have been field-tested before they are used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B6FB9447-FC55-0C42-9481-281FDAAE30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Communicating Results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233A769B-BABC-D643-A8CE-993A33C7B5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382000" cy="4800600"/>
          </a:xfrm>
        </p:spPr>
        <p:txBody>
          <a:bodyPr/>
          <a:lstStyle/>
          <a:p>
            <a:pPr eaLnBrk="1" hangingPunct="1"/>
            <a:r>
              <a:rPr lang="en-US" altLang="en-US" sz="2400">
                <a:ea typeface="ＭＳ Ｐゴシック" panose="020B0600070205080204" pitchFamily="34" charset="-128"/>
              </a:rPr>
              <a:t>Communicating results to clients is often one of the most important aspects of the assessment process</a:t>
            </a:r>
          </a:p>
          <a:p>
            <a:pPr eaLnBrk="1" hangingPunct="1"/>
            <a:r>
              <a:rPr lang="en-US" altLang="en-US" sz="2400">
                <a:ea typeface="ＭＳ Ｐゴシック" panose="020B0600070205080204" pitchFamily="34" charset="-128"/>
              </a:rPr>
              <a:t>Communication of testing or assessment results should not be perceived as a discrete activity, but should be interwoven into the counseling</a:t>
            </a:r>
          </a:p>
          <a:p>
            <a:pPr eaLnBrk="1" hangingPunct="1"/>
            <a:r>
              <a:rPr lang="en-US" altLang="en-US" sz="2400">
                <a:ea typeface="ＭＳ Ｐゴシック" panose="020B0600070205080204" pitchFamily="34" charset="-128"/>
              </a:rPr>
              <a:t>Research	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Surprisingly sparse research related to communication of results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Some research found sharing personality assessment results can be therapeutic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Tentative interpretations tend to be perceived as more helpful than absolute interpretations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Clients prefer individual interpretation</a:t>
            </a:r>
          </a:p>
          <a:p>
            <a:pPr lvl="2" eaLnBrk="1" hangingPunct="1"/>
            <a:r>
              <a:rPr lang="en-US" altLang="en-US" sz="1600">
                <a:ea typeface="ＭＳ Ｐゴシック" panose="020B0600070205080204" pitchFamily="34" charset="-128"/>
              </a:rPr>
              <a:t>This may not always be an option due to cost</a:t>
            </a:r>
          </a:p>
          <a:p>
            <a:pPr lvl="1" eaLnBrk="1" hangingPunct="1"/>
            <a:endParaRPr lang="en-US" altLang="en-US" sz="2300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>
            <a:extLst>
              <a:ext uri="{FF2B5EF4-FFF2-40B4-BE49-F238E27FC236}">
                <a16:creationId xmlns:a16="http://schemas.microsoft.com/office/drawing/2014/main" id="{4935953A-86EF-FF47-A0BD-F6C7DD96E9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Communicating Results to Clients: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Know information in manual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Prepare client to receive feedback – results tied to reason for assessment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Use effective general counseling skills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Develop multiple methods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Minimize jargon and use visual aids when necessary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When possible, use descriptive terms rather than numerical scores – provide a range of scores rather than just one score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When available, explain results in terms of probabilities rather than certainties (avoids presenting assessment results as infallible)</a:t>
            </a: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01E89F1C-B7F7-A147-AC18-E2651994C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Communicating Results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3">
            <a:extLst>
              <a:ext uri="{FF2B5EF4-FFF2-40B4-BE49-F238E27FC236}">
                <a16:creationId xmlns:a16="http://schemas.microsoft.com/office/drawing/2014/main" id="{30C2E541-6044-1345-88A9-E095BE3B38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Communicating Results to Clients: </a:t>
            </a:r>
            <a:r>
              <a:rPr lang="en-US" altLang="en-US" sz="2000" u="sng">
                <a:ea typeface="ＭＳ Ｐゴシック" panose="020B0600070205080204" pitchFamily="34" charset="-128"/>
              </a:rPr>
              <a:t>(cont.)</a:t>
            </a:r>
            <a:endParaRPr lang="en-US" altLang="en-US" sz="2800" u="sng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Tentative interpretations are perceived as more helpful than absolute interpretations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Discuss results in context of other information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Involve client in interpretation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Use nontechnical terms in discussing limitations of results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Encourage to ask questions, share reactions, provide feedback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Summarize results</a:t>
            </a:r>
          </a:p>
          <a:p>
            <a:pPr lvl="1" eaLnBrk="1" hangingPunct="1"/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3D157CA9-6968-7647-96B8-4DE373896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Communicating 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3">
            <a:extLst>
              <a:ext uri="{FF2B5EF4-FFF2-40B4-BE49-F238E27FC236}">
                <a16:creationId xmlns:a16="http://schemas.microsoft.com/office/drawing/2014/main" id="{755D201C-ABB7-6D41-8229-AF2A63C605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763000" cy="4876800"/>
          </a:xfrm>
        </p:spPr>
        <p:txBody>
          <a:bodyPr/>
          <a:lstStyle/>
          <a:p>
            <a:pPr eaLnBrk="1" hangingPunct="1"/>
            <a:r>
              <a:rPr lang="en-US" altLang="en-US" sz="2800" u="sng">
                <a:ea typeface="ＭＳ Ｐゴシック" panose="020B0600070205080204" pitchFamily="34" charset="-128"/>
              </a:rPr>
              <a:t>Communicating Results to Parents: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Should understand the testing used and the symptoms of the disorder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Understand parents view if their child has been diagnosed with a disorder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Results may need to be discussed more than once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Be prepared to use a variety of techniques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Help parents focus on the child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s abilities and not just the disabilities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Focus on active, coping approach rather than a succumbing, victim framework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Acknowledge parent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s emotions</a:t>
            </a:r>
          </a:p>
          <a:p>
            <a:pPr lvl="1" eaLnBrk="1" hangingPunct="1"/>
            <a:r>
              <a:rPr lang="en-US" altLang="en-US" sz="2000">
                <a:ea typeface="ＭＳ Ｐゴシック" panose="020B0600070205080204" pitchFamily="34" charset="-128"/>
              </a:rPr>
              <a:t>Monitor parent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s responses so the child does not internalize their negative reactions</a:t>
            </a:r>
            <a:endParaRPr lang="en-US" altLang="en-US" sz="2000">
              <a:ea typeface="ＭＳ Ｐゴシック" panose="020B0600070205080204" pitchFamily="34" charset="-128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33E1C0BC-4761-4B4D-A5B4-25826014F3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Communicating 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7B8F9F54-9F37-6147-AAAF-F741E67284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Psychological Reports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3B0EAB90-9C61-1E45-88F9-14995CCD50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2057400"/>
            <a:ext cx="84582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Purpose is often to disseminate assessment information to other </a:t>
            </a:r>
            <a:r>
              <a:rPr lang="en-US" altLang="en-US" sz="2400" i="1">
                <a:ea typeface="ＭＳ Ｐゴシック" panose="020B0600070205080204" pitchFamily="34" charset="-128"/>
              </a:rPr>
              <a:t>professionals</a:t>
            </a:r>
          </a:p>
          <a:p>
            <a:pPr eaLnBrk="1" hangingPunct="1"/>
            <a:r>
              <a:rPr lang="en-US" altLang="en-US" sz="2400">
                <a:ea typeface="ＭＳ Ｐゴシック" panose="020B0600070205080204" pitchFamily="34" charset="-128"/>
              </a:rPr>
              <a:t>Counselors must evaluate quality of a report before implementing interventions based on its content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Expect a comprehensive overview of client and an interpretation of results in contextual manner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Should be carefully crafted with attention to detail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Be alert for typographical errors, use of vague jargon, and careless mistakes.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B415E117-F758-9547-8CEE-529216F999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Psychological Reports</a:t>
            </a:r>
            <a:endParaRPr lang="en-US" altLang="en-US" sz="3600" b="1">
              <a:ea typeface="ＭＳ Ｐゴシック" panose="020B0600070205080204" pitchFamily="34" charset="-128"/>
            </a:endParaRP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114F79AA-D340-D447-B244-A9DA926C70E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>
                <a:ea typeface="ＭＳ Ｐゴシック" panose="020B0600070205080204" pitchFamily="34" charset="-128"/>
              </a:rPr>
              <a:t>Common areas: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Identifying Information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Provides basic demographic information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sz="1600">
                <a:ea typeface="ＭＳ Ｐゴシック" panose="020B0600070205080204" pitchFamily="34" charset="-128"/>
              </a:rPr>
              <a:t>Name, date of examination, date of birth, chronological age, gender date of report, grade (if applicable), examiner</a:t>
            </a:r>
            <a:r>
              <a:rPr lang="ja-JP" altLang="en-US" sz="1600">
                <a:ea typeface="ＭＳ Ｐゴシック" panose="020B0600070205080204" pitchFamily="34" charset="-128"/>
              </a:rPr>
              <a:t>’</a:t>
            </a:r>
            <a:r>
              <a:rPr lang="en-US" altLang="ja-JP" sz="1600">
                <a:ea typeface="ＭＳ Ｐゴシック" panose="020B0600070205080204" pitchFamily="34" charset="-128"/>
              </a:rPr>
              <a:t>s name, tests administered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Reason for Referral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Includes: name and position of referral source, reason for referral, brief summary of the symptoms, behaviors, and circumstances that lead to the referral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Should be a direct connection between reasons for referral and instruments/procedures utilized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Background Information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Includes: significant past events, educational history, current family dynamics, notable physical/mental health events, relevant past/current past employment, other assessments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EE7D6C2A-7B5D-AF45-A3B2-72C484D727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Psychological Reports</a:t>
            </a:r>
            <a:endParaRPr lang="en-US" altLang="en-US" sz="3600" b="1">
              <a:ea typeface="ＭＳ Ｐゴシック" panose="020B0600070205080204" pitchFamily="34" charset="-128"/>
            </a:endParaRPr>
          </a:p>
        </p:txBody>
      </p:sp>
      <p:sp>
        <p:nvSpPr>
          <p:cNvPr id="50178" name="Rectangle 3">
            <a:extLst>
              <a:ext uri="{FF2B5EF4-FFF2-40B4-BE49-F238E27FC236}">
                <a16:creationId xmlns:a16="http://schemas.microsoft.com/office/drawing/2014/main" id="{9CC95266-1B79-ED45-807D-AB786858AF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>
                <a:ea typeface="ＭＳ Ｐゴシック" panose="020B0600070205080204" pitchFamily="34" charset="-128"/>
              </a:rPr>
              <a:t>Common areas: </a:t>
            </a:r>
            <a:r>
              <a:rPr lang="en-US" altLang="en-US" sz="2000" u="sng">
                <a:ea typeface="ＭＳ Ｐゴシック" panose="020B0600070205080204" pitchFamily="34" charset="-128"/>
              </a:rPr>
              <a:t>(cont.)</a:t>
            </a:r>
            <a:endParaRPr lang="en-US" altLang="en-US" sz="2800" u="sng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Behavioral Observations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Includes: physical appearance, comments/reactions to the process, responses to different assessment activities, unusual mannerisms or behaviors, variations in activities, changes in voice tone and facial expressions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Assessment Results and Interpretations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The longest section of the psychological report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Includes: assessment findings, meaning of the results, clinical and diagnostic impressions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Focus should be on interpreting rather than reporting findings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Should include an exploration of the client</a:t>
            </a:r>
            <a:r>
              <a:rPr lang="ja-JP" altLang="en-US" sz="2000">
                <a:ea typeface="ＭＳ Ｐゴシック" panose="020B0600070205080204" pitchFamily="34" charset="-128"/>
              </a:rPr>
              <a:t>’</a:t>
            </a:r>
            <a:r>
              <a:rPr lang="en-US" altLang="ja-JP" sz="2000">
                <a:ea typeface="ＭＳ Ｐゴシック" panose="020B0600070205080204" pitchFamily="34" charset="-128"/>
              </a:rPr>
              <a:t>s strengths and limitations</a:t>
            </a:r>
            <a:endParaRPr lang="en-US" altLang="en-US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EEF44874-E97E-B74C-A12B-0EDF29375C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>
                <a:ea typeface="ＭＳ Ｐゴシック" panose="020B0600070205080204" pitchFamily="34" charset="-128"/>
              </a:rPr>
              <a:t>Psychological Reports</a:t>
            </a:r>
            <a:endParaRPr lang="en-US" altLang="en-US" sz="3600" b="1">
              <a:ea typeface="ＭＳ Ｐゴシック" panose="020B0600070205080204" pitchFamily="34" charset="-128"/>
            </a:endParaRP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4D64079C-8F23-3645-8789-2EF0518DCF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981200"/>
            <a:ext cx="8458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u="sng">
                <a:ea typeface="ＭＳ Ｐゴシック" panose="020B0600070205080204" pitchFamily="34" charset="-128"/>
              </a:rPr>
              <a:t>Common areas: </a:t>
            </a:r>
            <a:r>
              <a:rPr lang="en-US" altLang="en-US" sz="2000" u="sng">
                <a:ea typeface="ＭＳ Ｐゴシック" panose="020B0600070205080204" pitchFamily="34" charset="-128"/>
              </a:rPr>
              <a:t>(cont.)</a:t>
            </a:r>
            <a:endParaRPr lang="en-US" altLang="en-US" sz="2800" u="sng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Recommendations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Future actions that will be beneficial to the client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Should be sufficient detail so recommendations can be easily implemented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Summary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Succinct summarization of the entire report, with a focus on the results and interpretation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Typically only 1-2 paragraphs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>
                <a:ea typeface="ＭＳ Ｐゴシック" panose="020B0600070205080204" pitchFamily="34" charset="-128"/>
              </a:rPr>
              <a:t>Signature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Name, degree, and professional title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sz="2000">
                <a:ea typeface="ＭＳ Ｐゴシック" panose="020B0600070205080204" pitchFamily="34" charset="-128"/>
              </a:rPr>
              <a:t>Sign name above typewritten 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7">
      <a:dk1>
        <a:srgbClr val="000000"/>
      </a:dk1>
      <a:lt1>
        <a:srgbClr val="FFFFCC"/>
      </a:lt1>
      <a:dk2>
        <a:srgbClr val="6A4076"/>
      </a:dk2>
      <a:lt2>
        <a:srgbClr val="969696"/>
      </a:lt2>
      <a:accent1>
        <a:srgbClr val="DBA9C2"/>
      </a:accent1>
      <a:accent2>
        <a:srgbClr val="E1BF91"/>
      </a:accent2>
      <a:accent3>
        <a:srgbClr val="FFFFE2"/>
      </a:accent3>
      <a:accent4>
        <a:srgbClr val="000000"/>
      </a:accent4>
      <a:accent5>
        <a:srgbClr val="EAD1DD"/>
      </a:accent5>
      <a:accent6>
        <a:srgbClr val="CCAD83"/>
      </a:accent6>
      <a:hlink>
        <a:srgbClr val="B3CE82"/>
      </a:hlink>
      <a:folHlink>
        <a:srgbClr val="B8AD48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chnical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chnical" pitchFamily="66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CC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E2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 3</Template>
  <TotalTime>585</TotalTime>
  <Words>1231</Words>
  <Application>Microsoft Macintosh PowerPoint</Application>
  <PresentationFormat>On-screen Show (4:3)</PresentationFormat>
  <Paragraphs>166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ＭＳ Ｐゴシック</vt:lpstr>
      <vt:lpstr>Tahoma</vt:lpstr>
      <vt:lpstr>Wingdings</vt:lpstr>
      <vt:lpstr>Calibri</vt:lpstr>
      <vt:lpstr>Wingdings 2</vt:lpstr>
      <vt:lpstr>Blends</vt:lpstr>
      <vt:lpstr>Selection, Administration, Scoring, &amp; Communicating Assessment Results</vt:lpstr>
      <vt:lpstr>Identification of Assessment Instruments or Strategies</vt:lpstr>
      <vt:lpstr>Identification of Assessment Instruments or Strategies</vt:lpstr>
      <vt:lpstr>Identification of Assessment Instruments or Strategies</vt:lpstr>
      <vt:lpstr>Identification of Assessment Instruments or Strategies</vt:lpstr>
      <vt:lpstr>Identification of Assessment Instruments or Strategies</vt:lpstr>
      <vt:lpstr>Identification of Assessment Instruments or Strategies</vt:lpstr>
      <vt:lpstr>Administering Assessment Instruments</vt:lpstr>
      <vt:lpstr>Scoring</vt:lpstr>
      <vt:lpstr>Scoring</vt:lpstr>
      <vt:lpstr>Scoring</vt:lpstr>
      <vt:lpstr>Communicating Results</vt:lpstr>
      <vt:lpstr>Communicating Results</vt:lpstr>
      <vt:lpstr>Communicating Results</vt:lpstr>
      <vt:lpstr>Communicating Results</vt:lpstr>
      <vt:lpstr>Psychological Reports</vt:lpstr>
      <vt:lpstr>Psychological Reports</vt:lpstr>
      <vt:lpstr>Psychological Reports</vt:lpstr>
      <vt:lpstr>Psychological Reports</vt:lpstr>
    </vt:vector>
  </TitlesOfParts>
  <Company>Indiana University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Selection, Administration, Scoring, and Communicating Assessment Results</dc:title>
  <dc:creator>Education Technology Services</dc:creator>
  <cp:lastModifiedBy>Volungis, Adam M. (Psychology)</cp:lastModifiedBy>
  <cp:revision>66</cp:revision>
  <dcterms:created xsi:type="dcterms:W3CDTF">2004-01-19T18:48:52Z</dcterms:created>
  <dcterms:modified xsi:type="dcterms:W3CDTF">2020-05-29T20:17:18Z</dcterms:modified>
</cp:coreProperties>
</file>