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928" r:id="rId1"/>
  </p:sldMasterIdLst>
  <p:notesMasterIdLst>
    <p:notesMasterId r:id="rId26"/>
  </p:notesMasterIdLst>
  <p:sldIdLst>
    <p:sldId id="256" r:id="rId2"/>
    <p:sldId id="257" r:id="rId3"/>
    <p:sldId id="258" r:id="rId4"/>
    <p:sldId id="317" r:id="rId5"/>
    <p:sldId id="259" r:id="rId6"/>
    <p:sldId id="312" r:id="rId7"/>
    <p:sldId id="260" r:id="rId8"/>
    <p:sldId id="314" r:id="rId9"/>
    <p:sldId id="326" r:id="rId10"/>
    <p:sldId id="318" r:id="rId11"/>
    <p:sldId id="313" r:id="rId12"/>
    <p:sldId id="319" r:id="rId13"/>
    <p:sldId id="322" r:id="rId14"/>
    <p:sldId id="323" r:id="rId15"/>
    <p:sldId id="320" r:id="rId16"/>
    <p:sldId id="321" r:id="rId17"/>
    <p:sldId id="324" r:id="rId18"/>
    <p:sldId id="306" r:id="rId19"/>
    <p:sldId id="315" r:id="rId20"/>
    <p:sldId id="316" r:id="rId21"/>
    <p:sldId id="308" r:id="rId22"/>
    <p:sldId id="309" r:id="rId23"/>
    <p:sldId id="325" r:id="rId24"/>
    <p:sldId id="328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66"/>
    <p:restoredTop sz="94714"/>
  </p:normalViewPr>
  <p:slideViewPr>
    <p:cSldViewPr>
      <p:cViewPr varScale="1">
        <p:scale>
          <a:sx n="151" d="100"/>
          <a:sy n="151" d="100"/>
        </p:scale>
        <p:origin x="20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48B483D4-664C-AA4C-A8DD-C65552D29F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A0B770CF-5575-9045-BD8C-F69F8FB215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F899179-477D-E041-A274-43D355C7096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B85982C9-51C8-CA4E-AC31-EE870FF72B6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>
            <a:extLst>
              <a:ext uri="{FF2B5EF4-FFF2-40B4-BE49-F238E27FC236}">
                <a16:creationId xmlns:a16="http://schemas.microsoft.com/office/drawing/2014/main" id="{0BF65694-9B3C-DF4F-9121-90E4B97DE4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>
            <a:extLst>
              <a:ext uri="{FF2B5EF4-FFF2-40B4-BE49-F238E27FC236}">
                <a16:creationId xmlns:a16="http://schemas.microsoft.com/office/drawing/2014/main" id="{FE69CA92-CA74-0C48-B586-25A5D86579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9E75AEA-B3D6-5C4D-A134-9FB0130688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538179DE-FAEA-364F-9CAE-20BE3BFA18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C728B88-2957-B74B-929C-AFCD8723E3DD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0114275B-8EC2-DA45-BA39-4D1A1EA99B0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FDECB6-164D-FC4E-AE93-6B380782C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0227DA9A-01D6-1244-9143-5AAA8E7B0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C5185EA-2C21-2B44-AD24-D590133016DE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790CEE4-0426-F841-A8AF-E04B4508730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13F7C9F-1E71-A047-9DF5-8FC16A76EE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65C4B049-E16D-5342-8969-FDDC6A048C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341D5AB-C108-C544-B4CB-4FB477736086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6167BBB-BBE5-3440-903B-8310A46850F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8F4B09F-C811-064F-AA92-5FFA6E877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>
            <a:extLst>
              <a:ext uri="{FF2B5EF4-FFF2-40B4-BE49-F238E27FC236}">
                <a16:creationId xmlns:a16="http://schemas.microsoft.com/office/drawing/2014/main" id="{3929CC17-1FA2-0943-B9E3-56388CF978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>
            <a:extLst>
              <a:ext uri="{FF2B5EF4-FFF2-40B4-BE49-F238E27FC236}">
                <a16:creationId xmlns:a16="http://schemas.microsoft.com/office/drawing/2014/main" id="{60D877E5-D9AE-8B41-8C3B-0B27138DC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D7209D1F-3CE8-C84E-9D83-058D30870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8895DAB-BBFA-5847-A9BD-FE13E90A1BD8}" type="slidenum">
              <a:rPr lang="en-US" altLang="en-US" sz="120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404BE44A-2121-C147-91F1-43C6A48692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E776E8C-033D-0A41-9B85-E91EB0A5C374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E0DB2D2C-8D99-8C41-9B18-4D41848412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7CE6D06-D855-3443-AD2B-EFD927565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5907A690-7349-AF4E-92AB-0525ADC50A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EEE54D09-412C-F547-85E9-286B1FD40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D8CA4476-757F-B142-A7C5-075D30990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4F0C77D-77FD-3C4A-A867-1D7D7415BA5F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90F11C37-5DDB-6C45-9207-E1E1A0639F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11A5620-C2CE-4541-B433-A4A20B828A1D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C2C40C0D-5158-354D-88C1-3A15E398E44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403A2E9-EBEA-EF49-9477-812BD5845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B0414892-60E0-6147-8A54-79960F059D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DC439906-DDDC-EC4E-B49A-87DB521DC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94786B39-FE57-2943-8683-91DFD22B7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BFCA6C5-F2D2-EE46-A3F9-E2B07FFDA48F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57DD11FD-9C1C-7E49-BD8E-9E66D545E8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C8739138-44EC-0947-8FC4-99365D9E1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0763D4F7-C656-2541-B192-96E31062E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D0BE019-784E-B247-854F-541A5F4291E7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6542608E-D606-3446-9053-611F167172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66DD1A72-B90C-B347-8E1A-716CB9161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113880A8-01FC-D84D-8918-C9E728C02A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E8464BC-E94A-7748-A3AE-C13C5D8B2533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FB4E9C13-AE9E-7F41-AC23-39556A7ABB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0A715D25-E463-2D4A-9595-E32E0FCF50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A37B3200-F239-3944-907A-F6E599F1F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7B4E1F8-8F8B-E944-BD46-517E1ADFB927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3ABA99B8-A295-1A46-AEFD-1164E4941A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142EDFDA-BA68-FF4E-AAF6-65018FEFC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02842D30-3AFB-C042-9444-C78F91136B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6179308-30BD-294C-9180-3DCDDC24C131}" type="slidenum">
              <a:rPr lang="en-US" altLang="en-US" sz="1200"/>
              <a:pPr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E4CD19CF-5B2B-2946-B01B-A40D4DF9067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583D65CF-1103-384E-918C-BB40378B7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CFF22EE4-0FFF-9D46-9B2C-F7F371C65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DC3DA95-3D63-314E-B521-5C691B2507AE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E28D74F2-11E2-1449-BF7E-0C261112B8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D17A358D-DDEC-1F4C-AA93-76BFE71B3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88759B9F-642D-3043-83D1-8A8DEF9DB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D7D0F7D-A627-FF46-9E5F-6815ACB9A14A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>
            <a:extLst>
              <a:ext uri="{FF2B5EF4-FFF2-40B4-BE49-F238E27FC236}">
                <a16:creationId xmlns:a16="http://schemas.microsoft.com/office/drawing/2014/main" id="{41BD0668-D819-274B-B118-F80293202D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>
            <a:extLst>
              <a:ext uri="{FF2B5EF4-FFF2-40B4-BE49-F238E27FC236}">
                <a16:creationId xmlns:a16="http://schemas.microsoft.com/office/drawing/2014/main" id="{B683C8D9-3E34-9944-98CC-D91F3D171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id="{265A72B6-F3D9-714D-82AD-A1AFB38FC6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2270E74-1DB1-064C-8C58-1D55D7410843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B4A7232B-345C-2343-8984-946C17C620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A21D4B66-4222-7B41-8396-2C9ECDD4F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095FFAA9-A11B-204B-BCF5-2EC6B0B010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196DD30-7D40-CE43-AC71-B0A3F52ED356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C7EC2EC0-654C-BF48-A66B-82E3D17FB9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9CE14CE-706F-4448-A686-D8831E5F42AF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E55BE7B-6352-7B47-AB88-6B839B6BF6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72AC3615-F7E9-9B48-91FC-ABFCC96928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78C226E9-ED19-E94D-9C57-5B5D8D4D4A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31356569-3BE8-394D-9403-3175DEC43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72C36ABC-4A22-7F4A-B16B-4F3CBA6B6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9C488E9-577E-C848-8F92-9AC3A3DCDFA0}" type="slidenum">
              <a:rPr lang="en-US" altLang="en-US" sz="1200"/>
              <a:pPr/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>
            <a:extLst>
              <a:ext uri="{FF2B5EF4-FFF2-40B4-BE49-F238E27FC236}">
                <a16:creationId xmlns:a16="http://schemas.microsoft.com/office/drawing/2014/main" id="{53671990-2582-8746-ACBF-F5506E65F9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>
            <a:extLst>
              <a:ext uri="{FF2B5EF4-FFF2-40B4-BE49-F238E27FC236}">
                <a16:creationId xmlns:a16="http://schemas.microsoft.com/office/drawing/2014/main" id="{86357CC4-A4A1-9149-84A8-0BFF8F96D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67187AF2-0F6B-B147-8B64-CC055C4CAC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F222E30-C24E-034E-9CFD-B2DB0E998DF3}" type="slidenum">
              <a:rPr lang="en-US" altLang="en-US" sz="1200"/>
              <a:pPr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BF1B9564-3518-3740-B360-652D3AD48A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5D300DB-8977-3C41-94F0-6808BC58B6BA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88229CEF-5EE6-C44C-A297-EC43F436E0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BB5DF41-BF27-A04D-B512-73666D6E18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E058456B-E8D4-D44F-90E2-A1900227A2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230375B-8B3B-E64D-8F60-C20A73F503B7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D16A111F-746A-DF47-9ABC-79077F390E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CC3E983D-2914-D64C-96B5-126D1EB3C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>
            <a:extLst>
              <a:ext uri="{FF2B5EF4-FFF2-40B4-BE49-F238E27FC236}">
                <a16:creationId xmlns:a16="http://schemas.microsoft.com/office/drawing/2014/main" id="{42CA054A-6D51-0341-BA00-F2EC04B48A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4" name="Notes Placeholder 2">
            <a:extLst>
              <a:ext uri="{FF2B5EF4-FFF2-40B4-BE49-F238E27FC236}">
                <a16:creationId xmlns:a16="http://schemas.microsoft.com/office/drawing/2014/main" id="{32810DC1-F6A7-1D4D-949C-FB7CFEBEE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id="{DB4AA365-C0D4-0641-804D-E46A433A5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8CE5EEA-2E97-074B-BF46-2D6784D12FA3}" type="slidenum">
              <a:rPr lang="en-US" altLang="en-US" sz="1200"/>
              <a:pPr/>
              <a:t>23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73E7E3D3-F312-8D4D-B86B-C1556FE6C5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62F0E494-F7B8-FE47-B6B2-0464AA7E0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0EDFC14B-EC26-6B40-AB09-777BD82DF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D29DCAF-5E34-9F4D-8231-224755D45D3A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E28901C3-0C72-AE45-957A-0D0A72C4A2A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7772D09D-7B59-B242-93B7-B03880B3DBE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C770C83D-ECE3-9A4E-9F9C-064971D3D23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A262DBBC-09D9-9143-9C5C-5AF17E61E85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36DB1B-B70A-854C-9467-73BCC97EC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94099986-3599-F644-96C5-E690091FD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5EC713-9AED-7242-97D7-296D6DB3E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83C6018-5495-2646-A99B-EAB6577606FA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028E66-1521-EA40-BCB5-394926DF3D24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27">
            <a:extLst>
              <a:ext uri="{FF2B5EF4-FFF2-40B4-BE49-F238E27FC236}">
                <a16:creationId xmlns:a16="http://schemas.microsoft.com/office/drawing/2014/main" id="{46658AB7-4FE7-8242-980E-7850B0CAA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6">
            <a:extLst>
              <a:ext uri="{FF2B5EF4-FFF2-40B4-BE49-F238E27FC236}">
                <a16:creationId xmlns:a16="http://schemas.microsoft.com/office/drawing/2014/main" id="{CBF7736F-5BFE-6340-B5F5-1E64525AC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>
            <a:extLst>
              <a:ext uri="{FF2B5EF4-FFF2-40B4-BE49-F238E27FC236}">
                <a16:creationId xmlns:a16="http://schemas.microsoft.com/office/drawing/2014/main" id="{7ED5E145-5560-0A4C-A764-A5040FC3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DB365BBF-3A22-2C47-AE28-4AF0D94E99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7601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8F537-1CA0-3240-A2D9-8D9C178C4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A276A-FA6B-F441-9417-FEF69CBA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14EC1-8063-C449-9A31-6891DA951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638FF368-EA55-3343-9A71-6267BB789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699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802C0AC2-7E6E-9543-A6CB-4ED485C839A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8201F1D6-93D8-0343-A36F-0B73E888351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397DE85D-62EF-A24E-8907-08B3B53C9B4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227ABA2C-EC5F-7E40-8CFF-0B861213577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7E08296B-3EF2-504D-BED2-15158948FAE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FF482469-95CA-244D-A8EF-9299D5DF5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8C0DA5-2F0B-8744-9589-353C1794A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17A7BD-87AA-E449-881D-B22FE10BD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2452FCC2-5CEF-D54A-BBBE-FDA1F1CC1D6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9D75018-F16C-844D-9655-BB3CAFF9CB5C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760078-AC5E-4241-8318-8FFFCAB9309B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8957EAF-7CAE-2547-8F3D-3B41850DD1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126A7935-DE9F-8A4B-984A-B564B014901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1ED4E5C-E5E0-0E4E-B621-E5E937E55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7959638B-7C65-6C43-90E2-D34DD2447C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595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9">
            <a:extLst>
              <a:ext uri="{FF2B5EF4-FFF2-40B4-BE49-F238E27FC236}">
                <a16:creationId xmlns:a16="http://schemas.microsoft.com/office/drawing/2014/main" id="{40E11723-DEC5-1F44-AB8D-E8F4CCA448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703BBA5-10D7-CC4A-99E0-5EA01712EC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F90BDD8A-0FA8-5E41-B553-D56F03B30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99D0A10-CF0A-734A-B345-95667E493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29F1B-94DB-124C-BA5A-8355E26A02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667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9">
            <a:extLst>
              <a:ext uri="{FF2B5EF4-FFF2-40B4-BE49-F238E27FC236}">
                <a16:creationId xmlns:a16="http://schemas.microsoft.com/office/drawing/2014/main" id="{7660FC52-8C6C-FB4D-89AC-207CEA637B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20">
            <a:extLst>
              <a:ext uri="{FF2B5EF4-FFF2-40B4-BE49-F238E27FC236}">
                <a16:creationId xmlns:a16="http://schemas.microsoft.com/office/drawing/2014/main" id="{A69945B5-2881-0B49-8334-CB23BF2D74D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415769AD-ABB9-B741-BC3E-65FCEDC4F01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ADD3C865-30A3-024F-9707-B360FE24E74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1" name="Rectangle 25">
            <a:extLst>
              <a:ext uri="{FF2B5EF4-FFF2-40B4-BE49-F238E27FC236}">
                <a16:creationId xmlns:a16="http://schemas.microsoft.com/office/drawing/2014/main" id="{45F90D1A-6491-DB44-9755-5C7652B7F24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A7C0DE-987A-6449-B43D-7D18F360E7D9}"/>
              </a:ext>
            </a:extLst>
          </p:cNvPr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067990-52B1-364E-BB12-5E23E6A59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E1388151-8099-514B-A88F-06950108B2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A035CE-72DB-EA47-9347-1B576A9E6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3B984B4-2472-5043-9091-61DCE9AD0FD4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62D1407-A99A-8441-B004-E1684C0C5553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Date Placeholder 6">
            <a:extLst>
              <a:ext uri="{FF2B5EF4-FFF2-40B4-BE49-F238E27FC236}">
                <a16:creationId xmlns:a16="http://schemas.microsoft.com/office/drawing/2014/main" id="{B6477857-5C85-BE4C-8E86-719AD4C0B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7">
            <a:extLst>
              <a:ext uri="{FF2B5EF4-FFF2-40B4-BE49-F238E27FC236}">
                <a16:creationId xmlns:a16="http://schemas.microsoft.com/office/drawing/2014/main" id="{B0A66AF2-8E8F-804B-83D2-AEAA2A3F1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Slide Number Placeholder 8">
            <a:extLst>
              <a:ext uri="{FF2B5EF4-FFF2-40B4-BE49-F238E27FC236}">
                <a16:creationId xmlns:a16="http://schemas.microsoft.com/office/drawing/2014/main" id="{AE58CCBB-8F5A-5242-9254-E4F89BDD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90F9A038-0432-FA4D-A959-1805C166E2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003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71741-BFB9-CA47-A3C3-06ABBFB9A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F5D1B-3AC8-A44D-878E-613C6E1E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9C39C-415D-9445-AB4D-EC950C6C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7E98485D-B0E8-B141-9D78-FACF8517F8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2315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>
            <a:extLst>
              <a:ext uri="{FF2B5EF4-FFF2-40B4-BE49-F238E27FC236}">
                <a16:creationId xmlns:a16="http://schemas.microsoft.com/office/drawing/2014/main" id="{3921BAAC-F7E4-2C49-81C5-718280D2C90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607FBE00-CBC7-3249-8D7F-6E05CE73E2F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4" name="Rectangle 23">
            <a:extLst>
              <a:ext uri="{FF2B5EF4-FFF2-40B4-BE49-F238E27FC236}">
                <a16:creationId xmlns:a16="http://schemas.microsoft.com/office/drawing/2014/main" id="{CEF388BD-D419-B043-92B2-A40BA9899F8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F761E4D8-7022-CB4C-9FB5-E50BCFAB2B8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DFCB37-64C5-1747-AC15-8050FDEA4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D94B64-EBFA-7E45-B7C9-24C60BBDA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A0820548-B923-EA4F-BCC1-A920D190B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70DD6E54-D547-A844-881E-E1D14F670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EC9C4616-D1CD-8C44-807A-50AB42078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DB4F6C-BFBC-4844-B755-084F82FEB0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30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80A913-47D3-084A-96A3-24D4E2314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201A6476-FE0C-ED41-82DC-CA42E40C4AE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02A28D6-03D7-E84E-90BE-417C66CBA00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947C8939-E77D-7741-BBF9-6D19427D89E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678CCB3F-AC1E-2845-B1BF-93F96838835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6F7377-2AFE-2F47-A5FE-68099C6C5A83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540053-8618-7943-9E13-69446234B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DC541F10-794D-A342-896D-09F83D88FE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53051E8-A619-6340-881A-2B3CEC9B8319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4548390-8D0E-8B40-AC60-2D5CEE91E598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EC5E01-8EFD-764F-AED4-A8576AD43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4FD11FDE-3B55-B941-96BD-E0606708C6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39A0865-733A-0346-9597-A111D1B1120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7BCCF9B0-E4DE-7447-BD40-62587AAFAF1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49F47D79-B4CA-F743-838B-64B6A87C62D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80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834990F5-6CE3-984A-BAE6-6A77CC64BA2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01B0866C-AB77-AB40-B315-04BA3549875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225E95D5-5223-7F4F-B1C1-9CAE3F1F2F6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FB0597D6-6E33-6042-BE1B-F212637101C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0491EB22-AD83-D748-855C-FB7BB0CA1712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5F4BA9-DE78-5B43-BA96-7B1AECAE7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D23640-1CFC-C148-A2EF-E8BE5A3B7EAD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37470C-2CFD-9040-9C0B-C2DA35B47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58A839-60BC-124E-8921-104881F83F85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4838FB3-FE7C-BF40-B8B7-586A180F5E6B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7F530-D03A-474A-9002-9A7925D14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609E3D8A-7EC9-724F-80CB-CFDFA33AF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85D985A3-F825-504B-8BDD-641B0B94F87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270AA325-9A53-774A-8179-97ADB76D0DE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41CE958F-1FDA-2748-AB06-05F9FE0714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4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728BF8-88CA-5D42-9435-768E7A749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E3196-D977-7549-8F28-121289E1C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2749-B395-084D-A33A-27C1E7C64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DAD12-7F13-BD4C-9EB5-735A80DF9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33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CC7C1CE4-39EC-2345-86A8-63354B514C4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4B3CB12A-E57D-A14C-8CDD-E2D01327C71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id="{9D7F62FE-910B-2648-9497-20A2A89EC84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A4A5E00F-4A1F-6047-9B83-431E82CADD2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B5F795-8915-F24C-92DC-B19BAB6C0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26592E-41B7-934B-B179-4BF870B4C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B810DCF1-78D6-CE4C-9C22-6B18F9CC5525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DC88C42-172B-5A41-89C0-8830D05DBE05}"/>
              </a:ext>
            </a:extLst>
          </p:cNvPr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CAA322-566F-6C44-958E-69A426213111}"/>
              </a:ext>
            </a:extLst>
          </p:cNvPr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C517D50-8B03-BD45-9261-989989DBD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fld id="{B1C545F7-2292-5142-8481-018323C0119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5483B4A-A785-E14B-B3A3-6AC9E9B420E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8D05133D-D05A-0F4C-8D01-B9F8222EC23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26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>
            <a:extLst>
              <a:ext uri="{FF2B5EF4-FFF2-40B4-BE49-F238E27FC236}">
                <a16:creationId xmlns:a16="http://schemas.microsoft.com/office/drawing/2014/main" id="{7B6C55BE-CAFA-0C49-B4AF-19346B0BD79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27" name="Rectangle 15">
            <a:extLst>
              <a:ext uri="{FF2B5EF4-FFF2-40B4-BE49-F238E27FC236}">
                <a16:creationId xmlns:a16="http://schemas.microsoft.com/office/drawing/2014/main" id="{3689540B-82CA-804A-8FA9-ECBFB525471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28" name="Rectangle 17">
            <a:extLst>
              <a:ext uri="{FF2B5EF4-FFF2-40B4-BE49-F238E27FC236}">
                <a16:creationId xmlns:a16="http://schemas.microsoft.com/office/drawing/2014/main" id="{A5B0AF2F-EA9F-0C44-A34D-3F8C119F97C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29" name="Rectangle 18">
            <a:extLst>
              <a:ext uri="{FF2B5EF4-FFF2-40B4-BE49-F238E27FC236}">
                <a16:creationId xmlns:a16="http://schemas.microsoft.com/office/drawing/2014/main" id="{34D2BA5D-89D9-484D-B771-10F4E0F252D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F3EB0C-1657-4743-9F49-3BD0123D0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5397EDC-8CE5-0344-AACD-B06C613A0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AD4A9B-EA53-1B49-B1EC-DB66BE4FB9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BE8591-CB05-BF4D-941B-3A3671A86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29549574-2823-5941-9404-B3AAE877B2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98FB18-6519-394D-87A9-BA4CB26B6A7D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D81FA52-CD64-DE47-BBCB-8595563C3397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45FE355-C83D-BE4A-902A-FD9A0DDF3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fld id="{07F413D3-8B32-D34C-B006-C996E2A8853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8" name="Title Placeholder 21">
            <a:extLst>
              <a:ext uri="{FF2B5EF4-FFF2-40B4-BE49-F238E27FC236}">
                <a16:creationId xmlns:a16="http://schemas.microsoft.com/office/drawing/2014/main" id="{224D92D1-C684-184D-BC66-FB52A4EDCF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9" name="Text Placeholder 12">
            <a:extLst>
              <a:ext uri="{FF2B5EF4-FFF2-40B4-BE49-F238E27FC236}">
                <a16:creationId xmlns:a16="http://schemas.microsoft.com/office/drawing/2014/main" id="{B90B14A5-6F2D-7E47-8F88-F902A49D99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charset="0"/>
          <a:ea typeface="ＭＳ Ｐゴシック" charset="0"/>
          <a:cs typeface="ＭＳ Ｐゴシック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2" charset="2"/>
        <a:buChar char=""/>
        <a:defRPr sz="27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2" charset="2"/>
        <a:buChar char="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ubtitle 1">
            <a:extLst>
              <a:ext uri="{FF2B5EF4-FFF2-40B4-BE49-F238E27FC236}">
                <a16:creationId xmlns:a16="http://schemas.microsoft.com/office/drawing/2014/main" id="{EA3E4402-2F7A-C249-9DCE-5189AAAD2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2971800"/>
            <a:ext cx="7086600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US" sz="2000" dirty="0">
                <a:latin typeface="Tahoma" charset="0"/>
                <a:ea typeface="+mn-ea"/>
                <a:cs typeface="+mn-cs"/>
              </a:rPr>
              <a:t>PSY 504: Psychological Measurement</a:t>
            </a:r>
          </a:p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endParaRPr lang="en-US" dirty="0">
              <a:latin typeface="Tahoma" charset="0"/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endParaRPr lang="en-US" dirty="0">
              <a:latin typeface="Tahoma" charset="0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68D87A0-8B5F-1F45-AB8D-6C02F0B4BA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1113"/>
            <a:ext cx="6400800" cy="2209800"/>
          </a:xfrm>
        </p:spPr>
        <p:txBody>
          <a:bodyPr/>
          <a:lstStyle/>
          <a:p>
            <a:pPr eaLnBrk="1" hangingPunct="1"/>
            <a:r>
              <a:rPr lang="en-US" altLang="en-US" sz="5400" b="1">
                <a:latin typeface="Tahoma" panose="020B0604030504040204" pitchFamily="34" charset="0"/>
                <a:ea typeface="ＭＳ Ｐゴシック" panose="020B0600070205080204" pitchFamily="34" charset="-128"/>
              </a:rPr>
              <a:t>Validity &amp; </a:t>
            </a:r>
            <a:br>
              <a:rPr lang="en-US" altLang="en-US" sz="5400" b="1">
                <a:latin typeface="Tahoma" panose="020B0604030504040204" pitchFamily="34" charset="0"/>
                <a:ea typeface="ＭＳ Ｐゴシック" panose="020B0600070205080204" pitchFamily="34" charset="-128"/>
              </a:rPr>
            </a:br>
            <a:r>
              <a:rPr lang="en-US" altLang="en-US" sz="5400" b="1">
                <a:latin typeface="Tahoma" panose="020B0604030504040204" pitchFamily="34" charset="0"/>
                <a:ea typeface="ＭＳ Ｐゴシック" panose="020B0600070205080204" pitchFamily="34" charset="-128"/>
              </a:rPr>
              <a:t>Item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1261D05-FA7A-0C4D-A013-FF112197A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Validity</a:t>
            </a: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B22C50F3-632D-D144-9AD2-9A46D7432E14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81000" y="2057400"/>
            <a:ext cx="85344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Concerns what the instrument measures and how well it does that task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Not something an instrument has or does not have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The instrument is not validated… it is the uses of the instrument that are validated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Informs counselor when it is appropriate to use the instrument and what can be inferred from the results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Reliability is a prerequisite for validity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9808EA63-AC9D-D142-AC93-488402C0CC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24950" cy="11636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Movement Away from Traditional Categories of Validity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78A5FEF6-7AFC-BF43-A849-F3020543FD1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81000" y="2057400"/>
            <a:ext cx="84582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u="sng">
                <a:latin typeface="Tahoma" panose="020B0604030504040204" pitchFamily="34" charset="0"/>
                <a:ea typeface="ＭＳ Ｐゴシック" panose="020B0600070205080204" pitchFamily="34" charset="-128"/>
              </a:rPr>
              <a:t>Traditional types of validity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Content-Related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the degree to which the evidence indicated that the items, questions, or tasks adequately represent the intended behavior domain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Criterion-Related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the extent to which an instrument was systematically related to an outcome criterion (i.e., is it a good predictor?)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Construct-Related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the extent to which the instrument may measure a theoretical or hypothetical construct or trait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Face Validity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not really validity; refers to whether the test </a:t>
            </a:r>
            <a:r>
              <a:rPr lang="ja-JP" altLang="en-US" sz="2400">
                <a:latin typeface="Tahoma" panose="020B0604030504040204" pitchFamily="34" charset="0"/>
                <a:ea typeface="ＭＳ Ｐ明朝" panose="02020600040205080304" pitchFamily="18" charset="-128"/>
              </a:rPr>
              <a:t>“</a:t>
            </a:r>
            <a:r>
              <a:rPr lang="en-US" altLang="ja-JP" sz="2400">
                <a:latin typeface="Tahoma" panose="020B0604030504040204" pitchFamily="34" charset="0"/>
                <a:ea typeface="ＭＳ Ｐ明朝" panose="02020600040205080304" pitchFamily="18" charset="-128"/>
              </a:rPr>
              <a:t>looks valid</a:t>
            </a:r>
            <a:r>
              <a:rPr lang="ja-JP" altLang="en-US" sz="2400">
                <a:latin typeface="Tahoma" panose="020B0604030504040204" pitchFamily="34" charset="0"/>
                <a:ea typeface="ＭＳ Ｐ明朝" panose="02020600040205080304" pitchFamily="18" charset="-128"/>
              </a:rPr>
              <a:t>”</a:t>
            </a:r>
            <a:r>
              <a:rPr lang="en-US" altLang="ja-JP" sz="2400">
                <a:latin typeface="Tahoma" panose="020B0604030504040204" pitchFamily="34" charset="0"/>
                <a:ea typeface="ＭＳ Ｐ明朝" panose="02020600040205080304" pitchFamily="18" charset="-128"/>
              </a:rPr>
              <a:t> based on the content/questions</a:t>
            </a:r>
            <a:endParaRPr lang="en-US" altLang="en-US" sz="24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3470DE74-DF1C-B64C-A1E5-4A49BD5B7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Validation Evidence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4EA150A2-2D8E-D842-87C6-9E83EDA5A6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8382000" cy="2514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Related to what was previously categorized as </a:t>
            </a:r>
            <a:r>
              <a:rPr lang="en-US" altLang="en-US" sz="2400" i="1">
                <a:latin typeface="Tahoma" panose="020B0604030504040204" pitchFamily="34" charset="0"/>
                <a:ea typeface="ＭＳ Ｐゴシック" panose="020B0600070205080204" pitchFamily="34" charset="-128"/>
              </a:rPr>
              <a:t>construct validity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with an emphasis on the techniques used in the scientific method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The accumulation of evidence is evaluated to determine an instrument</a:t>
            </a:r>
            <a:r>
              <a:rPr lang="ja-JP" altLang="en-US" sz="2000">
                <a:latin typeface="Tahoma" panose="020B0604030504040204" pitchFamily="34" charset="0"/>
                <a:ea typeface="ＭＳ Ｐ明朝" panose="02020600040205080304" pitchFamily="18" charset="-128"/>
              </a:rPr>
              <a:t>’</a:t>
            </a:r>
            <a:r>
              <a:rPr lang="en-US" altLang="ja-JP" sz="2000">
                <a:latin typeface="Tahoma" panose="020B0604030504040204" pitchFamily="34" charset="0"/>
                <a:ea typeface="ＭＳ Ｐ明朝" panose="02020600040205080304" pitchFamily="18" charset="-128"/>
              </a:rPr>
              <a:t>s construct validity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Validation is a shared responsibility among the developers of the instrument and the practitioner</a:t>
            </a:r>
          </a:p>
        </p:txBody>
      </p:sp>
      <p:pic>
        <p:nvPicPr>
          <p:cNvPr id="20483" name="Picture 2" descr="C:\Users\DAWN &amp; ADAM VOLUNGIS\Documents\My Scans\scan0009.jpg">
            <a:extLst>
              <a:ext uri="{FF2B5EF4-FFF2-40B4-BE49-F238E27FC236}">
                <a16:creationId xmlns:a16="http://schemas.microsoft.com/office/drawing/2014/main" id="{8D814AE8-D197-FF42-9D87-64681C4B3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40250"/>
            <a:ext cx="4822825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F4096D42-F2B6-0845-9A75-9FE87543D2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067800" cy="7588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Evidence Based on </a:t>
            </a:r>
            <a:br>
              <a:rPr lang="en-US" sz="3600" b="1" dirty="0">
                <a:latin typeface="+mn-lt"/>
                <a:ea typeface="+mj-ea"/>
                <a:cs typeface="+mj-cs"/>
              </a:rPr>
            </a:br>
            <a:r>
              <a:rPr lang="en-US" sz="3600" b="1" dirty="0">
                <a:latin typeface="+mn-lt"/>
                <a:ea typeface="+mj-ea"/>
                <a:cs typeface="+mj-cs"/>
              </a:rPr>
              <a:t>Instrument (Test) Content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8AD6B07B-A2FA-4B42-99EE-F1BB593BA66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81000" y="2057400"/>
            <a:ext cx="83820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Related to the traditional term </a:t>
            </a:r>
            <a:r>
              <a:rPr lang="en-US" altLang="en-US" sz="2800" i="1">
                <a:latin typeface="Tahoma" panose="020B0604030504040204" pitchFamily="34" charset="0"/>
                <a:ea typeface="ＭＳ Ｐゴシック" panose="020B0600070205080204" pitchFamily="34" charset="-128"/>
              </a:rPr>
              <a:t>content validity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The degree to which the evidence indicates the items, questions, or tasks adequately represent the intended behavior domain (or construct)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Central focus is typically on how the instrument</a:t>
            </a:r>
            <a:r>
              <a:rPr lang="ja-JP" altLang="en-US" sz="2800">
                <a:latin typeface="Tahoma" panose="020B0604030504040204" pitchFamily="34" charset="0"/>
                <a:ea typeface="ＭＳ Ｐ明朝" panose="02020600040205080304" pitchFamily="18" charset="-128"/>
              </a:rPr>
              <a:t>’</a:t>
            </a:r>
            <a:r>
              <a:rPr lang="en-US" altLang="ja-JP" sz="2800">
                <a:latin typeface="Tahoma" panose="020B0604030504040204" pitchFamily="34" charset="0"/>
                <a:ea typeface="ＭＳ Ｐ明朝" panose="02020600040205080304" pitchFamily="18" charset="-128"/>
              </a:rPr>
              <a:t>s content was determined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Content-related validation evidence should not be confused with face validity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B18BD-13B3-6843-ABB0-E686A4E86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750"/>
            <a:ext cx="9144000" cy="114935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Evidence Based on the </a:t>
            </a:r>
            <a:br>
              <a:rPr lang="en-US" sz="3600" b="1" dirty="0">
                <a:latin typeface="+mn-lt"/>
                <a:ea typeface="+mj-ea"/>
                <a:cs typeface="+mj-cs"/>
              </a:rPr>
            </a:br>
            <a:r>
              <a:rPr lang="en-US" sz="3600" b="1" dirty="0">
                <a:latin typeface="+mn-lt"/>
                <a:ea typeface="+mj-ea"/>
                <a:cs typeface="+mj-cs"/>
              </a:rPr>
              <a:t>Response Processes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28380DBB-03F6-5B40-B699-0384FE47EB5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8458200" cy="4810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Concerns whether individuals either perform or respond in a manner that corresponds to the construct being measured – information processing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Can examine the response processes used by different groups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Computer simulated performances to compare performance to the model-based answers produced by the computer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FE3A3683-B287-D547-8375-CF52853A7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067800" cy="7588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Evidence Based on Internal Structure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24882781-CC9E-5044-B116-912D4206F16F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81000" y="2057400"/>
            <a:ext cx="8305800" cy="48006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Examine whether the items in one subscale are related to other items on that subscale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Done by examining the internal structure of the instrument</a:t>
            </a:r>
          </a:p>
          <a:p>
            <a:pPr lvl="2" eaLnBrk="1" hangingPunct="1"/>
            <a:r>
              <a:rPr lang="en-US" altLang="en-US" i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Factor Analysis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statistical technique used to analyze the interrelationships of a set or sets of data</a:t>
            </a:r>
          </a:p>
          <a:p>
            <a:pPr eaLnBrk="1" hangingPunct="1"/>
            <a:endParaRPr lang="en-US" altLang="en-US" sz="28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Can study the internal structure of an assessment with different groups (e.g., gender, race or ethnicity)</a:t>
            </a:r>
          </a:p>
          <a:p>
            <a:pPr eaLnBrk="1" hangingPunct="1"/>
            <a:endParaRPr lang="en-US" altLang="en-US" sz="10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A6A55A5D-F2CA-F243-BC62-479AF28DC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>
                <a:ea typeface="+mj-ea"/>
                <a:cs typeface="Georgia"/>
              </a:rPr>
              <a:t>Evidence Based on Relations to Other Variables</a:t>
            </a:r>
            <a:endParaRPr lang="en-US" sz="4000" dirty="0">
              <a:ea typeface="+mj-ea"/>
              <a:cs typeface="Georgia"/>
            </a:endParaRPr>
          </a:p>
        </p:txBody>
      </p:sp>
      <p:sp>
        <p:nvSpPr>
          <p:cNvPr id="28674" name="Content Placeholder 4">
            <a:extLst>
              <a:ext uri="{FF2B5EF4-FFF2-40B4-BE49-F238E27FC236}">
                <a16:creationId xmlns:a16="http://schemas.microsoft.com/office/drawing/2014/main" id="{AAD1BAB4-0D36-1C4D-8E1F-8C726B28699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981200"/>
            <a:ext cx="8534400" cy="4876800"/>
          </a:xfrm>
        </p:spPr>
        <p:txBody>
          <a:bodyPr/>
          <a:lstStyle/>
          <a:p>
            <a:pPr eaLnBrk="1" hangingPunct="1">
              <a:spcBef>
                <a:spcPts val="400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Correlational method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Convergent evidence/Discriminant evidence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Prediction or instrument-criterion relationship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Concurrent and predictive validity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Regression</a:t>
            </a:r>
          </a:p>
          <a:p>
            <a:pPr lvl="1" eaLnBrk="1" hangingPunct="1">
              <a:spcBef>
                <a:spcPts val="400"/>
              </a:spcBef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Decision Theory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Validity Generalization</a:t>
            </a:r>
          </a:p>
          <a:p>
            <a:pPr eaLnBrk="1" hangingPunct="1">
              <a:spcBef>
                <a:spcPts val="400"/>
              </a:spcBef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ts val="400"/>
              </a:spcBef>
            </a:pP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(Evidence-Based on Consequences of testing)</a:t>
            </a:r>
          </a:p>
          <a:p>
            <a:pPr lvl="1"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D4188E63-CA7B-514E-BD39-868F5A46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Correlational Method</a:t>
            </a:r>
          </a:p>
        </p:txBody>
      </p:sp>
      <p:sp>
        <p:nvSpPr>
          <p:cNvPr id="30722" name="Content Placeholder 7">
            <a:extLst>
              <a:ext uri="{FF2B5EF4-FFF2-40B4-BE49-F238E27FC236}">
                <a16:creationId xmlns:a16="http://schemas.microsoft.com/office/drawing/2014/main" id="{0608DEF9-A6D6-7F49-B987-52E3AE85076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Correlational method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examines the relationship between an instrument and other pertinent variables or a </a:t>
            </a:r>
            <a:r>
              <a:rPr lang="en-US" altLang="en-US" i="1">
                <a:latin typeface="Tahoma" panose="020B0604030504040204" pitchFamily="34" charset="0"/>
                <a:ea typeface="ＭＳ Ｐゴシック" panose="020B0600070205080204" pitchFamily="34" charset="-128"/>
              </a:rPr>
              <a:t>criterion</a:t>
            </a: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The performance on the instrument is correlated with the criterion information, which results in a </a:t>
            </a:r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validity coefficient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Validity coefficients from different instruments can be compared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Validity coefficients also allow for examining the amount of shared variance between the instrument and pertinent variables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6">
            <a:extLst>
              <a:ext uri="{FF2B5EF4-FFF2-40B4-BE49-F238E27FC236}">
                <a16:creationId xmlns:a16="http://schemas.microsoft.com/office/drawing/2014/main" id="{E5AC3E49-881B-3F42-8788-FDD05F3C9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Correlational Method</a:t>
            </a:r>
          </a:p>
        </p:txBody>
      </p:sp>
      <p:sp>
        <p:nvSpPr>
          <p:cNvPr id="31746" name="Content Placeholder 7">
            <a:extLst>
              <a:ext uri="{FF2B5EF4-FFF2-40B4-BE49-F238E27FC236}">
                <a16:creationId xmlns:a16="http://schemas.microsoft.com/office/drawing/2014/main" id="{BFDD7253-82DE-684A-8D4E-FE3BAC088BA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8382000" cy="48006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Can also compare an instrument with another instrument</a:t>
            </a:r>
          </a:p>
          <a:p>
            <a:pPr lvl="1" eaLnBrk="1" hangingPunct="1"/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Convergent evidence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an instrument is related to other variables to which it should theoretically be positively related</a:t>
            </a:r>
          </a:p>
          <a:p>
            <a:pPr lvl="1" eaLnBrk="1" hangingPunct="1"/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Discriminant evidence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an instrument is not correlated with variables from which it should differ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01EA17BC-3994-CB47-AF59-6094F1087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1171575"/>
          </a:xfrm>
        </p:spPr>
        <p:txBody>
          <a:bodyPr/>
          <a:lstStyle/>
          <a:p>
            <a:pPr eaLnBrk="1" hangingPunct="1"/>
            <a:br>
              <a:rPr lang="en-US" altLang="en-US" sz="36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Prediction or Instrument-Criterion Relationship</a:t>
            </a:r>
            <a:endParaRPr lang="en-US" alt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FA464B32-4964-0246-8519-F91111E3974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Sometimes want an instrument that predicts future behavior (associated with the traditional </a:t>
            </a:r>
            <a:r>
              <a:rPr lang="en-US" altLang="en-US" sz="2800" i="1">
                <a:latin typeface="Tahoma" panose="020B0604030504040204" pitchFamily="34" charset="0"/>
                <a:ea typeface="ＭＳ Ｐゴシック" panose="020B0600070205080204" pitchFamily="34" charset="-128"/>
              </a:rPr>
              <a:t>criterion-related validity</a:t>
            </a: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)</a:t>
            </a:r>
          </a:p>
          <a:p>
            <a:pPr lvl="1" eaLnBrk="1" hangingPunct="1"/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Concurrent Validity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there is no time lag (relatively speaking) between when the instrument is given and when the criterion information is gathered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Used for </a:t>
            </a:r>
            <a:r>
              <a:rPr lang="ja-JP" altLang="en-US">
                <a:latin typeface="Tahoma" panose="020B0604030504040204" pitchFamily="34" charset="0"/>
                <a:ea typeface="ＭＳ Ｐ明朝" panose="02020600040205080304" pitchFamily="18" charset="-128"/>
              </a:rPr>
              <a:t>“</a:t>
            </a:r>
            <a:r>
              <a:rPr lang="en-US" altLang="ja-JP">
                <a:latin typeface="Tahoma" panose="020B0604030504040204" pitchFamily="34" charset="0"/>
                <a:ea typeface="ＭＳ Ｐ明朝" panose="02020600040205080304" pitchFamily="18" charset="-128"/>
              </a:rPr>
              <a:t>immediate prediction</a:t>
            </a:r>
            <a:r>
              <a:rPr lang="ja-JP" altLang="en-US">
                <a:latin typeface="Tahoma" panose="020B0604030504040204" pitchFamily="34" charset="0"/>
                <a:ea typeface="ＭＳ Ｐ明朝" panose="02020600040205080304" pitchFamily="18" charset="-128"/>
              </a:rPr>
              <a:t>”</a:t>
            </a:r>
            <a:endParaRPr lang="en-US" altLang="ja-JP">
              <a:latin typeface="Tahoma" panose="020B0604030504040204" pitchFamily="34" charset="0"/>
              <a:ea typeface="ＭＳ Ｐ明朝" panose="02020600040205080304" pitchFamily="18" charset="-128"/>
            </a:endParaRPr>
          </a:p>
          <a:p>
            <a:pPr lvl="1" eaLnBrk="1" hangingPunct="1"/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Predictive Validity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there is a time lag between when the instrument is administered and the time the criterion information is gathered</a:t>
            </a:r>
          </a:p>
          <a:p>
            <a:pPr lvl="1"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Content Placeholder 2">
            <a:extLst>
              <a:ext uri="{FF2B5EF4-FFF2-40B4-BE49-F238E27FC236}">
                <a16:creationId xmlns:a16="http://schemas.microsoft.com/office/drawing/2014/main" id="{F71C90DA-2D2B-BF47-8B41-45E337A31E1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610600" cy="48006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Regression</a:t>
            </a: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 – often used to determine the usefulness of a variable, or a set of variables, in predicting another important or meaningful variable (closely related to correlation)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Based on the premise that a straight line – a </a:t>
            </a:r>
            <a:r>
              <a:rPr lang="en-US" altLang="en-US" sz="2400" i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regression line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can describe the relationship between the instrument</a:t>
            </a:r>
            <a:r>
              <a:rPr lang="ja-JP" altLang="en-US" sz="2400">
                <a:latin typeface="Tahoma" panose="020B0604030504040204" pitchFamily="34" charset="0"/>
                <a:ea typeface="ＭＳ Ｐ明朝" panose="02020600040205080304" pitchFamily="18" charset="-128"/>
              </a:rPr>
              <a:t>’</a:t>
            </a:r>
            <a:r>
              <a:rPr lang="en-US" altLang="ja-JP" sz="2400">
                <a:latin typeface="Tahoma" panose="020B0604030504040204" pitchFamily="34" charset="0"/>
                <a:ea typeface="ＭＳ Ｐ明朝" panose="02020600040205080304" pitchFamily="18" charset="-128"/>
              </a:rPr>
              <a:t>s scores and the criterion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The regression line, or line of best fit, allows for predicting performance on the criterion based on scores on the instrument</a:t>
            </a:r>
          </a:p>
          <a:p>
            <a:pPr lvl="3" eaLnBrk="1" hangingPunct="1"/>
            <a:endParaRPr lang="en-US" altLang="en-US" sz="16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3" eaLnBrk="1" hangingPunct="1"/>
            <a:endParaRPr lang="en-US" altLang="en-US" sz="16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3" eaLnBrk="1" hangingPunct="1"/>
            <a:r>
              <a:rPr lang="en-US" altLang="en-US" sz="1600">
                <a:latin typeface="Tahoma" panose="020B0604030504040204" pitchFamily="34" charset="0"/>
                <a:ea typeface="ＭＳ Ｐゴシック" panose="020B0600070205080204" pitchFamily="34" charset="-128"/>
              </a:rPr>
              <a:t>Y</a:t>
            </a:r>
            <a:r>
              <a:rPr lang="ja-JP" altLang="en-US" sz="1600">
                <a:latin typeface="Tahoma" panose="020B0604030504040204" pitchFamily="34" charset="0"/>
                <a:ea typeface="ＭＳ Ｐ明朝" panose="02020600040205080304" pitchFamily="18" charset="-128"/>
              </a:rPr>
              <a:t>’</a:t>
            </a:r>
            <a:r>
              <a:rPr lang="en-US" altLang="ja-JP" sz="1600">
                <a:latin typeface="Tahoma" panose="020B0604030504040204" pitchFamily="34" charset="0"/>
                <a:ea typeface="ＭＳ Ｐ明朝" panose="02020600040205080304" pitchFamily="18" charset="-128"/>
              </a:rPr>
              <a:t> is the predicted score; a is the y-intercept; b is the slope; X is the score on the instrument</a:t>
            </a:r>
            <a:endParaRPr lang="en-US" altLang="en-US" sz="16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5842" name="WordArt 36">
            <a:extLst>
              <a:ext uri="{FF2B5EF4-FFF2-40B4-BE49-F238E27FC236}">
                <a16:creationId xmlns:a16="http://schemas.microsoft.com/office/drawing/2014/main" id="{08D5D8D5-8046-4B46-93CC-F2A21F9FCD1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52800" y="5257800"/>
            <a:ext cx="23749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2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Palatino" pitchFamily="2" charset="77"/>
                <a:ea typeface="Palatino" pitchFamily="2" charset="77"/>
              </a:rPr>
              <a:t>Y' = a + bX</a:t>
            </a:r>
          </a:p>
        </p:txBody>
      </p:sp>
      <p:sp>
        <p:nvSpPr>
          <p:cNvPr id="35843" name="Title 1">
            <a:extLst>
              <a:ext uri="{FF2B5EF4-FFF2-40B4-BE49-F238E27FC236}">
                <a16:creationId xmlns:a16="http://schemas.microsoft.com/office/drawing/2014/main" id="{A118D76A-686F-9F43-9B6C-332C8DA5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1171575"/>
          </a:xfrm>
        </p:spPr>
        <p:txBody>
          <a:bodyPr/>
          <a:lstStyle/>
          <a:p>
            <a:pPr eaLnBrk="1" hangingPunct="1"/>
            <a:br>
              <a:rPr lang="en-US" altLang="en-US" sz="36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Prediction or Instrument-Criterion Relationship</a:t>
            </a:r>
            <a:endParaRPr lang="en-US" alt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Content Placeholder 2">
            <a:extLst>
              <a:ext uri="{FF2B5EF4-FFF2-40B4-BE49-F238E27FC236}">
                <a16:creationId xmlns:a16="http://schemas.microsoft.com/office/drawing/2014/main" id="{F88C149C-212C-C944-AA72-67BE2A712AA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7772400" cy="801688"/>
          </a:xfrm>
        </p:spPr>
        <p:txBody>
          <a:bodyPr/>
          <a:lstStyle/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Regression Line</a:t>
            </a:r>
          </a:p>
        </p:txBody>
      </p:sp>
      <p:pic>
        <p:nvPicPr>
          <p:cNvPr id="37890" name="Picture 2" descr="C:\Users\DAWN &amp; ADAM VOLUNGIS\Documents\My Scans\scan0010.jpg">
            <a:extLst>
              <a:ext uri="{FF2B5EF4-FFF2-40B4-BE49-F238E27FC236}">
                <a16:creationId xmlns:a16="http://schemas.microsoft.com/office/drawing/2014/main" id="{49CEFD29-0769-454F-83BB-E3797B404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67000"/>
            <a:ext cx="5992813" cy="392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itle 1">
            <a:extLst>
              <a:ext uri="{FF2B5EF4-FFF2-40B4-BE49-F238E27FC236}">
                <a16:creationId xmlns:a16="http://schemas.microsoft.com/office/drawing/2014/main" id="{CE018A1D-8C93-184F-8CDD-C4403F12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1171575"/>
          </a:xfrm>
        </p:spPr>
        <p:txBody>
          <a:bodyPr/>
          <a:lstStyle/>
          <a:p>
            <a:pPr eaLnBrk="1" hangingPunct="1"/>
            <a:br>
              <a:rPr lang="en-US" altLang="en-US" sz="36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Prediction or Instrument-Criterion Relationship</a:t>
            </a:r>
            <a:endParaRPr lang="en-US" alt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>
            <a:extLst>
              <a:ext uri="{FF2B5EF4-FFF2-40B4-BE49-F238E27FC236}">
                <a16:creationId xmlns:a16="http://schemas.microsoft.com/office/drawing/2014/main" id="{D57112BA-6873-7742-AC75-9F74D71A397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5867400" cy="10922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Comparing three instruments with a regression line</a:t>
            </a:r>
          </a:p>
        </p:txBody>
      </p:sp>
      <p:pic>
        <p:nvPicPr>
          <p:cNvPr id="39938" name="Picture 2" descr="C:\Users\DAWN &amp; ADAM VOLUNGIS\Documents\My Scans\scan0011.jpg">
            <a:extLst>
              <a:ext uri="{FF2B5EF4-FFF2-40B4-BE49-F238E27FC236}">
                <a16:creationId xmlns:a16="http://schemas.microsoft.com/office/drawing/2014/main" id="{2D2C59D6-FED3-1647-9112-AA4158494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08113"/>
            <a:ext cx="2525713" cy="544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>
            <a:extLst>
              <a:ext uri="{FF2B5EF4-FFF2-40B4-BE49-F238E27FC236}">
                <a16:creationId xmlns:a16="http://schemas.microsoft.com/office/drawing/2014/main" id="{90527D3F-0149-A94E-8581-4433D0080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1171575"/>
          </a:xfrm>
        </p:spPr>
        <p:txBody>
          <a:bodyPr/>
          <a:lstStyle/>
          <a:p>
            <a:pPr eaLnBrk="1" hangingPunct="1"/>
            <a:br>
              <a:rPr lang="en-US" altLang="en-US" sz="36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Prediction or Instrument-Criterion Relationship</a:t>
            </a:r>
            <a:endParaRPr lang="en-US" alt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Content Placeholder 2">
            <a:extLst>
              <a:ext uri="{FF2B5EF4-FFF2-40B4-BE49-F238E27FC236}">
                <a16:creationId xmlns:a16="http://schemas.microsoft.com/office/drawing/2014/main" id="{B48BE4F7-F104-A747-94EF-FAD46C9F476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2057400"/>
            <a:ext cx="8610600" cy="48006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Standard Error of Estimate</a:t>
            </a: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 – indicates the margin of expected error in an individual</a:t>
            </a:r>
            <a:r>
              <a:rPr lang="ja-JP" altLang="en-US" sz="2800">
                <a:latin typeface="Tahoma" panose="020B0604030504040204" pitchFamily="34" charset="0"/>
                <a:ea typeface="ＭＳ Ｐ明朝" panose="02020600040205080304" pitchFamily="18" charset="-128"/>
              </a:rPr>
              <a:t>’</a:t>
            </a:r>
            <a:r>
              <a:rPr lang="en-US" altLang="ja-JP" sz="2800">
                <a:latin typeface="Tahoma" panose="020B0604030504040204" pitchFamily="34" charset="0"/>
                <a:ea typeface="ＭＳ Ｐ明朝" panose="02020600040205080304" pitchFamily="18" charset="-128"/>
              </a:rPr>
              <a:t>s predicted criterion score as a result of imperfect validity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Sy = standard deviation of the criterion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rxy = validity coefficient (which is then squared)</a:t>
            </a:r>
          </a:p>
          <a:p>
            <a:pPr lvl="2"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Typically used to look at error around a cutoff point</a:t>
            </a:r>
          </a:p>
          <a:p>
            <a:pPr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41986" name="Object 8">
            <a:extLst>
              <a:ext uri="{FF2B5EF4-FFF2-40B4-BE49-F238E27FC236}">
                <a16:creationId xmlns:a16="http://schemas.microsoft.com/office/drawing/2014/main" id="{3133BE15-C186-6045-A6B9-4969B17059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3429000"/>
          <a:ext cx="4037013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Equation" r:id="rId4" imgW="24866600" imgH="7023100" progId="Equation.3">
                  <p:embed/>
                </p:oleObj>
              </mc:Choice>
              <mc:Fallback>
                <p:oleObj name="Equation" r:id="rId4" imgW="24866600" imgH="7023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429000"/>
                        <a:ext cx="4037013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Title 1">
            <a:extLst>
              <a:ext uri="{FF2B5EF4-FFF2-40B4-BE49-F238E27FC236}">
                <a16:creationId xmlns:a16="http://schemas.microsoft.com/office/drawing/2014/main" id="{F9E7FEE8-9659-D14A-AF17-7DA3E92B4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1171575"/>
          </a:xfrm>
        </p:spPr>
        <p:txBody>
          <a:bodyPr/>
          <a:lstStyle/>
          <a:p>
            <a:pPr eaLnBrk="1" hangingPunct="1"/>
            <a:br>
              <a:rPr lang="en-US" altLang="en-US" sz="36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Prediction or Instrument-Criterion Relationship</a:t>
            </a:r>
            <a:endParaRPr lang="en-US" alt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Content Placeholder 2">
            <a:extLst>
              <a:ext uri="{FF2B5EF4-FFF2-40B4-BE49-F238E27FC236}">
                <a16:creationId xmlns:a16="http://schemas.microsoft.com/office/drawing/2014/main" id="{0F9ADCC0-21C9-7940-A406-12C8896391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8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Decision Theory</a:t>
            </a:r>
            <a:r>
              <a:rPr lang="en-US" altLang="en-US" sz="2800">
                <a:latin typeface="Tahoma" panose="020B0604030504040204" pitchFamily="34" charset="0"/>
                <a:ea typeface="ＭＳ Ｐゴシック" panose="020B0600070205080204" pitchFamily="34" charset="-128"/>
              </a:rPr>
              <a:t> – evaluates the accuracy of the decision making of an instrument based upon the relationship between the instrument and a criterion or predictor variable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Often done through </a:t>
            </a:r>
            <a:r>
              <a:rPr lang="en-US" altLang="en-US" sz="2400" i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expectancy tables</a:t>
            </a:r>
          </a:p>
          <a:p>
            <a:pPr lvl="1" eaLnBrk="1" hangingPunct="1"/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How often is the instrument is right (hit) and how often the instrument is wrong (miss)</a:t>
            </a:r>
          </a:p>
          <a:p>
            <a:pPr lvl="2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Helps in determining cutoff scores</a:t>
            </a:r>
          </a:p>
          <a:p>
            <a:pPr lvl="2"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False Positives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instrument predicts the individuals have </a:t>
            </a:r>
            <a:r>
              <a:rPr lang="ja-JP" altLang="en-US">
                <a:latin typeface="Tahoma" panose="020B0604030504040204" pitchFamily="34" charset="0"/>
                <a:ea typeface="ＭＳ Ｐ明朝" panose="02020600040205080304" pitchFamily="18" charset="-128"/>
              </a:rPr>
              <a:t>“</a:t>
            </a:r>
            <a:r>
              <a:rPr lang="en-US" altLang="ja-JP">
                <a:latin typeface="Tahoma" panose="020B0604030504040204" pitchFamily="34" charset="0"/>
                <a:ea typeface="ＭＳ Ｐ明朝" panose="02020600040205080304" pitchFamily="18" charset="-128"/>
              </a:rPr>
              <a:t>it</a:t>
            </a:r>
            <a:r>
              <a:rPr lang="ja-JP" altLang="en-US">
                <a:latin typeface="Tahoma" panose="020B0604030504040204" pitchFamily="34" charset="0"/>
                <a:ea typeface="ＭＳ Ｐ明朝" panose="02020600040205080304" pitchFamily="18" charset="-128"/>
              </a:rPr>
              <a:t>”</a:t>
            </a:r>
            <a:r>
              <a:rPr lang="en-US" altLang="ja-JP">
                <a:latin typeface="Tahoma" panose="020B0604030504040204" pitchFamily="34" charset="0"/>
                <a:ea typeface="ＭＳ Ｐ明朝" panose="02020600040205080304" pitchFamily="18" charset="-128"/>
              </a:rPr>
              <a:t> (the criterion) when in fact they do not</a:t>
            </a:r>
          </a:p>
          <a:p>
            <a:pPr lvl="2" eaLnBrk="1" hangingPunct="1"/>
            <a:r>
              <a:rPr lang="en-US" altLang="en-US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False Negatives</a:t>
            </a:r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 – the instrument predicts the individuals do not have </a:t>
            </a:r>
            <a:r>
              <a:rPr lang="ja-JP" altLang="en-US">
                <a:latin typeface="Tahoma" panose="020B0604030504040204" pitchFamily="34" charset="0"/>
                <a:ea typeface="ＭＳ Ｐ明朝" panose="02020600040205080304" pitchFamily="18" charset="-128"/>
              </a:rPr>
              <a:t>“</a:t>
            </a:r>
            <a:r>
              <a:rPr lang="en-US" altLang="ja-JP">
                <a:latin typeface="Tahoma" panose="020B0604030504040204" pitchFamily="34" charset="0"/>
                <a:ea typeface="ＭＳ Ｐ明朝" panose="02020600040205080304" pitchFamily="18" charset="-128"/>
              </a:rPr>
              <a:t>it</a:t>
            </a:r>
            <a:r>
              <a:rPr lang="ja-JP" altLang="en-US">
                <a:latin typeface="Tahoma" panose="020B0604030504040204" pitchFamily="34" charset="0"/>
                <a:ea typeface="ＭＳ Ｐ明朝" panose="02020600040205080304" pitchFamily="18" charset="-128"/>
              </a:rPr>
              <a:t>”</a:t>
            </a:r>
            <a:r>
              <a:rPr lang="en-US" altLang="ja-JP">
                <a:latin typeface="Tahoma" panose="020B0604030504040204" pitchFamily="34" charset="0"/>
                <a:ea typeface="ＭＳ Ｐ明朝" panose="02020600040205080304" pitchFamily="18" charset="-128"/>
              </a:rPr>
              <a:t> when in fact they do</a:t>
            </a: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4034" name="Title 1">
            <a:extLst>
              <a:ext uri="{FF2B5EF4-FFF2-40B4-BE49-F238E27FC236}">
                <a16:creationId xmlns:a16="http://schemas.microsoft.com/office/drawing/2014/main" id="{F4C92F9C-C242-2B46-8304-3BB032EB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1171575"/>
          </a:xfrm>
        </p:spPr>
        <p:txBody>
          <a:bodyPr/>
          <a:lstStyle/>
          <a:p>
            <a:pPr eaLnBrk="1" hangingPunct="1"/>
            <a:br>
              <a:rPr lang="en-US" altLang="en-US" sz="36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Prediction or Instrument-Criterion Relationship</a:t>
            </a:r>
            <a:endParaRPr lang="en-US" alt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Content Placeholder 2">
            <a:extLst>
              <a:ext uri="{FF2B5EF4-FFF2-40B4-BE49-F238E27FC236}">
                <a16:creationId xmlns:a16="http://schemas.microsoft.com/office/drawing/2014/main" id="{EF021DE9-46D0-1E48-B70D-81DEF9A5F9C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38125" y="2066925"/>
            <a:ext cx="3648075" cy="136207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>
                <a:latin typeface="Tahoma" charset="0"/>
                <a:ea typeface="+mn-ea"/>
                <a:cs typeface="+mn-cs"/>
              </a:rPr>
              <a:t>Expectancy tables with false negatives and false positives</a:t>
            </a:r>
          </a:p>
        </p:txBody>
      </p:sp>
      <p:pic>
        <p:nvPicPr>
          <p:cNvPr id="46082" name="Picture 2" descr="C:\Users\DAWN &amp; ADAM VOLUNGIS\Documents\My Scans\scan0012.jpg">
            <a:extLst>
              <a:ext uri="{FF2B5EF4-FFF2-40B4-BE49-F238E27FC236}">
                <a16:creationId xmlns:a16="http://schemas.microsoft.com/office/drawing/2014/main" id="{255BFB07-E432-2F4C-966F-634F96337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4598988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5AC7C1-E604-F74E-B239-A81D575232FA}"/>
              </a:ext>
            </a:extLst>
          </p:cNvPr>
          <p:cNvSpPr/>
          <p:nvPr/>
        </p:nvSpPr>
        <p:spPr>
          <a:xfrm>
            <a:off x="4724400" y="3581400"/>
            <a:ext cx="13716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>
                    <a:alpha val="15000"/>
                  </a:srgbClr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Black"/>
                <a:ea typeface="+mn-ea"/>
              </a:rPr>
              <a:t>Misses</a:t>
            </a:r>
            <a:endParaRPr lang="en-US" sz="2400" dirty="0">
              <a:solidFill>
                <a:srgbClr val="FF0000">
                  <a:alpha val="15000"/>
                </a:srgbClr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" charset="0"/>
              <a:ea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11FC59-D3ED-BD41-9A33-2C2ABA493EC6}"/>
              </a:ext>
            </a:extLst>
          </p:cNvPr>
          <p:cNvSpPr/>
          <p:nvPr/>
        </p:nvSpPr>
        <p:spPr>
          <a:xfrm>
            <a:off x="6934200" y="4343400"/>
            <a:ext cx="13716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>
                    <a:alpha val="15000"/>
                  </a:srgbClr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Black"/>
                <a:ea typeface="+mn-ea"/>
              </a:rPr>
              <a:t>Misses</a:t>
            </a:r>
            <a:endParaRPr lang="en-US" sz="2400" dirty="0">
              <a:solidFill>
                <a:srgbClr val="FF0000">
                  <a:alpha val="15000"/>
                </a:srgbClr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" charset="0"/>
              <a:ea typeface="+mn-e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597404-1674-564C-8058-174C4ECAB20D}"/>
              </a:ext>
            </a:extLst>
          </p:cNvPr>
          <p:cNvSpPr/>
          <p:nvPr/>
        </p:nvSpPr>
        <p:spPr>
          <a:xfrm>
            <a:off x="4953000" y="4343400"/>
            <a:ext cx="91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>
                    <a:alpha val="15000"/>
                  </a:srgbClr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Black"/>
                <a:ea typeface="+mn-ea"/>
              </a:rPr>
              <a:t>Hits</a:t>
            </a:r>
            <a:endParaRPr lang="en-US" sz="2400" dirty="0">
              <a:solidFill>
                <a:srgbClr val="00B050">
                  <a:alpha val="15000"/>
                </a:srgbClr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" charset="0"/>
              <a:ea typeface="+mn-e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5B4C10-44CC-A64A-B54A-4317220C8DFC}"/>
              </a:ext>
            </a:extLst>
          </p:cNvPr>
          <p:cNvSpPr/>
          <p:nvPr/>
        </p:nvSpPr>
        <p:spPr>
          <a:xfrm>
            <a:off x="7086600" y="3581400"/>
            <a:ext cx="9144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50">
                    <a:alpha val="15000"/>
                  </a:srgbClr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Black"/>
                <a:ea typeface="+mn-ea"/>
              </a:rPr>
              <a:t>Hits</a:t>
            </a:r>
            <a:endParaRPr lang="en-US" sz="2400" dirty="0">
              <a:solidFill>
                <a:srgbClr val="00B050">
                  <a:alpha val="15000"/>
                </a:srgbClr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" charset="0"/>
              <a:ea typeface="+mn-e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88561D-BB50-244A-A12C-174286C10D7E}"/>
              </a:ext>
            </a:extLst>
          </p:cNvPr>
          <p:cNvSpPr/>
          <p:nvPr/>
        </p:nvSpPr>
        <p:spPr>
          <a:xfrm>
            <a:off x="6629400" y="6019800"/>
            <a:ext cx="17526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>
                    <a:alpha val="20000"/>
                  </a:srgbClr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Black"/>
                <a:ea typeface="+mn-ea"/>
              </a:rPr>
              <a:t>False +’s</a:t>
            </a:r>
            <a:endParaRPr lang="en-US" sz="2400" dirty="0">
              <a:solidFill>
                <a:srgbClr val="7030A0">
                  <a:alpha val="20000"/>
                </a:srgbClr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" charset="0"/>
              <a:ea typeface="+mn-e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AEF1D3-7AD7-BB4B-B855-32765F5B7469}"/>
              </a:ext>
            </a:extLst>
          </p:cNvPr>
          <p:cNvSpPr/>
          <p:nvPr/>
        </p:nvSpPr>
        <p:spPr>
          <a:xfrm>
            <a:off x="4495800" y="5257800"/>
            <a:ext cx="17526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>
                    <a:alpha val="20000"/>
                  </a:srgbClr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Arial Black"/>
                <a:ea typeface="+mn-ea"/>
              </a:rPr>
              <a:t>False -’s</a:t>
            </a:r>
            <a:endParaRPr lang="en-US" sz="2400" dirty="0">
              <a:solidFill>
                <a:srgbClr val="7030A0">
                  <a:alpha val="20000"/>
                </a:srgbClr>
              </a:solidFill>
              <a:effectLst>
                <a:outerShdw blurRad="50800" dist="50800" dir="5400000" algn="ctr" rotWithShape="0">
                  <a:srgbClr val="000000"/>
                </a:outerShdw>
              </a:effectLst>
              <a:latin typeface="Arial" charset="0"/>
              <a:ea typeface="+mn-ea"/>
            </a:endParaRPr>
          </a:p>
        </p:txBody>
      </p:sp>
      <p:sp>
        <p:nvSpPr>
          <p:cNvPr id="46089" name="Title 1">
            <a:extLst>
              <a:ext uri="{FF2B5EF4-FFF2-40B4-BE49-F238E27FC236}">
                <a16:creationId xmlns:a16="http://schemas.microsoft.com/office/drawing/2014/main" id="{2A1073E3-EBA5-D44F-8D63-096E18805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848600" cy="1171575"/>
          </a:xfrm>
        </p:spPr>
        <p:txBody>
          <a:bodyPr/>
          <a:lstStyle/>
          <a:p>
            <a:pPr eaLnBrk="1" hangingPunct="1"/>
            <a:br>
              <a:rPr lang="en-US" altLang="en-US" sz="360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Prediction or Instrument-Criterion Relationship</a:t>
            </a:r>
            <a:endParaRPr lang="en-US" altLang="en-US" sz="360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6042666-1361-9D49-BE96-D555D9222F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Validity Generalization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A6694CE6-A7BD-1D40-8126-136F050F8740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81000" y="2057400"/>
            <a:ext cx="8229600" cy="29718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A method of combining validation studies to determine if the validity evidence can be generalized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Must be a substantial number of studies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Meta-analysis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854D6-0B47-DC49-BF5E-5F904D03C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Evidence-Based Consequences </a:t>
            </a:r>
            <a:br>
              <a:rPr lang="en-US" sz="3600" b="1" dirty="0">
                <a:latin typeface="+mn-lt"/>
                <a:ea typeface="+mj-ea"/>
                <a:cs typeface="+mj-cs"/>
              </a:rPr>
            </a:br>
            <a:r>
              <a:rPr lang="en-US" sz="3600" b="1" dirty="0">
                <a:latin typeface="+mn-lt"/>
                <a:ea typeface="+mj-ea"/>
                <a:cs typeface="+mj-cs"/>
              </a:rPr>
              <a:t>of Testing</a:t>
            </a:r>
          </a:p>
        </p:txBody>
      </p:sp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F1D6799C-5F14-DA48-B718-0920090CA60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Must consider consequences when using an instrument (e.g., racial/ethnic group differences)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Group differences on tests used for employment selection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Group differences in placement in special education</a:t>
            </a:r>
          </a:p>
          <a:p>
            <a:pPr eaLnBrk="1" hangingPunct="1"/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Consider social implications when examining the validation evidence</a:t>
            </a:r>
          </a:p>
          <a:p>
            <a:pPr lvl="1"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Ethical responsibility to consider what is in the client</a:t>
            </a:r>
            <a:r>
              <a:rPr lang="ja-JP" altLang="en-US">
                <a:latin typeface="Tahoma" panose="020B0604030504040204" pitchFamily="34" charset="0"/>
                <a:ea typeface="ＭＳ Ｐ明朝" panose="02020600040205080304" pitchFamily="18" charset="-128"/>
              </a:rPr>
              <a:t>’</a:t>
            </a:r>
            <a:r>
              <a:rPr lang="en-US" altLang="ja-JP">
                <a:latin typeface="Tahoma" panose="020B0604030504040204" pitchFamily="34" charset="0"/>
                <a:ea typeface="ＭＳ Ｐ明朝" panose="02020600040205080304" pitchFamily="18" charset="-128"/>
              </a:rPr>
              <a:t>s best interest</a:t>
            </a:r>
            <a:endParaRPr lang="en-US" altLang="en-US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AC831-F8C3-A34F-890E-34E532B1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Conclusion on Validation Evidence</a:t>
            </a: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BA44FFC4-1A91-DD45-B55D-05113F22EBF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981200"/>
            <a:ext cx="8382000" cy="4876800"/>
          </a:xfrm>
        </p:spPr>
        <p:txBody>
          <a:bodyPr/>
          <a:lstStyle/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Validity of an instrument is based on the gradual accumulation of evidence</a:t>
            </a:r>
          </a:p>
          <a:p>
            <a:pPr eaLnBrk="1" hangingPunct="1"/>
            <a:endParaRPr lang="en-US" altLang="en-US" sz="28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Counselor must evaluate the information to determine if it appropriate for which client under what circumstance</a:t>
            </a:r>
          </a:p>
          <a:p>
            <a:pPr eaLnBrk="1" hangingPunct="1"/>
            <a:endParaRPr lang="en-US" altLang="en-US" sz="28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Validation evidence should also be considered in informal assessments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397BE89-9FEE-8444-8DB1-01F7D74DF4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391400" cy="609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+mn-lt"/>
                <a:ea typeface="+mj-ea"/>
                <a:cs typeface="+mj-cs"/>
              </a:rPr>
              <a:t>Item Analysis</a:t>
            </a:r>
          </a:p>
        </p:txBody>
      </p:sp>
      <p:sp>
        <p:nvSpPr>
          <p:cNvPr id="54274" name="Rectangle 3">
            <a:extLst>
              <a:ext uri="{FF2B5EF4-FFF2-40B4-BE49-F238E27FC236}">
                <a16:creationId xmlns:a16="http://schemas.microsoft.com/office/drawing/2014/main" id="{C59B1B7B-77CE-6A42-9EF5-C1EC46ED249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304800" y="1676400"/>
            <a:ext cx="8550275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Item Analysis</a:t>
            </a: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 - focus is on examining and evaluating each item on an instrument</a:t>
            </a:r>
          </a:p>
          <a:p>
            <a:pPr eaLnBrk="1" hangingPunct="1">
              <a:lnSpc>
                <a:spcPct val="90000"/>
              </a:lnSpc>
            </a:pPr>
            <a:endParaRPr lang="en-US" altLang="en-US" sz="11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Item Difficulty</a:t>
            </a: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 – proportion of people getting an item correct (technically shows how easy the item is)</a:t>
            </a:r>
            <a:endParaRPr lang="en-US" altLang="en-US" sz="2000" b="1" u="sng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		p = </a:t>
            </a:r>
            <a:r>
              <a:rPr lang="en-US" altLang="en-US" sz="2000" u="sng">
                <a:latin typeface="Tahoma" panose="020B0604030504040204" pitchFamily="34" charset="0"/>
                <a:ea typeface="ＭＳ Ｐゴシック" panose="020B0600070205080204" pitchFamily="34" charset="-128"/>
              </a:rPr>
              <a:t># who answered correctly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			    total number</a:t>
            </a:r>
            <a:endParaRPr lang="en-US" altLang="en-US" sz="1100">
              <a:solidFill>
                <a:schemeClr val="hlink"/>
              </a:solidFill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Item Discrimination</a:t>
            </a:r>
            <a:r>
              <a:rPr lang="en-US" altLang="en-US" sz="2000">
                <a:latin typeface="Tahoma" panose="020B0604030504040204" pitchFamily="34" charset="0"/>
                <a:ea typeface="ＭＳ Ｐゴシック" panose="020B0600070205080204" pitchFamily="34" charset="-128"/>
              </a:rPr>
              <a:t> – provides an indication of the degree to which an item correctly differentiates among the examinees on the behavior domain of interest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Examinees are divided into two groups based on high/low scores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Then subtract the proportion in the lower group from the proportion in the upper group who got the item correct: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d = upper % - lower % </a:t>
            </a:r>
            <a:r>
              <a:rPr lang="en-US" altLang="en-US" sz="1200">
                <a:latin typeface="Tahoma" panose="020B0604030504040204" pitchFamily="34" charset="0"/>
                <a:ea typeface="ＭＳ Ｐゴシック" panose="020B0600070205080204" pitchFamily="34" charset="-128"/>
              </a:rPr>
              <a:t>(for normal distribution: use upper 27% and lower 27%)</a:t>
            </a:r>
            <a:endParaRPr lang="en-US" altLang="en-US" sz="1800">
              <a:latin typeface="Tahoma" panose="020B060403050404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			+1.00 = all upper group correct; none lower group correct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			 -1.00 = none upper group correct; all lower group correct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29C6D0BF-1BA1-4740-95EC-FD2035616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4288"/>
            <a:ext cx="7620000" cy="1066800"/>
          </a:xfrm>
        </p:spPr>
        <p:txBody>
          <a:bodyPr/>
          <a:lstStyle/>
          <a:p>
            <a:pPr eaLnBrk="1" hangingPunct="1">
              <a:tabLst>
                <a:tab pos="173038" algn="l"/>
              </a:tabLst>
            </a:pP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Item Response Theory </a:t>
            </a:r>
            <a:b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(Latent Trait Theory)</a:t>
            </a:r>
            <a:endParaRPr lang="en-US" altLang="en-US" sz="3200" b="1">
              <a:solidFill>
                <a:srgbClr val="7B9899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207FC43B-2237-304E-8F32-4B716B7E4C0A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u="sng">
                <a:latin typeface="Tahoma" panose="020B0604030504040204" pitchFamily="34" charset="0"/>
                <a:ea typeface="ＭＳ Ｐゴシック" panose="020B0600070205080204" pitchFamily="34" charset="-128"/>
              </a:rPr>
              <a:t>Item Response Theory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– focus is on each item and on establishing items that measure the individual</a:t>
            </a:r>
            <a:r>
              <a:rPr lang="ja-JP" altLang="en-US" sz="2400">
                <a:latin typeface="Tahoma" panose="020B0604030504040204" pitchFamily="34" charset="0"/>
                <a:ea typeface="ＭＳ Ｐ明朝" panose="02020600040205080304" pitchFamily="18" charset="-128"/>
              </a:rPr>
              <a:t>’</a:t>
            </a:r>
            <a:r>
              <a:rPr lang="en-US" altLang="ja-JP" sz="2400">
                <a:latin typeface="Tahoma" panose="020B0604030504040204" pitchFamily="34" charset="0"/>
                <a:ea typeface="ＭＳ Ｐ明朝" panose="02020600040205080304" pitchFamily="18" charset="-128"/>
              </a:rPr>
              <a:t>s ability or level of a latent trait</a:t>
            </a:r>
            <a:endParaRPr lang="en-US" altLang="ja-JP" sz="1400">
              <a:latin typeface="Tahoma" panose="020B0604030504040204" pitchFamily="34" charset="0"/>
              <a:ea typeface="ＭＳ Ｐ明朝" panose="02020600040205080304" pitchFamily="18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Involves examining the </a:t>
            </a:r>
            <a:r>
              <a:rPr lang="en-US" altLang="en-US" sz="2400" i="1">
                <a:latin typeface="Tahoma" panose="020B0604030504040204" pitchFamily="34" charset="0"/>
                <a:ea typeface="ＭＳ Ｐゴシック" panose="020B0600070205080204" pitchFamily="34" charset="-128"/>
              </a:rPr>
              <a:t>item characteristic function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 (or </a:t>
            </a:r>
            <a:r>
              <a:rPr lang="en-US" altLang="en-US" sz="2400" i="1">
                <a:latin typeface="Tahoma" panose="020B0604030504040204" pitchFamily="34" charset="0"/>
                <a:ea typeface="ＭＳ Ｐゴシック" panose="020B0600070205080204" pitchFamily="34" charset="-128"/>
              </a:rPr>
              <a:t>item characteristic curve</a:t>
            </a: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) and the calibration of each individual item – slanted </a:t>
            </a:r>
            <a:r>
              <a:rPr lang="ja-JP" altLang="en-US" sz="2400" i="1">
                <a:latin typeface="Tahoma" panose="020B0604030504040204" pitchFamily="34" charset="0"/>
                <a:ea typeface="ＭＳ Ｐ明朝" panose="02020600040205080304" pitchFamily="18" charset="-128"/>
              </a:rPr>
              <a:t>“</a:t>
            </a:r>
            <a:r>
              <a:rPr lang="en-US" altLang="ja-JP" sz="2400" i="1">
                <a:latin typeface="Tahoma" panose="020B0604030504040204" pitchFamily="34" charset="0"/>
                <a:ea typeface="ＭＳ Ｐ明朝" panose="02020600040205080304" pitchFamily="18" charset="-128"/>
              </a:rPr>
              <a:t>S curve</a:t>
            </a:r>
            <a:r>
              <a:rPr lang="ja-JP" altLang="en-US" sz="2400" i="1">
                <a:latin typeface="Tahoma" panose="020B0604030504040204" pitchFamily="34" charset="0"/>
                <a:ea typeface="ＭＳ Ｐ明朝" panose="02020600040205080304" pitchFamily="18" charset="-128"/>
              </a:rPr>
              <a:t>”</a:t>
            </a:r>
            <a:r>
              <a:rPr lang="en-US" altLang="ja-JP" sz="2400" i="1">
                <a:latin typeface="Tahoma" panose="020B0604030504040204" pitchFamily="34" charset="0"/>
                <a:ea typeface="ＭＳ Ｐ明朝" panose="02020600040205080304" pitchFamily="18" charset="-128"/>
              </a:rPr>
              <a:t> </a:t>
            </a:r>
            <a:r>
              <a:rPr lang="en-US" altLang="ja-JP" sz="2400">
                <a:latin typeface="Tahoma" panose="020B0604030504040204" pitchFamily="34" charset="0"/>
                <a:ea typeface="ＭＳ Ｐ明朝" panose="02020600040205080304" pitchFamily="18" charset="-128"/>
              </a:rPr>
              <a:t>is often desired</a:t>
            </a:r>
            <a:endParaRPr lang="en-US" altLang="ja-JP" sz="1400">
              <a:latin typeface="Tahoma" panose="020B0604030504040204" pitchFamily="34" charset="0"/>
              <a:ea typeface="ＭＳ Ｐ明朝" panose="02020600040205080304" pitchFamily="18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Parameters: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i="1">
                <a:latin typeface="Tahoma" panose="020B0604030504040204" pitchFamily="34" charset="0"/>
                <a:ea typeface="ＭＳ Ｐゴシック" panose="020B0600070205080204" pitchFamily="34" charset="-128"/>
              </a:rPr>
              <a:t>Difficulty</a:t>
            </a: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 – typically looking for a correct response of 0.50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i="1">
                <a:latin typeface="Tahoma" panose="020B0604030504040204" pitchFamily="34" charset="0"/>
                <a:ea typeface="ＭＳ Ｐゴシック" panose="020B0600070205080204" pitchFamily="34" charset="-128"/>
              </a:rPr>
              <a:t>Slope</a:t>
            </a: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 – typically steeper slopes indicate the item is a good discriminator; flat slopes are not good discriminators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 i="1">
                <a:latin typeface="Tahoma" panose="020B0604030504040204" pitchFamily="34" charset="0"/>
                <a:ea typeface="ＭＳ Ｐゴシック" panose="020B0600070205080204" pitchFamily="34" charset="-128"/>
              </a:rPr>
              <a:t>Basal level</a:t>
            </a:r>
            <a:r>
              <a:rPr lang="en-US" altLang="en-US" sz="1800">
                <a:latin typeface="Tahoma" panose="020B0604030504040204" pitchFamily="34" charset="0"/>
                <a:ea typeface="ＭＳ Ｐゴシック" panose="020B0600070205080204" pitchFamily="34" charset="-128"/>
              </a:rPr>
              <a:t> – an estimate of the probability that a person at the low end of the trait or ability scale will answer correctly (“probability of guessing”)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Tahoma" panose="020B0604030504040204" pitchFamily="34" charset="0"/>
                <a:ea typeface="ＭＳ Ｐゴシック" panose="020B0600070205080204" pitchFamily="34" charset="-128"/>
              </a:rPr>
              <a:t>Item response approach is not dependent on a norming group (SEM will differ across scores)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Content Placeholder 2">
            <a:extLst>
              <a:ext uri="{FF2B5EF4-FFF2-40B4-BE49-F238E27FC236}">
                <a16:creationId xmlns:a16="http://schemas.microsoft.com/office/drawing/2014/main" id="{EF0426DF-5BDC-5341-9693-15D1B55B6F8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448675" cy="760413"/>
          </a:xfrm>
        </p:spPr>
        <p:txBody>
          <a:bodyPr/>
          <a:lstStyle/>
          <a:p>
            <a:pPr eaLnBrk="1" hangingPunct="1"/>
            <a:r>
              <a:rPr lang="en-US" altLang="en-US">
                <a:latin typeface="Tahoma" panose="020B0604030504040204" pitchFamily="34" charset="0"/>
                <a:ea typeface="ＭＳ Ｐゴシック" panose="020B0600070205080204" pitchFamily="34" charset="-128"/>
              </a:rPr>
              <a:t>Item characteristic curves</a:t>
            </a:r>
          </a:p>
        </p:txBody>
      </p:sp>
      <p:pic>
        <p:nvPicPr>
          <p:cNvPr id="58370" name="Picture 2" descr="C:\Users\DAWN &amp; ADAM VOLUNGIS\Documents\My Scans\scan0013.jpg">
            <a:extLst>
              <a:ext uri="{FF2B5EF4-FFF2-40B4-BE49-F238E27FC236}">
                <a16:creationId xmlns:a16="http://schemas.microsoft.com/office/drawing/2014/main" id="{5884BAFD-C147-D246-9814-D901BF893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5699125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2">
            <a:extLst>
              <a:ext uri="{FF2B5EF4-FFF2-40B4-BE49-F238E27FC236}">
                <a16:creationId xmlns:a16="http://schemas.microsoft.com/office/drawing/2014/main" id="{FC600F5C-7509-E645-9E16-6EC961D9E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4288"/>
            <a:ext cx="7620000" cy="1066800"/>
          </a:xfrm>
        </p:spPr>
        <p:txBody>
          <a:bodyPr/>
          <a:lstStyle/>
          <a:p>
            <a:pPr eaLnBrk="1" hangingPunct="1">
              <a:tabLst>
                <a:tab pos="173038" algn="l"/>
              </a:tabLst>
            </a:pP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Item Response Theory </a:t>
            </a:r>
            <a:b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(Latent Trait Theory)</a:t>
            </a:r>
            <a:endParaRPr lang="en-US" altLang="en-US" sz="3200" b="1">
              <a:solidFill>
                <a:srgbClr val="7B9899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059520CC-8620-7341-A1CE-5C30BC44B0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14288"/>
            <a:ext cx="7620000" cy="1066800"/>
          </a:xfrm>
        </p:spPr>
        <p:txBody>
          <a:bodyPr/>
          <a:lstStyle/>
          <a:p>
            <a:pPr eaLnBrk="1" hangingPunct="1">
              <a:tabLst>
                <a:tab pos="173038" algn="l"/>
              </a:tabLst>
            </a:pP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Item Response Theory </a:t>
            </a:r>
            <a:b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</a:br>
            <a:r>
              <a:rPr lang="en-US" altLang="en-US" sz="3600" b="1">
                <a:solidFill>
                  <a:srgbClr val="7B9899"/>
                </a:solidFill>
                <a:ea typeface="ＭＳ Ｐゴシック" panose="020B0600070205080204" pitchFamily="34" charset="-128"/>
              </a:rPr>
              <a:t>(Latent Trait Theory)</a:t>
            </a:r>
            <a:endParaRPr lang="en-US" altLang="en-US" sz="3200" b="1">
              <a:solidFill>
                <a:srgbClr val="7B9899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" name="Picture 20">
            <a:extLst>
              <a:ext uri="{FF2B5EF4-FFF2-40B4-BE49-F238E27FC236}">
                <a16:creationId xmlns:a16="http://schemas.microsoft.com/office/drawing/2014/main" id="{80CD2E9D-636E-5E4A-BCDE-1AA26A986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129338" cy="465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1828</TotalTime>
  <Words>1395</Words>
  <Application>Microsoft Macintosh PowerPoint</Application>
  <PresentationFormat>On-screen Show (4:3)</PresentationFormat>
  <Paragraphs>162</Paragraphs>
  <Slides>24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ＭＳ Ｐゴシック</vt:lpstr>
      <vt:lpstr>Georgia</vt:lpstr>
      <vt:lpstr>Wingdings 2</vt:lpstr>
      <vt:lpstr>Wingdings</vt:lpstr>
      <vt:lpstr>Tahoma</vt:lpstr>
      <vt:lpstr>ＭＳ Ｐ明朝</vt:lpstr>
      <vt:lpstr>Civic</vt:lpstr>
      <vt:lpstr>Microsoft Equation 3.0</vt:lpstr>
      <vt:lpstr>Validity &amp;  Item Analysis</vt:lpstr>
      <vt:lpstr>Validity</vt:lpstr>
      <vt:lpstr>Movement Away from Traditional Categories of Validity</vt:lpstr>
      <vt:lpstr>Validation Evidence</vt:lpstr>
      <vt:lpstr>Evidence Based on  Instrument (Test) Content</vt:lpstr>
      <vt:lpstr>Evidence Based on the  Response Processes</vt:lpstr>
      <vt:lpstr>Evidence Based on Internal Structure</vt:lpstr>
      <vt:lpstr>Evidence Based on Relations to Other Variables</vt:lpstr>
      <vt:lpstr>Correlational Method</vt:lpstr>
      <vt:lpstr>Correlational Method</vt:lpstr>
      <vt:lpstr> Prediction or Instrument-Criterion Relationship</vt:lpstr>
      <vt:lpstr> Prediction or Instrument-Criterion Relationship</vt:lpstr>
      <vt:lpstr> Prediction or Instrument-Criterion Relationship</vt:lpstr>
      <vt:lpstr> Prediction or Instrument-Criterion Relationship</vt:lpstr>
      <vt:lpstr> Prediction or Instrument-Criterion Relationship</vt:lpstr>
      <vt:lpstr> Prediction or Instrument-Criterion Relationship</vt:lpstr>
      <vt:lpstr> Prediction or Instrument-Criterion Relationship</vt:lpstr>
      <vt:lpstr>Validity Generalization</vt:lpstr>
      <vt:lpstr>Evidence-Based Consequences  of Testing</vt:lpstr>
      <vt:lpstr>Conclusion on Validation Evidence</vt:lpstr>
      <vt:lpstr>Item Analysis</vt:lpstr>
      <vt:lpstr>Item Response Theory  (Latent Trait Theory)</vt:lpstr>
      <vt:lpstr>Item Response Theory  (Latent Trait Theory)</vt:lpstr>
      <vt:lpstr>Item Response Theory  (Latent Trait Theory)</vt:lpstr>
    </vt:vector>
  </TitlesOfParts>
  <Company>Indiana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Validity</dc:title>
  <dc:creator>Education Technology Services</dc:creator>
  <cp:lastModifiedBy>Volungis, Adam M. (Psychology)</cp:lastModifiedBy>
  <cp:revision>137</cp:revision>
  <dcterms:created xsi:type="dcterms:W3CDTF">2003-06-05T21:49:35Z</dcterms:created>
  <dcterms:modified xsi:type="dcterms:W3CDTF">2020-05-28T21:12:48Z</dcterms:modified>
</cp:coreProperties>
</file>