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793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98" r:id="rId4"/>
    <p:sldId id="258" r:id="rId5"/>
    <p:sldId id="283" r:id="rId6"/>
    <p:sldId id="284" r:id="rId7"/>
    <p:sldId id="285" r:id="rId8"/>
    <p:sldId id="286" r:id="rId9"/>
    <p:sldId id="280" r:id="rId10"/>
    <p:sldId id="287" r:id="rId11"/>
    <p:sldId id="261" r:id="rId12"/>
    <p:sldId id="288" r:id="rId13"/>
    <p:sldId id="296" r:id="rId14"/>
    <p:sldId id="289" r:id="rId15"/>
    <p:sldId id="290" r:id="rId16"/>
    <p:sldId id="291" r:id="rId17"/>
    <p:sldId id="264" r:id="rId18"/>
    <p:sldId id="265" r:id="rId19"/>
    <p:sldId id="268" r:id="rId20"/>
    <p:sldId id="292" r:id="rId21"/>
    <p:sldId id="293" r:id="rId22"/>
    <p:sldId id="281" r:id="rId23"/>
    <p:sldId id="277" r:id="rId24"/>
    <p:sldId id="294" r:id="rId25"/>
    <p:sldId id="295" r:id="rId26"/>
    <p:sldId id="278" r:id="rId27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chnical" pitchFamily="66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/>
    <p:restoredTop sz="94714"/>
  </p:normalViewPr>
  <p:slideViewPr>
    <p:cSldViewPr>
      <p:cViewPr varScale="1">
        <p:scale>
          <a:sx n="151" d="100"/>
          <a:sy n="151" d="100"/>
        </p:scale>
        <p:origin x="74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2448" y="-6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E138C6-F6CC-6A48-89E7-FB74E6E64C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echnic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AD6506-0AAA-7842-970F-211D3E30E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29C7A3-9A4A-D944-B450-6B5657A688F1}" type="datetimeFigureOut">
              <a:rPr lang="en-US" altLang="en-US"/>
              <a:pPr/>
              <a:t>5/22/20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C9F07-5A1A-224D-95B7-F90D31BED3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echnic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66A78-13C0-0B42-A8B0-778C9C23DA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0B3974D-2EF5-164F-8E03-2F3098C3CF1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AFA3A56-D7B8-A147-90B8-C6E57DA84D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A64C9115-3DBD-EF40-A62F-F1FC98AED8C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8545C734-4568-ED43-A6A6-127B8C9F6AB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875F3694-ED4F-674E-BEE0-7CAC3BCC44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EF3082DE-6E58-D343-9F7E-964D926162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C9009CB4-EFCD-224E-9214-AB9EA1CC86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11518C6F-31AC-7341-9084-13C6F6AFCBD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F42CD7EA-7E25-9947-9FEA-EC174A760B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94F78D29-C11E-F547-8657-21F706089EE2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AB31581-600A-4544-B55D-12B1C543660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5CF74FF-1FC5-AF43-A9CF-0B9BE447E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4170D904-1E24-104D-B68B-D806663793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93F4B20B-750E-6940-BCEB-8B31EBED46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19AE0C92-2363-B844-A8B9-9C4B2C8FC0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EB7F1502-628A-D44F-BECB-B202B76B7C4D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8AF0DA3F-74EF-0447-804A-CBB712BB50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D5D2730-E186-C540-A8A3-2B829F911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>
            <a:extLst>
              <a:ext uri="{FF2B5EF4-FFF2-40B4-BE49-F238E27FC236}">
                <a16:creationId xmlns:a16="http://schemas.microsoft.com/office/drawing/2014/main" id="{9F6B1AEB-D80F-4140-B156-682F351C8D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>
            <a:extLst>
              <a:ext uri="{FF2B5EF4-FFF2-40B4-BE49-F238E27FC236}">
                <a16:creationId xmlns:a16="http://schemas.microsoft.com/office/drawing/2014/main" id="{C4847CD5-6FC4-3341-8845-2903AEBFF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170A0B42-B745-9945-BAEC-3718D2F7C5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BE0B2111-F98E-B14A-9DB9-0DD811E27812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2825682A-D441-2C41-91FE-AF0662DF42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800F8129-C37F-8E4F-9BF4-0B9490782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3A7E43F6-4FB7-3841-B4A6-40DC432823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9842060F-38ED-4640-9D4D-2F9C2FE3123B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>
            <a:extLst>
              <a:ext uri="{FF2B5EF4-FFF2-40B4-BE49-F238E27FC236}">
                <a16:creationId xmlns:a16="http://schemas.microsoft.com/office/drawing/2014/main" id="{2AC60931-70ED-D947-851E-1CF14C42EA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4676BE44-8905-3C47-A737-519B6990C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4234FD7D-E3C7-BF44-8024-0F56F8062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241B879D-B51C-E346-91F0-644F60570B84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477EEBB3-0B30-E641-9D55-A89FB784EF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31C87ECA-ADCA-7F41-AF00-954BEF014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C87053A5-FE0A-ED46-A2FE-5BDA97BC8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5EB9F3CE-9630-4E4B-A6FB-6B9D0BDE64B8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DD7C26A5-31E0-8940-94A1-4C6E2F6995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EE8B79EC-AFF9-0248-928B-2E4663BC1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FD2BFE93-DD9F-DF46-B535-7B90EF6B7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AB091B9B-4063-3349-8558-96A19F24ACA3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>
            <a:extLst>
              <a:ext uri="{FF2B5EF4-FFF2-40B4-BE49-F238E27FC236}">
                <a16:creationId xmlns:a16="http://schemas.microsoft.com/office/drawing/2014/main" id="{FA13235B-F87D-164D-95AE-674215F3DF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Notes Placeholder 2">
            <a:extLst>
              <a:ext uri="{FF2B5EF4-FFF2-40B4-BE49-F238E27FC236}">
                <a16:creationId xmlns:a16="http://schemas.microsoft.com/office/drawing/2014/main" id="{0CAAF9D4-E002-3447-A8DD-3B9035E83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279A3071-AD9B-DE47-8447-F9A6FCC7D7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47DF1062-CE27-3546-9A4A-4C59ABA7E05A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80B2F2E5-4F9B-3F42-B057-0AF6EE23AA0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7DA1D1D6-D637-FA45-A1D5-7674FD70F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>
            <a:extLst>
              <a:ext uri="{FF2B5EF4-FFF2-40B4-BE49-F238E27FC236}">
                <a16:creationId xmlns:a16="http://schemas.microsoft.com/office/drawing/2014/main" id="{3BDF1392-831D-6A43-B14C-C4DB575DBA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>
            <a:extLst>
              <a:ext uri="{FF2B5EF4-FFF2-40B4-BE49-F238E27FC236}">
                <a16:creationId xmlns:a16="http://schemas.microsoft.com/office/drawing/2014/main" id="{64E62E65-E427-EA43-BF47-B58A74AD2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B1AE10EF-670A-0049-869E-1BBADA31D6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0B809C11-F9BE-A64E-B00C-CD7E4B9E4E82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>
            <a:extLst>
              <a:ext uri="{FF2B5EF4-FFF2-40B4-BE49-F238E27FC236}">
                <a16:creationId xmlns:a16="http://schemas.microsoft.com/office/drawing/2014/main" id="{6411EC09-9B99-B847-B09A-89C4EB3C49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8" name="Notes Placeholder 2">
            <a:extLst>
              <a:ext uri="{FF2B5EF4-FFF2-40B4-BE49-F238E27FC236}">
                <a16:creationId xmlns:a16="http://schemas.microsoft.com/office/drawing/2014/main" id="{7258C186-9567-944A-AEA3-FE7C31DD4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9939" name="Slide Number Placeholder 3">
            <a:extLst>
              <a:ext uri="{FF2B5EF4-FFF2-40B4-BE49-F238E27FC236}">
                <a16:creationId xmlns:a16="http://schemas.microsoft.com/office/drawing/2014/main" id="{2682250B-5544-C142-88BB-ED1EF26A93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E99E8335-0AB3-5B41-B154-C804DB35562F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>
            <a:extLst>
              <a:ext uri="{FF2B5EF4-FFF2-40B4-BE49-F238E27FC236}">
                <a16:creationId xmlns:a16="http://schemas.microsoft.com/office/drawing/2014/main" id="{029F588E-C103-8D4E-B8C8-CA92693646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Notes Placeholder 2">
            <a:extLst>
              <a:ext uri="{FF2B5EF4-FFF2-40B4-BE49-F238E27FC236}">
                <a16:creationId xmlns:a16="http://schemas.microsoft.com/office/drawing/2014/main" id="{7AE0CE1C-96B4-0E40-8D3D-4B256F388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76FE842F-1FDA-6441-ADB6-F3374D5F2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7C31654D-90DD-6A43-BA58-0B34573980DB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>
            <a:extLst>
              <a:ext uri="{FF2B5EF4-FFF2-40B4-BE49-F238E27FC236}">
                <a16:creationId xmlns:a16="http://schemas.microsoft.com/office/drawing/2014/main" id="{6342163D-C8AE-FF45-83B9-200E08C8F4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>
            <a:extLst>
              <a:ext uri="{FF2B5EF4-FFF2-40B4-BE49-F238E27FC236}">
                <a16:creationId xmlns:a16="http://schemas.microsoft.com/office/drawing/2014/main" id="{74A12631-3082-2C44-BD20-081A71205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5" name="Slide Number Placeholder 3">
            <a:extLst>
              <a:ext uri="{FF2B5EF4-FFF2-40B4-BE49-F238E27FC236}">
                <a16:creationId xmlns:a16="http://schemas.microsoft.com/office/drawing/2014/main" id="{302C921D-BD27-8C44-8E32-00B47F8F31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462712F4-0CFA-C447-8E2F-074B33651923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>
            <a:extLst>
              <a:ext uri="{FF2B5EF4-FFF2-40B4-BE49-F238E27FC236}">
                <a16:creationId xmlns:a16="http://schemas.microsoft.com/office/drawing/2014/main" id="{9CD541B4-CF9D-604C-9C7D-47AF29F149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2" name="Notes Placeholder 2">
            <a:extLst>
              <a:ext uri="{FF2B5EF4-FFF2-40B4-BE49-F238E27FC236}">
                <a16:creationId xmlns:a16="http://schemas.microsoft.com/office/drawing/2014/main" id="{A08B20EA-041E-9044-8DBE-CC0766E44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id="{30901E12-3F1C-0749-A1B8-1960D5C21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AE1111D0-2CEB-9B47-943E-8F69691B1F61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9895FFA0-2531-F442-A899-8D269B1FD0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96CBA116-CA45-AB47-AFD1-16A97F5C4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FFC58402-8FFE-7B4A-8FC2-BB90D1C8FA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94EC0418-A871-C34E-9EAA-152BF930FF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CBEB9F35-9C5D-5D41-BCA2-5F59188110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7BDB0210-E981-0C4D-BEFD-0FF2872A12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555B1EE5-FCBF-D043-BF21-B30D471E27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3F9A4278-FBD1-9043-9925-3FCB3FF36745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A1FFB4A6-8F09-CE43-906A-06A3ED8DF19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00E56EB-1FF1-EE47-AED6-D2D9BB935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>
            <a:extLst>
              <a:ext uri="{FF2B5EF4-FFF2-40B4-BE49-F238E27FC236}">
                <a16:creationId xmlns:a16="http://schemas.microsoft.com/office/drawing/2014/main" id="{D76B208B-6BEA-FA47-BA5F-5A5C3C823F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2" name="Notes Placeholder 2">
            <a:extLst>
              <a:ext uri="{FF2B5EF4-FFF2-40B4-BE49-F238E27FC236}">
                <a16:creationId xmlns:a16="http://schemas.microsoft.com/office/drawing/2014/main" id="{D9C87883-E977-D04A-88F4-FC9BB8387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6323" name="Slide Number Placeholder 3">
            <a:extLst>
              <a:ext uri="{FF2B5EF4-FFF2-40B4-BE49-F238E27FC236}">
                <a16:creationId xmlns:a16="http://schemas.microsoft.com/office/drawing/2014/main" id="{F57159E5-E334-F244-A912-5D3418D398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A5E6EF0C-E605-1C4B-93DE-2F49BA8DDC0A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>
            <a:extLst>
              <a:ext uri="{FF2B5EF4-FFF2-40B4-BE49-F238E27FC236}">
                <a16:creationId xmlns:a16="http://schemas.microsoft.com/office/drawing/2014/main" id="{DFDC7803-8D4C-F04B-95C3-56314B8890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>
            <a:extLst>
              <a:ext uri="{FF2B5EF4-FFF2-40B4-BE49-F238E27FC236}">
                <a16:creationId xmlns:a16="http://schemas.microsoft.com/office/drawing/2014/main" id="{2DC14864-9785-074F-8AD1-78935299F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63AE2E60-0CAA-5043-8A8A-5CBF06BC35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AE0724B7-B443-2F46-AAD6-07E7E7D2819C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2474C241-34F7-5D4A-9752-622345B4E3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B4FE4F42-CD1B-A84F-8200-CB5FA5501A80}" type="slidenum">
              <a:rPr lang="en-US" altLang="en-US" sz="120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5EC84831-AB40-EC40-AC07-7702CEDAC1B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04900" y="695325"/>
            <a:ext cx="4649788" cy="3489325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0DFB89EA-1E8E-8149-B7BC-64A3C9371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416425"/>
            <a:ext cx="503237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40" tIns="44970" rIns="89940" bIns="44970"/>
          <a:lstStyle/>
          <a:p>
            <a:pPr marL="292100" indent="-292100" eaLnBrk="1" hangingPunct="1">
              <a:buFont typeface="Symbol" pitchFamily="2" charset="2"/>
              <a:buNone/>
            </a:pPr>
            <a:endParaRPr lang="en-US" altLang="en-US" sz="10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>
            <a:extLst>
              <a:ext uri="{FF2B5EF4-FFF2-40B4-BE49-F238E27FC236}">
                <a16:creationId xmlns:a16="http://schemas.microsoft.com/office/drawing/2014/main" id="{6E0360E3-41F7-1F47-8DDC-28F39AF496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6" name="Notes Placeholder 2">
            <a:extLst>
              <a:ext uri="{FF2B5EF4-FFF2-40B4-BE49-F238E27FC236}">
                <a16:creationId xmlns:a16="http://schemas.microsoft.com/office/drawing/2014/main" id="{B504295C-C9AF-DD42-89BE-40DAD7AD6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2467" name="Slide Number Placeholder 3">
            <a:extLst>
              <a:ext uri="{FF2B5EF4-FFF2-40B4-BE49-F238E27FC236}">
                <a16:creationId xmlns:a16="http://schemas.microsoft.com/office/drawing/2014/main" id="{4DDFD6EC-8E8F-2C45-95E7-FFCF23F9C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CE09979C-F201-B049-8525-EFC054E5993A}" type="slidenum">
              <a:rPr lang="en-US" altLang="en-US" sz="120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>
            <a:extLst>
              <a:ext uri="{FF2B5EF4-FFF2-40B4-BE49-F238E27FC236}">
                <a16:creationId xmlns:a16="http://schemas.microsoft.com/office/drawing/2014/main" id="{EF54868D-DA41-FA43-BCF1-AA69BE2527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4" name="Notes Placeholder 2">
            <a:extLst>
              <a:ext uri="{FF2B5EF4-FFF2-40B4-BE49-F238E27FC236}">
                <a16:creationId xmlns:a16="http://schemas.microsoft.com/office/drawing/2014/main" id="{E8C4E021-16F3-0B48-8EED-0EA81F646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4515" name="Slide Number Placeholder 3">
            <a:extLst>
              <a:ext uri="{FF2B5EF4-FFF2-40B4-BE49-F238E27FC236}">
                <a16:creationId xmlns:a16="http://schemas.microsoft.com/office/drawing/2014/main" id="{3284A072-1E28-6A4A-A69A-36EF5E5DA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fld id="{6CFE63F5-07CB-414B-A39D-283F6BE18129}" type="slidenum">
              <a:rPr lang="en-US" altLang="en-US" sz="120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EF820AE7-4C00-9D40-972E-70773EC261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F8763860-91C6-F249-A26C-08B808617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09F037-11EB-A143-B9A5-F6666A2A1ED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4D9963FC-871C-3341-A901-A923E3D52282}"/>
              </a:ext>
            </a:extLst>
          </p:cNvPr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F7E1D3-E187-B64D-8EAB-ABF34C0A6608}"/>
              </a:ext>
            </a:extLst>
          </p:cNvPr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D0C32B-76BC-0349-8DDA-4C73A1843AA8}"/>
              </a:ext>
            </a:extLst>
          </p:cNvPr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5E3669-E109-A545-944A-BABF8F4CF1DC}"/>
              </a:ext>
            </a:extLst>
          </p:cNvPr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129E96-8166-BE46-856C-02579EA382DF}"/>
              </a:ext>
            </a:extLst>
          </p:cNvPr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7B638F-013F-004B-BB33-C1189167E64D}"/>
              </a:ext>
            </a:extLst>
          </p:cNvPr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45A55-38D6-0845-B69C-7728BF05A402}"/>
              </a:ext>
            </a:extLst>
          </p:cNvPr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ED6095A-DFB4-8C4A-ADA1-70156B136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2EF5551-12FC-1941-A0E0-89B5D9FE8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52DA6F-C86F-CC40-BD22-4AEC3574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rgbClr val="47534C"/>
                </a:solidFill>
              </a:defRPr>
            </a:lvl1pPr>
          </a:lstStyle>
          <a:p>
            <a:fld id="{81E5E433-6001-D746-921F-4AF26F950E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173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6502E-B23A-DF40-B510-C1822894D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7D209-B97A-D74B-A4A8-92648B8D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2695-38E4-B44F-875C-1DB4B97BB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59E80-04D6-5644-89FB-673D01907B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16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F0EB1A-30D9-BE4C-A277-F6F2F825781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72484634-DB2B-E747-8947-FE7314EF8807}"/>
              </a:ext>
            </a:extLst>
          </p:cNvPr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FD93CF-4205-F844-9BA0-48F0C2DBCD6B}"/>
              </a:ext>
            </a:extLst>
          </p:cNvPr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FAE30-82D1-704B-A5F1-D7F73F7E5BA2}"/>
              </a:ext>
            </a:extLst>
          </p:cNvPr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997A3A-1C44-6244-BF95-15CC03A1A33C}"/>
              </a:ext>
            </a:extLst>
          </p:cNvPr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15FBC-D511-6043-93DD-A9BA3932E17A}"/>
              </a:ext>
            </a:extLst>
          </p:cNvPr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5E1CD7-8363-4F48-B1E7-8BEEA2720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E65574C-609D-F043-8956-61431CF8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E7DEE92-8F47-424C-9257-0DD5F757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0EE14-4F52-F04C-9C8B-55D861ED89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75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60AC5A-85F6-A146-8AAE-6BD06A6BB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C9BD44-D4EE-684A-9DDD-B7B95A362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0C3ABA-3E5B-BD4C-8EDF-7F7767863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C3CA2-6215-FB45-9B59-65EE99AB33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19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EE6383-8CBC-5E4B-8060-9D76DB96E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4E7B728-BF71-3E46-A05C-7538A676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1137FE5-6C96-8C4E-8760-C91860CF9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40C00-339A-7B4E-9FBA-8404C2D9B9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40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EE486B1-52B5-7D41-A7EB-B69EE403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F7C4A5-7719-8243-9FB0-A33AC98B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FEA21C0-B52D-6B4D-89BC-6F86ABDA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DD020-C2D9-214E-90A3-6B6FBC3D31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53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2AEEAE-C5DF-0B4C-BD82-A2B5255572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" name="Rounded Rectangle 2">
            <a:extLst>
              <a:ext uri="{FF2B5EF4-FFF2-40B4-BE49-F238E27FC236}">
                <a16:creationId xmlns:a16="http://schemas.microsoft.com/office/drawing/2014/main" id="{00CEAA23-0B3B-E54B-BE08-B77C6422FE40}"/>
              </a:ext>
            </a:extLst>
          </p:cNvPr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A5BAD0A9-9327-EB48-A2A3-849C4EFC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EF0EF90-A6F9-4640-B642-116DA2264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D42D46B-33F6-C24E-9373-2604C6F9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41C1C7-6AC6-FB41-8091-666CBD9D94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992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AE1004-A406-8443-A4FF-7B42B27BB96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>
            <a:extLst>
              <a:ext uri="{FF2B5EF4-FFF2-40B4-BE49-F238E27FC236}">
                <a16:creationId xmlns:a16="http://schemas.microsoft.com/office/drawing/2014/main" id="{07DBC8E8-A444-8841-B9D0-703C792F9477}"/>
              </a:ext>
            </a:extLst>
          </p:cNvPr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62F5B-7022-A245-B040-B707A4C6F74F}"/>
              </a:ext>
            </a:extLst>
          </p:cNvPr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560CC7-1590-DF4F-B045-2F040434F3EB}"/>
              </a:ext>
            </a:extLst>
          </p:cNvPr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4D979207-9417-6840-A08F-D44335E4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7F4071C0-0EEC-284D-9E08-E88CE1C31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90EC1EA0-F265-2E49-A4FB-E8D9CE46E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BB82A-B73B-B142-AF7C-F6A5C0B1C3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197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26951C-9302-D740-A6DB-F1EA526C40D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>
            <a:extLst>
              <a:ext uri="{FF2B5EF4-FFF2-40B4-BE49-F238E27FC236}">
                <a16:creationId xmlns:a16="http://schemas.microsoft.com/office/drawing/2014/main" id="{5F9C1BC4-F7C2-574E-B31A-A5CF32C15D04}"/>
              </a:ext>
            </a:extLst>
          </p:cNvPr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AEA1A-14EB-814C-A89F-3085113A7F2C}"/>
              </a:ext>
            </a:extLst>
          </p:cNvPr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6D64C1-9933-584E-913A-D7D66B288789}"/>
              </a:ext>
            </a:extLst>
          </p:cNvPr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B7396A-5492-774E-80ED-D5111F8034EE}"/>
              </a:ext>
            </a:extLst>
          </p:cNvPr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8FB47-FEED-C643-A1C1-807B09A8F852}"/>
              </a:ext>
            </a:extLst>
          </p:cNvPr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28071D54-0AC1-CC42-8EDF-FB1797D9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05DAFAA-4ABC-834C-B101-66785D8A3A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A53FBE-5976-5044-AE4E-CC41A104743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468486A9-4564-3641-9DE8-A46E67F19EA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6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488DC-ECEC-CB4A-A9CE-9C458CD8F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A89EA-E9E2-F345-893D-BB17AD7FA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F16E2-82BA-EC4B-9A81-B8C5A002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092B4-84F0-2B4E-B39E-750723B9CF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68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B1BECD-B88C-FC45-BE1E-166D38ED26FE}"/>
              </a:ext>
            </a:extLst>
          </p:cNvPr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2140D6-42FA-D84C-B7FB-BD14A1CB70C8}"/>
              </a:ext>
            </a:extLst>
          </p:cNvPr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421697B-ADA4-744F-AD09-53DCAB457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613EE5-B0AC-7E44-8486-E99438F23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9E86740-FC2B-D44C-B564-1ECCB9A6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FDE19-5277-104C-966A-03D0127C05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858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77E419-80B1-764F-B75E-791825A0BBE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7" name="Rounded Rectangle 6">
            <a:extLst>
              <a:ext uri="{FF2B5EF4-FFF2-40B4-BE49-F238E27FC236}">
                <a16:creationId xmlns:a16="http://schemas.microsoft.com/office/drawing/2014/main" id="{616DCEC1-7E02-4A46-9BCE-0CB340E094D5}"/>
              </a:ext>
            </a:extLst>
          </p:cNvPr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152F0B9F-7581-1D49-8E37-7B8413435C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2507A-648B-B14D-8DE2-398D8DE15C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Technic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DE726-9DC6-1641-8EC4-22DEF452D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Technic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70232-5E8E-DA4E-8543-8AD2E92A3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010C654-D94D-3445-89A6-54666B31AA6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76AF9-D297-D547-8FE3-F10462437F8A}"/>
              </a:ext>
            </a:extLst>
          </p:cNvPr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A793C4-AB28-6B4A-9E64-086E87875077}"/>
              </a:ext>
            </a:extLst>
          </p:cNvPr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BF7541-5943-C44F-A292-CDF85B13D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28" r:id="rId2"/>
    <p:sldLayoutId id="2147483834" r:id="rId3"/>
    <p:sldLayoutId id="2147483829" r:id="rId4"/>
    <p:sldLayoutId id="2147483830" r:id="rId5"/>
    <p:sldLayoutId id="2147483831" r:id="rId6"/>
    <p:sldLayoutId id="2147483835" r:id="rId7"/>
    <p:sldLayoutId id="2147483836" r:id="rId8"/>
    <p:sldLayoutId id="2147483837" r:id="rId9"/>
    <p:sldLayoutId id="2147483832" r:id="rId10"/>
    <p:sldLayoutId id="2147483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charset="0"/>
          <a:ea typeface="ＭＳ Ｐゴシック" charset="0"/>
          <a:cs typeface="ＭＳ Ｐゴシック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jpeg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E0410D4A-3861-4C41-9EEA-DA364DCFC2D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7086600" cy="17526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>
                <a:latin typeface="Tahoma" charset="0"/>
                <a:ea typeface="+mn-ea"/>
                <a:cs typeface="+mn-cs"/>
              </a:rPr>
              <a:t>PSY 504: Psychological Measurement</a:t>
            </a:r>
          </a:p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endParaRPr lang="en-US" sz="1600" dirty="0">
              <a:latin typeface="Tahoma" charset="0"/>
              <a:ea typeface="+mn-ea"/>
              <a:cs typeface="+mn-cs"/>
            </a:endParaRPr>
          </a:p>
        </p:txBody>
      </p:sp>
      <p:sp>
        <p:nvSpPr>
          <p:cNvPr id="15361" name="Rectangle 2">
            <a:extLst>
              <a:ext uri="{FF2B5EF4-FFF2-40B4-BE49-F238E27FC236}">
                <a16:creationId xmlns:a16="http://schemas.microsoft.com/office/drawing/2014/main" id="{AFBFF394-4F0C-CE45-9CA4-F5E12921D90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4838" y="3227388"/>
            <a:ext cx="66294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>
                <a:latin typeface="Tahoma" charset="0"/>
                <a:ea typeface="+mj-ea"/>
                <a:cs typeface="Tahoma" charset="0"/>
              </a:rPr>
              <a:t>Reliability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F1B67EF6-6D8D-C04D-BF8D-C8BD26BB4B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Classical Test Theory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E64EC8BF-C409-6C45-BF9B-7AA7BD69F5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Every observed score is a combination of true score (i.e., ability) plus error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Classical test theory suggests that every score has two hypothetical components: a true score and an error component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>
                <a:latin typeface="Tahoma" panose="020B0604030504040204" pitchFamily="34" charset="0"/>
                <a:ea typeface="ＭＳ Ｐゴシック" panose="020B0600070205080204" pitchFamily="34" charset="-128"/>
              </a:rPr>
              <a:t>Obs.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= T + 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Where Obs. is the observed score; T is the true score; E is the error</a:t>
            </a: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Use a reliability coefficient to give an estimate of how much of the variance is true variance and how much is error variance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8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17411" name="Object 6">
            <a:extLst>
              <a:ext uri="{FF2B5EF4-FFF2-40B4-BE49-F238E27FC236}">
                <a16:creationId xmlns:a16="http://schemas.microsoft.com/office/drawing/2014/main" id="{303BBEE0-B2E0-DD4C-8A5D-50472E2DB9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4572000"/>
          <a:ext cx="323056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4" imgW="35102800" imgH="12293600" progId="Equation.3">
                  <p:embed/>
                </p:oleObj>
              </mc:Choice>
              <mc:Fallback>
                <p:oleObj name="Equation" r:id="rId4" imgW="35102800" imgH="12293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572000"/>
                        <a:ext cx="323056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A8428-5B3E-DC4B-A587-8591FEC0D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/>
                <a:ea typeface="+mj-ea"/>
                <a:cs typeface="Tahoma"/>
              </a:rPr>
              <a:t>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3A92E-631A-0749-ABA0-D96DA4B25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>
                <a:latin typeface="Tahoma" charset="0"/>
                <a:ea typeface="+mn-ea"/>
                <a:cs typeface="Tahoma" charset="0"/>
              </a:rPr>
              <a:t>Reliability</a:t>
            </a:r>
            <a:r>
              <a:rPr lang="en-US" dirty="0">
                <a:latin typeface="Tahoma" charset="0"/>
                <a:ea typeface="+mn-ea"/>
                <a:cs typeface="Tahoma" charset="0"/>
              </a:rPr>
              <a:t> is: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ahoma" charset="0"/>
                <a:ea typeface="+mn-ea"/>
                <a:cs typeface="Tahoma" charset="0"/>
              </a:rPr>
              <a:t>The consistency of measurements when the testing procedure is repeated on a population of individuals or groups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ahoma" charset="0"/>
                <a:ea typeface="+mn-ea"/>
                <a:cs typeface="Tahoma" charset="0"/>
              </a:rPr>
              <a:t>An estimate of the proportion of total variance that is true variance and the proportion that is error variance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1800" dirty="0">
              <a:latin typeface="Tahoma" charset="0"/>
              <a:ea typeface="+mn-ea"/>
              <a:cs typeface="Tahoma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u="sng" dirty="0">
                <a:latin typeface="Tahoma" charset="0"/>
                <a:ea typeface="+mn-ea"/>
                <a:cs typeface="Tahoma" charset="0"/>
              </a:rPr>
              <a:t>Systematic errors</a:t>
            </a:r>
            <a:r>
              <a:rPr lang="en-US" dirty="0">
                <a:latin typeface="Tahoma" charset="0"/>
                <a:ea typeface="+mn-ea"/>
                <a:cs typeface="Tahoma" charset="0"/>
              </a:rPr>
              <a:t> are constant errors that do not fluctuate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ahoma" charset="0"/>
                <a:ea typeface="+mn-ea"/>
                <a:cs typeface="Tahoma" charset="0"/>
              </a:rPr>
              <a:t>Each test taker affected equally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i="1" u="sng" dirty="0">
                <a:latin typeface="Tahoma" charset="0"/>
                <a:ea typeface="+mn-ea"/>
                <a:cs typeface="Tahoma" charset="0"/>
              </a:rPr>
              <a:t>Unsystematic errors</a:t>
            </a:r>
            <a:r>
              <a:rPr lang="en-US" dirty="0">
                <a:latin typeface="Tahoma" charset="0"/>
                <a:ea typeface="+mn-ea"/>
                <a:cs typeface="Tahoma" charset="0"/>
              </a:rPr>
              <a:t> are those errors that are not constant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ahoma" charset="0"/>
                <a:ea typeface="+mn-ea"/>
                <a:cs typeface="Tahoma" charset="0"/>
              </a:rPr>
              <a:t>e.g., administration of the instrument</a:t>
            </a:r>
          </a:p>
          <a:p>
            <a:pPr marL="640080" lvl="1" eaLnBrk="1" fontAlgn="auto" hangingPunct="1">
              <a:spcAft>
                <a:spcPts val="0"/>
              </a:spcAft>
              <a:defRPr/>
            </a:pPr>
            <a:endParaRPr lang="en-US" sz="1400" dirty="0">
              <a:latin typeface="Tahoma" charset="0"/>
              <a:ea typeface="+mn-ea"/>
              <a:cs typeface="Tahoma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Tahoma" charset="0"/>
                <a:ea typeface="+mn-ea"/>
                <a:cs typeface="Tahoma" charset="0"/>
              </a:rPr>
              <a:t>Reliability only measures unsystematic error (error variance is only unsystematic error)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D814DC2C-BF97-8546-A61D-E4276743C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14313"/>
            <a:ext cx="8639175" cy="14620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Correlation</a:t>
            </a:r>
          </a:p>
        </p:txBody>
      </p:sp>
      <p:graphicFrame>
        <p:nvGraphicFramePr>
          <p:cNvPr id="20482" name="Rectangle 21">
            <a:extLst>
              <a:ext uri="{FF2B5EF4-FFF2-40B4-BE49-F238E27FC236}">
                <a16:creationId xmlns:a16="http://schemas.microsoft.com/office/drawing/2014/main" id="{87FD4FF0-AE68-FF48-A95D-768FEA1FB4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58100" y="3008313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Equation" r:id="rId4" imgW="0" imgH="0" progId="Equation.3">
                  <p:embed/>
                </p:oleObj>
              </mc:Choice>
              <mc:Fallback>
                <p:oleObj name="Equation" r:id="rId4" imgW="0" imgH="0" progId="Equation.3">
                  <p:embed/>
                  <p:pic>
                    <p:nvPicPr>
                      <p:cNvPr id="0" name="Rectangle 21"/>
                      <p:cNvPicPr>
                        <a:picLocks noGrp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8100" y="3008313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3">
            <a:extLst>
              <a:ext uri="{FF2B5EF4-FFF2-40B4-BE49-F238E27FC236}">
                <a16:creationId xmlns:a16="http://schemas.microsoft.com/office/drawing/2014/main" id="{18FE7811-26C4-2D4E-A5DF-34FB7D594E1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Correlation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a statistical technique that is often used in estimating reliability by providing an indication of consistency by examining the relationship between two scores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u="sng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Correlation coefficient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a numerical indicator of the </a:t>
            </a:r>
            <a:r>
              <a:rPr lang="en-US" altLang="en-US" i="1">
                <a:latin typeface="Tahoma" panose="020B0604030504040204" pitchFamily="34" charset="0"/>
                <a:ea typeface="ＭＳ Ｐゴシック" panose="020B0600070205080204" pitchFamily="34" charset="-128"/>
              </a:rPr>
              <a:t>relationship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between two sets of data</a:t>
            </a:r>
          </a:p>
          <a:p>
            <a:pPr lvl="2" eaLnBrk="1" hangingPunct="1">
              <a:buFont typeface="Wingdings" pitchFamily="2" charset="2"/>
              <a:buNone/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4" name="Rectangle 6">
            <a:extLst>
              <a:ext uri="{FF2B5EF4-FFF2-40B4-BE49-F238E27FC236}">
                <a16:creationId xmlns:a16="http://schemas.microsoft.com/office/drawing/2014/main" id="{C25ABBE7-3A2A-FE43-8963-FAFAFFFC5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2563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20485" name="Rectangle 8">
            <a:extLst>
              <a:ext uri="{FF2B5EF4-FFF2-40B4-BE49-F238E27FC236}">
                <a16:creationId xmlns:a16="http://schemas.microsoft.com/office/drawing/2014/main" id="{F51A818E-DC8E-6347-8153-65C2D2BD3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2563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graphicFrame>
        <p:nvGraphicFramePr>
          <p:cNvPr id="20486" name="Object 9">
            <a:extLst>
              <a:ext uri="{FF2B5EF4-FFF2-40B4-BE49-F238E27FC236}">
                <a16:creationId xmlns:a16="http://schemas.microsoft.com/office/drawing/2014/main" id="{697973B4-984D-1F40-BD37-0370192A0C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Equation" r:id="rId5" imgW="584200" imgH="1028700" progId="Equation.3">
                  <p:embed/>
                </p:oleObj>
              </mc:Choice>
              <mc:Fallback>
                <p:oleObj name="Equation" r:id="rId5" imgW="584200" imgH="1028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55CD4BE3-107D-4A4F-8259-826E3A7F32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Correlation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D6A78BFA-B49F-994F-B8A8-25DF3ECD3F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458200" cy="48768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Correlation coefficient ranges from –1.00 to +1.00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Closer to 1.00 or -1.00, the stronger the relationship between the variables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No correlation = 0.0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Perfect correlation = -1.00 </a:t>
            </a:r>
            <a:r>
              <a:rPr lang="en-US" altLang="en-US" u="sng">
                <a:latin typeface="Tahoma" panose="020B060403050404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+1.00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Positive correlation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variables are related in the </a:t>
            </a:r>
            <a:r>
              <a:rPr lang="en-US" altLang="en-US" i="1">
                <a:latin typeface="Tahoma" panose="020B0604030504040204" pitchFamily="34" charset="0"/>
                <a:ea typeface="ＭＳ Ｐゴシック" panose="020B0600070205080204" pitchFamily="34" charset="-128"/>
              </a:rPr>
              <a:t>same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direction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As one increases, the other increases; as one decreases, the other decreases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Negative correlation</a:t>
            </a:r>
            <a:r>
              <a:rPr lang="en-US" altLang="en-US" b="1">
                <a:latin typeface="Tahoma" panose="020B060403050404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– variables are related in the </a:t>
            </a:r>
            <a:r>
              <a:rPr lang="en-US" altLang="en-US" i="1">
                <a:latin typeface="Tahoma" panose="020B0604030504040204" pitchFamily="34" charset="0"/>
                <a:ea typeface="ＭＳ Ｐゴシック" panose="020B0600070205080204" pitchFamily="34" charset="-128"/>
              </a:rPr>
              <a:t>opposite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direction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As one increases, the other decreases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CORRELATION DOES NOT PROVE CAUSATION!!!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0" descr="Chart1">
            <a:extLst>
              <a:ext uri="{FF2B5EF4-FFF2-40B4-BE49-F238E27FC236}">
                <a16:creationId xmlns:a16="http://schemas.microsoft.com/office/drawing/2014/main" id="{F1EC9ED7-69C9-8A43-8D97-BD7CC9866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09800"/>
            <a:ext cx="5616575" cy="37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itle 5">
            <a:extLst>
              <a:ext uri="{FF2B5EF4-FFF2-40B4-BE49-F238E27FC236}">
                <a16:creationId xmlns:a16="http://schemas.microsoft.com/office/drawing/2014/main" id="{42944460-BB5E-494A-A3B4-55DA953D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Correlation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5" descr="Figure 2.2">
            <a:extLst>
              <a:ext uri="{FF2B5EF4-FFF2-40B4-BE49-F238E27FC236}">
                <a16:creationId xmlns:a16="http://schemas.microsoft.com/office/drawing/2014/main" id="{A0AC3F97-0E53-F54D-8412-47B34B6D1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4">
            <a:extLst>
              <a:ext uri="{FF2B5EF4-FFF2-40B4-BE49-F238E27FC236}">
                <a16:creationId xmlns:a16="http://schemas.microsoft.com/office/drawing/2014/main" id="{8C7ADB26-7665-A94E-A7A4-0559274E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Correlation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5" descr="Figure 2.3">
            <a:extLst>
              <a:ext uri="{FF2B5EF4-FFF2-40B4-BE49-F238E27FC236}">
                <a16:creationId xmlns:a16="http://schemas.microsoft.com/office/drawing/2014/main" id="{7E261F88-B4DD-524B-BAFE-CDAFBB0B7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85850"/>
            <a:ext cx="57912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Text Box 7">
            <a:extLst>
              <a:ext uri="{FF2B5EF4-FFF2-40B4-BE49-F238E27FC236}">
                <a16:creationId xmlns:a16="http://schemas.microsoft.com/office/drawing/2014/main" id="{21D77E0A-4A6F-304B-967E-650126893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85800"/>
            <a:ext cx="800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echnical" pitchFamily="66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altLang="en-US" b="1">
                <a:solidFill>
                  <a:srgbClr val="FF0000"/>
                </a:solidFill>
              </a:rPr>
              <a:t>Correlation does NOT prove causation</a:t>
            </a:r>
          </a:p>
        </p:txBody>
      </p:sp>
      <p:sp>
        <p:nvSpPr>
          <p:cNvPr id="29700" name="Title 5">
            <a:extLst>
              <a:ext uri="{FF2B5EF4-FFF2-40B4-BE49-F238E27FC236}">
                <a16:creationId xmlns:a16="http://schemas.microsoft.com/office/drawing/2014/main" id="{B5B71A9E-7521-8140-A61D-FD689A6C6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555038" cy="609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Correlation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CA161740-C589-5547-947C-0E922AC50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Correlation</a:t>
            </a:r>
          </a:p>
        </p:txBody>
      </p:sp>
      <p:sp>
        <p:nvSpPr>
          <p:cNvPr id="30722" name="Content Placeholder 3">
            <a:extLst>
              <a:ext uri="{FF2B5EF4-FFF2-40B4-BE49-F238E27FC236}">
                <a16:creationId xmlns:a16="http://schemas.microsoft.com/office/drawing/2014/main" id="{A1C4E90A-9FE9-0A44-8AFA-3E32F4457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8006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Pearson-Product Moment Correlation</a:t>
            </a:r>
          </a:p>
          <a:p>
            <a:pPr eaLnBrk="1" hangingPunct="1"/>
            <a:endParaRPr lang="en-US" altLang="en-US" sz="28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8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en-US" sz="24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en-US" sz="24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sz="2400" u="sng">
                <a:latin typeface="Tahoma" panose="020B0604030504040204" pitchFamily="34" charset="0"/>
                <a:ea typeface="ＭＳ Ｐゴシック" panose="020B0600070205080204" pitchFamily="34" charset="-128"/>
              </a:rPr>
              <a:t>Another way to calculate</a:t>
            </a:r>
          </a:p>
        </p:txBody>
      </p:sp>
      <p:graphicFrame>
        <p:nvGraphicFramePr>
          <p:cNvPr id="30723" name="Object 8">
            <a:extLst>
              <a:ext uri="{FF2B5EF4-FFF2-40B4-BE49-F238E27FC236}">
                <a16:creationId xmlns:a16="http://schemas.microsoft.com/office/drawing/2014/main" id="{79738E13-5975-C442-9185-C90C465464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2438400"/>
          <a:ext cx="37338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Document" r:id="rId4" imgW="16459200" imgH="6997700" progId="Word.Document.8">
                  <p:embed/>
                </p:oleObj>
              </mc:Choice>
              <mc:Fallback>
                <p:oleObj name="Document" r:id="rId4" imgW="16459200" imgH="69977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438400"/>
                        <a:ext cx="37338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4" name="Picture 4" descr="C:\Users\DAWN &amp; ADAM VOLUNGIS\Documents\My Scans\scan0006.jpg">
            <a:extLst>
              <a:ext uri="{FF2B5EF4-FFF2-40B4-BE49-F238E27FC236}">
                <a16:creationId xmlns:a16="http://schemas.microsoft.com/office/drawing/2014/main" id="{3809BE19-DDE6-4A4E-B95B-349F6CABE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257800"/>
            <a:ext cx="4973638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E16F4D06-A304-A84C-A862-B8360543D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Correlation</a:t>
            </a:r>
          </a:p>
        </p:txBody>
      </p: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4A77643C-1763-EC4A-AAC7-65862CFC1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81200"/>
            <a:ext cx="8305800" cy="4800600"/>
          </a:xfrm>
        </p:spPr>
        <p:txBody>
          <a:bodyPr/>
          <a:lstStyle/>
          <a:p>
            <a:pPr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Coefficient of Determination 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– the percentage of common variances between the two sets of data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This is done by squaring the correlation coefficient (r</a:t>
            </a:r>
            <a:r>
              <a:rPr lang="en-US" altLang="en-US" baseline="30000">
                <a:latin typeface="Tahoma" panose="020B0604030504040204" pitchFamily="34" charset="0"/>
                <a:ea typeface="ＭＳ Ｐゴシック" panose="020B0600070205080204" pitchFamily="34" charset="-128"/>
              </a:rPr>
              <a:t>2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)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E.g., if the correlation coefficient is 0.50 then the coefficient of determination (shared variance) is 0.25 (r</a:t>
            </a:r>
            <a:r>
              <a:rPr lang="en-US" altLang="en-US" baseline="30000">
                <a:latin typeface="Tahoma" panose="020B0604030504040204" pitchFamily="34" charset="0"/>
                <a:ea typeface="ＭＳ Ｐゴシック" panose="020B0600070205080204" pitchFamily="34" charset="-128"/>
              </a:rPr>
              <a:t>2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= 0.50</a:t>
            </a:r>
            <a:r>
              <a:rPr lang="en-US" altLang="en-US" baseline="30000">
                <a:latin typeface="Tahoma" panose="020B0604030504040204" pitchFamily="34" charset="0"/>
                <a:ea typeface="ＭＳ Ｐゴシック" panose="020B0600070205080204" pitchFamily="34" charset="-128"/>
              </a:rPr>
              <a:t>2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)</a:t>
            </a:r>
          </a:p>
        </p:txBody>
      </p:sp>
      <p:pic>
        <p:nvPicPr>
          <p:cNvPr id="32771" name="Picture 2" descr="C:\Users\DAWN &amp; ADAM VOLUNGIS\Documents\My Scans\scan0007.jpg">
            <a:extLst>
              <a:ext uri="{FF2B5EF4-FFF2-40B4-BE49-F238E27FC236}">
                <a16:creationId xmlns:a16="http://schemas.microsoft.com/office/drawing/2014/main" id="{8BF237D8-7A1B-F347-9265-4325BA037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56025"/>
            <a:ext cx="3249613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95670593-CBB3-B143-B441-21BD22679A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Types of Reliability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375BB97C-CE90-1B4B-AA55-0BF808E72B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382000" cy="4800600"/>
          </a:xfrm>
        </p:spPr>
        <p:txBody>
          <a:bodyPr/>
          <a:lstStyle/>
          <a:p>
            <a:pPr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Test-Retest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reliability coefficient is calculated by correlating the performance on the first administration with the performance of the second administration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Can be affected by 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“</a:t>
            </a:r>
            <a:r>
              <a:rPr lang="en-US" altLang="ja-JP">
                <a:latin typeface="Tahoma" panose="020B0604030504040204" pitchFamily="34" charset="0"/>
                <a:ea typeface="ＭＳ Ｐゴシック" panose="020B0600070205080204" pitchFamily="34" charset="-128"/>
              </a:rPr>
              <a:t>events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”</a:t>
            </a:r>
            <a:r>
              <a:rPr lang="en-US" altLang="ja-JP">
                <a:latin typeface="Tahoma" panose="020B0604030504040204" pitchFamily="34" charset="0"/>
                <a:ea typeface="ＭＳ Ｐゴシック" panose="020B0600070205080204" pitchFamily="34" charset="-128"/>
              </a:rPr>
              <a:t> that occur between first and second administration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Reliability coefficients tend to decrease as the amount of time between the testing increases</a:t>
            </a:r>
          </a:p>
          <a:p>
            <a:pPr lvl="1" eaLnBrk="1" hangingPunct="1"/>
            <a:r>
              <a:rPr lang="en-US" altLang="en-US" u="sng">
                <a:latin typeface="Tahoma" panose="020B0604030504040204" pitchFamily="34" charset="0"/>
                <a:ea typeface="ＭＳ Ｐゴシック" panose="020B0600070205080204" pitchFamily="34" charset="-128"/>
              </a:rPr>
              <a:t>Three assumptions must be met: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The characteristics or trait that is being measured must be stable over time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There should be no differential practice effect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There should be no differential in learning between the test and the retest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BF74C19E-5AAF-DB4F-8EE0-9CC758F38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Types of Reliability</a:t>
            </a:r>
          </a:p>
        </p:txBody>
      </p:sp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13BC3162-D319-7F49-B495-3B97A50AF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Parallel-Forms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an individual is given one form of the instrument initially and then assessed with the second (alternate or parallel) form of the instrument; the correlated scores on the two instruments results in an estimate of reliability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Can be given in immediate succession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Avoids many of the difficulties with test-retest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Much care should be taken to make sure the alternate forms to ensure that the two forms are truly parallel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E.g., make sure one form is not more difficult than the other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Not often seen in counseling because it is difficult to develop even one sound instrument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The first instrument still may have some influence on the administration of the second instrument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064A200B-9E90-7C4D-BDDC-C48CE643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Types of Reliability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Tahoma" charset="0"/>
              <a:ea typeface="+mj-ea"/>
              <a:cs typeface="+mj-cs"/>
            </a:endParaRPr>
          </a:p>
        </p:txBody>
      </p:sp>
      <p:sp>
        <p:nvSpPr>
          <p:cNvPr id="38914" name="Content Placeholder 2">
            <a:extLst>
              <a:ext uri="{FF2B5EF4-FFF2-40B4-BE49-F238E27FC236}">
                <a16:creationId xmlns:a16="http://schemas.microsoft.com/office/drawing/2014/main" id="{136EECBC-1A71-9549-AA2A-A47CEB5AF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8534400" cy="48006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Inter-Rater</a:t>
            </a: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 – having a sample of tests (i.e., scores), or observations, independently scored by two or more examiners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The two scores obtained by each test taker are then correlated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This typically used when </a:t>
            </a:r>
            <a:r>
              <a:rPr lang="ja-JP" altLang="en-US" sz="2400">
                <a:latin typeface="Tahoma" panose="020B0604030504040204" pitchFamily="34" charset="0"/>
                <a:ea typeface="ＭＳ ゴシック" panose="020B0609070205080204" pitchFamily="49" charset="-128"/>
              </a:rPr>
              <a:t>“</a:t>
            </a:r>
            <a:r>
              <a:rPr lang="en-US" altLang="ja-JP" sz="2400">
                <a:latin typeface="Tahoma" panose="020B0604030504040204" pitchFamily="34" charset="0"/>
                <a:ea typeface="ＭＳ ゴシック" panose="020B0609070205080204" pitchFamily="49" charset="-128"/>
              </a:rPr>
              <a:t>judgment of the scorer</a:t>
            </a:r>
            <a:r>
              <a:rPr lang="ja-JP" altLang="en-US" sz="2400">
                <a:latin typeface="Tahoma" panose="020B0604030504040204" pitchFamily="34" charset="0"/>
                <a:ea typeface="ＭＳ ゴシック" panose="020B0609070205080204" pitchFamily="49" charset="-128"/>
              </a:rPr>
              <a:t>”</a:t>
            </a:r>
            <a:r>
              <a:rPr lang="en-US" altLang="ja-JP" sz="2400">
                <a:latin typeface="Tahoma" panose="020B0604030504040204" pitchFamily="34" charset="0"/>
                <a:ea typeface="ＭＳ ゴシック" panose="020B0609070205080204" pitchFamily="49" charset="-128"/>
              </a:rPr>
              <a:t> is required</a:t>
            </a:r>
            <a:endParaRPr lang="en-US" altLang="en-US" sz="24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id="{66F5C5A8-14C8-DC4A-B5ED-43915B45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Types of Reliability:         Internal Consistency</a:t>
            </a:r>
          </a:p>
        </p:txBody>
      </p:sp>
      <p:sp>
        <p:nvSpPr>
          <p:cNvPr id="39938" name="Content Placeholder 2">
            <a:extLst>
              <a:ext uri="{FF2B5EF4-FFF2-40B4-BE49-F238E27FC236}">
                <a16:creationId xmlns:a16="http://schemas.microsoft.com/office/drawing/2014/main" id="{D90A8402-8210-B34F-A139-15D7199CD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87630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Split-Half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the instrument is given once and then split in half to determine the reliability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Often divided in half by using the scores form the even items and the scores from the odd items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After the instrument has been divided into two halves, each score on the two halves is correlated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This is a problem because a correlation is influenced by the number observations in the calculation – the larger the number of observations, the larger the correlation coefficient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E.g., if 50 items, the split-half method provides an estimate of reliability based on 25 items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The </a:t>
            </a:r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Spearman-Brown formula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corrects this problem by providing an estimate of what the reliability coefficient would be if the halves were increased to the original length of the instrument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Should only use Spearman-Brown coefficients with other S-B coefficients</a:t>
            </a:r>
          </a:p>
          <a:p>
            <a:pPr lvl="3" eaLnBrk="1" hangingPunct="1">
              <a:lnSpc>
                <a:spcPct val="90000"/>
              </a:lnSpc>
            </a:pPr>
            <a:endParaRPr lang="en-US" altLang="en-US" sz="14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B2516776-4432-7542-90CF-AB3B09976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Types of Reliability:         Internal Consistency</a:t>
            </a:r>
          </a:p>
        </p:txBody>
      </p:sp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864E9C87-6E23-924E-9619-6819953C7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Kuder-Richardson</a:t>
            </a: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 – used when scoring is dichotomous</a:t>
            </a:r>
          </a:p>
          <a:p>
            <a:pPr lvl="1" eaLnBrk="1" hangingPunct="1"/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KR-20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appropriate for instruments that are heterogeneous</a:t>
            </a:r>
          </a:p>
          <a:p>
            <a:pPr lvl="1" eaLnBrk="1" hangingPunct="1"/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KR-21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appropriate for instruments that are homogenous</a:t>
            </a:r>
          </a:p>
          <a:p>
            <a:pPr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E3DADC2D-748B-354C-8453-A6582B95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Types of Reliability:         Internal Consistency</a:t>
            </a:r>
          </a:p>
        </p:txBody>
      </p:sp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CD3BCA4E-557B-6D44-9214-10971742A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8382000" cy="48006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Cronbach’</a:t>
            </a:r>
            <a:r>
              <a:rPr lang="en-US" altLang="ja-JP" sz="2800" b="1" u="sng">
                <a:latin typeface="Tahoma" panose="020B0604030504040204" pitchFamily="34" charset="0"/>
                <a:ea typeface="ＭＳ ゴシック" panose="020B0609070205080204" pitchFamily="49" charset="-128"/>
              </a:rPr>
              <a:t>s Alpha (a)</a:t>
            </a:r>
            <a:r>
              <a:rPr lang="en-US" altLang="ja-JP" sz="2800">
                <a:latin typeface="Tahoma" panose="020B0604030504040204" pitchFamily="34" charset="0"/>
                <a:ea typeface="ＭＳ ゴシック" panose="020B0609070205080204" pitchFamily="49" charset="-128"/>
              </a:rPr>
              <a:t> – the appropriate method of estimating reliability when the scoring is not dichotomous (e.g., strongly agree, agree, neutral, disagree, strongly disagree)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Takes into account the variance of each item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Usually low and conservative estimates of reliability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Also known as Coefficient Alpha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0220007D-89D2-0A4E-9DF6-B4E25F6AC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Evaluating Reliability Coefficients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AC77B4B4-74E9-F34F-A9E4-FB285A326B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8001000" cy="48006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Examine purpose for using instrument</a:t>
            </a:r>
          </a:p>
          <a:p>
            <a:pPr eaLnBrk="1" hangingPunct="1"/>
            <a:endParaRPr lang="en-US" altLang="en-US" sz="14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Have knowledge about the reliability coefficients of other instruments in area</a:t>
            </a:r>
          </a:p>
          <a:p>
            <a:pPr eaLnBrk="1" hangingPunct="1"/>
            <a:endParaRPr lang="en-US" altLang="en-US" sz="14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Examine characteristics of particular clients against reliability coefficients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SES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Age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Culture/ethnicity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73A56626-840A-844F-AF94-140E007677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Standard Error of Measurement</a:t>
            </a:r>
          </a:p>
        </p:txBody>
      </p:sp>
      <p:graphicFrame>
        <p:nvGraphicFramePr>
          <p:cNvPr id="49154" name="Object 7">
            <a:extLst>
              <a:ext uri="{FF2B5EF4-FFF2-40B4-BE49-F238E27FC236}">
                <a16:creationId xmlns:a16="http://schemas.microsoft.com/office/drawing/2014/main" id="{316F47C2-296A-C645-93E7-E1AB6D0EB99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971800" y="4114800"/>
          <a:ext cx="277971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Equation" r:id="rId4" imgW="21945600" imgH="4978400" progId="Equation.3">
                  <p:embed/>
                </p:oleObj>
              </mc:Choice>
              <mc:Fallback>
                <p:oleObj name="Equation" r:id="rId4" imgW="21945600" imgH="497840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114800"/>
                        <a:ext cx="2779713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5" name="Rectangle 8">
            <a:extLst>
              <a:ext uri="{FF2B5EF4-FFF2-40B4-BE49-F238E27FC236}">
                <a16:creationId xmlns:a16="http://schemas.microsoft.com/office/drawing/2014/main" id="{A5B6B874-DB74-654C-AD5E-22E92CE1E1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057400"/>
            <a:ext cx="8382000" cy="4800600"/>
          </a:xfrm>
        </p:spPr>
        <p:txBody>
          <a:bodyPr/>
          <a:lstStyle/>
          <a:p>
            <a:pPr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Standard Error of Measurement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Provides an estimation of the range of scores if someone were to take an instrument repeatedly</a:t>
            </a: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Based on the premise that when individuals take a test multiple times, the scores fall into a normal distribution</a:t>
            </a:r>
          </a:p>
          <a:p>
            <a:pPr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68% of the time the true score falls between 1 SEM below the original score and 1 SEM above</a:t>
            </a: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95% = 2 SEM</a:t>
            </a: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99.5% = 3 SEM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EF566840-F719-8A4A-B0D5-8782CCE67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Example 1 of SEM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625077FC-CB1E-5445-A30E-4B5AFFF8D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87630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Sam’</a:t>
            </a:r>
            <a:r>
              <a:rPr lang="en-US" altLang="ja-JP">
                <a:latin typeface="Tahoma" panose="020B0604030504040204" pitchFamily="34" charset="0"/>
                <a:ea typeface="ＭＳ Ｐゴシック" panose="020B0600070205080204" pitchFamily="34" charset="-128"/>
              </a:rPr>
              <a:t>s SAT Verbal = 550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i="1">
                <a:latin typeface="Tahoma" panose="020B0604030504040204" pitchFamily="34" charset="0"/>
                <a:ea typeface="ＭＳ Ｐゴシック" panose="020B0600070205080204" pitchFamily="34" charset="-128"/>
              </a:rPr>
              <a:t>r 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= .91; </a:t>
            </a:r>
            <a:r>
              <a:rPr lang="en-US" altLang="en-US" sz="2400" i="1">
                <a:latin typeface="Tahoma" panose="020B0604030504040204" pitchFamily="34" charset="0"/>
                <a:ea typeface="ＭＳ Ｐゴシック" panose="020B0600070205080204" pitchFamily="34" charset="-128"/>
              </a:rPr>
              <a:t>s 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= 100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SEM =</a:t>
            </a:r>
          </a:p>
          <a:p>
            <a:pPr eaLnBrk="1" hangingPunct="1">
              <a:lnSpc>
                <a:spcPct val="90000"/>
              </a:lnSpc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en-US" sz="1600" i="1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2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i="1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68% of the time, Sam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Ｐゴシック" panose="020B0600070205080204" pitchFamily="34" charset="-128"/>
              </a:rPr>
              <a:t>s true score would fall between </a:t>
            </a:r>
          </a:p>
          <a:p>
            <a:pPr lvl="2" indent="0" eaLnBrk="1" hangingPunct="1">
              <a:lnSpc>
                <a:spcPct val="90000"/>
              </a:lnSpc>
            </a:pPr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520 and 580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95% of the time, Sam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Ｐゴシック" panose="020B0600070205080204" pitchFamily="34" charset="-128"/>
              </a:rPr>
              <a:t>s true score would fall between </a:t>
            </a:r>
          </a:p>
          <a:p>
            <a:pPr lvl="2" indent="0" eaLnBrk="1" hangingPunct="1">
              <a:lnSpc>
                <a:spcPct val="90000"/>
              </a:lnSpc>
            </a:pPr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490 and 610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99.5% of the time, Sam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Ｐゴシック" panose="020B0600070205080204" pitchFamily="34" charset="-128"/>
              </a:rPr>
              <a:t>s true score would fall between </a:t>
            </a:r>
          </a:p>
          <a:p>
            <a:pPr lvl="2" indent="0" eaLnBrk="1" hangingPunct="1">
              <a:lnSpc>
                <a:spcPct val="90000"/>
              </a:lnSpc>
            </a:pPr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460 and 640</a:t>
            </a:r>
          </a:p>
          <a:p>
            <a:pPr lvl="1" eaLnBrk="1" hangingPunct="1"/>
            <a:endParaRPr lang="en-US" altLang="en-US" i="1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1203" name="Line 4">
            <a:extLst>
              <a:ext uri="{FF2B5EF4-FFF2-40B4-BE49-F238E27FC236}">
                <a16:creationId xmlns:a16="http://schemas.microsoft.com/office/drawing/2014/main" id="{A0948A05-CE5C-2644-8BAF-2DEEBF9F6A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5146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122" name="Object 9">
            <a:extLst>
              <a:ext uri="{FF2B5EF4-FFF2-40B4-BE49-F238E27FC236}">
                <a16:creationId xmlns:a16="http://schemas.microsoft.com/office/drawing/2014/main" id="{56C2AF0A-7317-4D4F-A96A-40ADD364D3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3200400"/>
          <a:ext cx="1600200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Equation" r:id="rId4" imgW="4533900" imgH="3797300" progId="Equation.3">
                  <p:embed/>
                </p:oleObj>
              </mc:Choice>
              <mc:Fallback>
                <p:oleObj name="Equation" r:id="rId4" imgW="4533900" imgH="3797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200400"/>
                        <a:ext cx="1600200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7">
            <a:extLst>
              <a:ext uri="{FF2B5EF4-FFF2-40B4-BE49-F238E27FC236}">
                <a16:creationId xmlns:a16="http://schemas.microsoft.com/office/drawing/2014/main" id="{5916EEE1-012A-5C47-A7E6-FF060EFACA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6400" y="2286000"/>
          <a:ext cx="277971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7" name="Equation" r:id="rId6" imgW="21945600" imgH="4978400" progId="Equation.3">
                  <p:embed/>
                </p:oleObj>
              </mc:Choice>
              <mc:Fallback>
                <p:oleObj name="Equation" r:id="rId6" imgW="21945600" imgH="4978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286000"/>
                        <a:ext cx="2779713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B8A10DF5-2530-6D47-853C-D9FEDD8591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8763000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Sam’</a:t>
            </a:r>
            <a:r>
              <a:rPr lang="en-US" altLang="ja-JP">
                <a:latin typeface="Tahoma" panose="020B0604030504040204" pitchFamily="34" charset="0"/>
                <a:ea typeface="ＭＳ ゴシック" panose="020B0609070205080204" pitchFamily="49" charset="-128"/>
              </a:rPr>
              <a:t>s SAT Verbal = 550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2400" i="1">
                <a:latin typeface="Tahoma" panose="020B0604030504040204" pitchFamily="34" charset="0"/>
                <a:ea typeface="ＭＳ Ｐゴシック" panose="020B0600070205080204" pitchFamily="34" charset="-128"/>
              </a:rPr>
              <a:t>r 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= .70; </a:t>
            </a:r>
            <a:r>
              <a:rPr lang="en-US" altLang="en-US" sz="2400" i="1">
                <a:latin typeface="Tahoma" panose="020B0604030504040204" pitchFamily="34" charset="0"/>
                <a:ea typeface="ＭＳ Ｐゴシック" panose="020B0600070205080204" pitchFamily="34" charset="-128"/>
              </a:rPr>
              <a:t>s 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= 100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SEM =</a:t>
            </a:r>
            <a:r>
              <a:rPr lang="en-US" altLang="en-US" sz="4000">
                <a:latin typeface="Tahoma" panose="020B0604030504040204" pitchFamily="34" charset="0"/>
                <a:ea typeface="ＭＳ Ｐゴシック" panose="020B0600070205080204" pitchFamily="34" charset="-128"/>
              </a:rPr>
              <a:t> 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  <a:buFont typeface="Wingdings" pitchFamily="2" charset="2"/>
              <a:buNone/>
            </a:pPr>
            <a:endParaRPr lang="en-US" altLang="en-US" sz="44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  <a:buFont typeface="Wingdings" pitchFamily="2" charset="2"/>
              <a:buNone/>
            </a:pPr>
            <a:endParaRPr lang="en-US" altLang="en-US" i="1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68% of the time, Sam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ゴシック" panose="020B0609070205080204" pitchFamily="49" charset="-128"/>
              </a:rPr>
              <a:t>s true score would fall between </a:t>
            </a:r>
          </a:p>
          <a:p>
            <a:pPr lvl="2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495 and 605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95% of the time, Sam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ゴシック" panose="020B0609070205080204" pitchFamily="49" charset="-128"/>
              </a:rPr>
              <a:t>s true score would fall between </a:t>
            </a:r>
          </a:p>
          <a:p>
            <a:pPr lvl="2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440 and  660</a:t>
            </a:r>
          </a:p>
          <a:p>
            <a:pPr lvl="1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99.5% of the time, Sam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ゴシック" panose="020B0609070205080204" pitchFamily="49" charset="-128"/>
              </a:rPr>
              <a:t>s true score would fall between </a:t>
            </a:r>
          </a:p>
          <a:p>
            <a:pPr lvl="2" eaLnBrk="1" hangingPunct="1">
              <a:lnSpc>
                <a:spcPct val="90000"/>
              </a:lnSpc>
              <a:spcBef>
                <a:spcPts val="575"/>
              </a:spcBef>
            </a:pPr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385 and 715</a:t>
            </a:r>
          </a:p>
        </p:txBody>
      </p:sp>
      <p:sp>
        <p:nvSpPr>
          <p:cNvPr id="53250" name="Line 25">
            <a:extLst>
              <a:ext uri="{FF2B5EF4-FFF2-40B4-BE49-F238E27FC236}">
                <a16:creationId xmlns:a16="http://schemas.microsoft.com/office/drawing/2014/main" id="{AE0D17A5-DB15-A147-ACB6-FAB6368FED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5146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2533" name="Picture 53">
            <a:extLst>
              <a:ext uri="{FF2B5EF4-FFF2-40B4-BE49-F238E27FC236}">
                <a16:creationId xmlns:a16="http://schemas.microsoft.com/office/drawing/2014/main" id="{C44F63CE-0D3A-3D41-8879-4A1489F32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3622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4" name="Picture 56">
            <a:extLst>
              <a:ext uri="{FF2B5EF4-FFF2-40B4-BE49-F238E27FC236}">
                <a16:creationId xmlns:a16="http://schemas.microsoft.com/office/drawing/2014/main" id="{79CE007D-B280-A246-A616-281A46DEA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81400"/>
            <a:ext cx="16764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5" name="Picture 58">
            <a:extLst>
              <a:ext uri="{FF2B5EF4-FFF2-40B4-BE49-F238E27FC236}">
                <a16:creationId xmlns:a16="http://schemas.microsoft.com/office/drawing/2014/main" id="{463DB4FB-9AA7-AF48-BABB-A3B8E5DF3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24200"/>
            <a:ext cx="20574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DEEC47B9-52DF-E64E-959C-ABBCE5D64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Example 2 of SEM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6F4228D3-22E8-924C-96EC-2EB835FC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Standard Error of Measurement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3A57C6DD-DDBE-3346-8051-82A99D118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33600"/>
            <a:ext cx="8458200" cy="47244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SEM will always increase as reliability decreases</a:t>
            </a: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Important to consider if the instrument</a:t>
            </a:r>
            <a:r>
              <a:rPr lang="ja-JP" altLang="en-US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ゴシック" panose="020B0609070205080204" pitchFamily="49" charset="-128"/>
              </a:rPr>
              <a:t>s reliability varies depending on ability level, age, or other factors</a:t>
            </a: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SEM is more appropriate for individual scores while the reliability coefficient is often best to compare different instruments</a:t>
            </a: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Best to provide clients with a range of scores rather than reporting only one score</a:t>
            </a: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Assessment results should be interpreted by using a range of scores based on SEM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2AE6F5F9-B932-7145-8322-53C6734C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Using SEM to </a:t>
            </a:r>
            <a:b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</a:b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Evaluate a Score</a:t>
            </a:r>
          </a:p>
        </p:txBody>
      </p:sp>
      <p:pic>
        <p:nvPicPr>
          <p:cNvPr id="57346" name="Content Placeholder 5" descr="01972_03_CH03_F06.jpg">
            <a:extLst>
              <a:ext uri="{FF2B5EF4-FFF2-40B4-BE49-F238E27FC236}">
                <a16:creationId xmlns:a16="http://schemas.microsoft.com/office/drawing/2014/main" id="{5147E18B-0AA1-CF4D-9017-BC8B67431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81200"/>
            <a:ext cx="5530850" cy="4484688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4">
            <a:extLst>
              <a:ext uri="{FF2B5EF4-FFF2-40B4-BE49-F238E27FC236}">
                <a16:creationId xmlns:a16="http://schemas.microsoft.com/office/drawing/2014/main" id="{4D5392D2-0625-AD47-987C-3F904ADC57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305800" cy="47244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Standard Error of Difference</a:t>
            </a: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 – a measure used to examine the difference between two scores and determine if there is a significant difference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In examining the differences between the two scores, counselors need to take into account the errors of measurement from both scores</a:t>
            </a:r>
          </a:p>
          <a:p>
            <a:pPr lvl="2" eaLnBrk="1" hangingPunct="1"/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If the bands overlap, then it should not be concluded that the two scores are different</a:t>
            </a:r>
          </a:p>
          <a:p>
            <a:pPr lvl="2" eaLnBrk="1" hangingPunct="1"/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Differences can be attributed to areas where there is no overlap between bands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05030590-D537-674B-989B-DCC80DC9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Standard Error of Difference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3">
            <a:extLst>
              <a:ext uri="{FF2B5EF4-FFF2-40B4-BE49-F238E27FC236}">
                <a16:creationId xmlns:a16="http://schemas.microsoft.com/office/drawing/2014/main" id="{C198C202-7C9D-5C44-8E4F-A98310EB0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Standard Error of Difference</a:t>
            </a:r>
          </a:p>
        </p:txBody>
      </p:sp>
      <p:pic>
        <p:nvPicPr>
          <p:cNvPr id="61442" name="Picture 7">
            <a:extLst>
              <a:ext uri="{FF2B5EF4-FFF2-40B4-BE49-F238E27FC236}">
                <a16:creationId xmlns:a16="http://schemas.microsoft.com/office/drawing/2014/main" id="{D9D84DE9-B5CA-FB47-AB1D-5990FE2C7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62125"/>
            <a:ext cx="662940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0D2A671C-7B15-D24F-BBB1-26B3E466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+mj-cs"/>
              </a:rPr>
              <a:t>Standard Error of Difference</a:t>
            </a:r>
          </a:p>
        </p:txBody>
      </p:sp>
      <p:pic>
        <p:nvPicPr>
          <p:cNvPr id="63490" name="Picture 3" descr="PLAN Test Scores">
            <a:extLst>
              <a:ext uri="{FF2B5EF4-FFF2-40B4-BE49-F238E27FC236}">
                <a16:creationId xmlns:a16="http://schemas.microsoft.com/office/drawing/2014/main" id="{51E16467-B07E-C14E-B8DD-BA557A49B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14600"/>
            <a:ext cx="6019800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AB78E438-CA4E-F945-A42F-5ECEB4B816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92100" indent="-292100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Tahoma" charset="0"/>
                <a:ea typeface="+mj-ea"/>
                <a:cs typeface="Tahoma" charset="0"/>
              </a:rPr>
              <a:t>Alternative Theoretical Model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584B4BDC-93FB-3242-807E-1E0B082978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382000" cy="4876800"/>
          </a:xfrm>
        </p:spPr>
        <p:txBody>
          <a:bodyPr/>
          <a:lstStyle/>
          <a:p>
            <a:pPr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Generalizability Theory (Domain Sampling Theory)</a:t>
            </a:r>
          </a:p>
          <a:p>
            <a:pPr lvl="1" eaLnBrk="1" hangingPunct="1"/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Focus is on estimating the extent to which specific sources of variation under defined conditions are contributing to the score on the instrument.</a:t>
            </a:r>
          </a:p>
          <a:p>
            <a:pPr lvl="1" eaLnBrk="1" hangingPunct="1"/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Stated differently: The focus is on the degree to which scores can be generalized across alternative forms, test administrators, number of items, and other facets of assessment</a:t>
            </a:r>
          </a:p>
          <a:p>
            <a:pPr lvl="1" eaLnBrk="1" hangingPunct="1"/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The term </a:t>
            </a:r>
            <a:r>
              <a:rPr lang="en-US" altLang="en-US" sz="1800" i="1">
                <a:latin typeface="Tahoma" panose="020B0604030504040204" pitchFamily="34" charset="0"/>
                <a:ea typeface="ＭＳ Ｐゴシック" panose="020B0600070205080204" pitchFamily="34" charset="-128"/>
              </a:rPr>
              <a:t>universe score</a:t>
            </a: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, rather than </a:t>
            </a:r>
            <a:r>
              <a:rPr lang="en-US" altLang="en-US" sz="1800" i="1">
                <a:latin typeface="Tahoma" panose="020B0604030504040204" pitchFamily="34" charset="0"/>
                <a:ea typeface="ＭＳ Ｐゴシック" panose="020B0600070205080204" pitchFamily="34" charset="-128"/>
              </a:rPr>
              <a:t>true score</a:t>
            </a: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, is used to represent the average of taking the instrument multiple times in the same universe (e.g., same purpose and same conditions)</a:t>
            </a:r>
          </a:p>
          <a:p>
            <a:pPr lvl="1" eaLnBrk="1" hangingPunct="1"/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Purpose is to identify specific sources of variation, which results in multiple coefficients of generalizability</a:t>
            </a:r>
          </a:p>
          <a:p>
            <a:pPr lvl="2" eaLnBrk="1" hangingPunct="1"/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E.g., practice effects, examinee</a:t>
            </a:r>
            <a:r>
              <a:rPr lang="ja-JP" altLang="en-US" sz="1600">
                <a:latin typeface="Tahoma" panose="020B0604030504040204" pitchFamily="34" charset="0"/>
                <a:ea typeface="ＭＳ ゴシック" panose="020B0609070205080204" pitchFamily="49" charset="-128"/>
              </a:rPr>
              <a:t>’</a:t>
            </a:r>
            <a:r>
              <a:rPr lang="en-US" altLang="ja-JP" sz="1600">
                <a:latin typeface="Tahoma" panose="020B0604030504040204" pitchFamily="34" charset="0"/>
                <a:ea typeface="ＭＳ Ｐゴシック" panose="020B0600070205080204" pitchFamily="34" charset="-128"/>
              </a:rPr>
              <a:t>s motivation, administration styles, room temperature</a:t>
            </a:r>
          </a:p>
          <a:p>
            <a:pPr lvl="1" eaLnBrk="1" hangingPunct="1"/>
            <a:r>
              <a:rPr lang="en-US" altLang="ja-JP" sz="180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This theory requires multiple reliability coefficients or </a:t>
            </a:r>
            <a:r>
              <a:rPr lang="en-US" altLang="ja-JP" sz="1800" i="1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coefficients of generalizability</a:t>
            </a:r>
            <a:r>
              <a:rPr lang="en-US" altLang="ja-JP" sz="1800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… combine reliability estimates across studies (meta-analysis) – </a:t>
            </a:r>
            <a:r>
              <a:rPr lang="en-US" altLang="ja-JP" sz="1800" i="1" u="sng">
                <a:solidFill>
                  <a:srgbClr val="FF0000"/>
                </a:solidFill>
                <a:latin typeface="Tahoma" panose="020B0604030504040204" pitchFamily="34" charset="0"/>
                <a:ea typeface="ＭＳ Ｐゴシック" panose="020B0600070205080204" pitchFamily="34" charset="-128"/>
              </a:rPr>
              <a:t>reliability generalization</a:t>
            </a:r>
          </a:p>
          <a:p>
            <a:pPr lvl="1"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2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1851</TotalTime>
  <Words>1464</Words>
  <Application>Microsoft Macintosh PowerPoint</Application>
  <PresentationFormat>On-screen Show (4:3)</PresentationFormat>
  <Paragraphs>171</Paragraphs>
  <Slides>26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Technical</vt:lpstr>
      <vt:lpstr>ＭＳ Ｐゴシック</vt:lpstr>
      <vt:lpstr>Arial</vt:lpstr>
      <vt:lpstr>Book Antiqua</vt:lpstr>
      <vt:lpstr>Century Gothic</vt:lpstr>
      <vt:lpstr>Tahoma</vt:lpstr>
      <vt:lpstr>Wingdings</vt:lpstr>
      <vt:lpstr>ＭＳ ゴシック</vt:lpstr>
      <vt:lpstr>Symbol</vt:lpstr>
      <vt:lpstr>Apothecary</vt:lpstr>
      <vt:lpstr>Microsoft Equation 3.0</vt:lpstr>
      <vt:lpstr>Microsoft Equation</vt:lpstr>
      <vt:lpstr>Microsoft Word Document</vt:lpstr>
      <vt:lpstr>Reliability</vt:lpstr>
      <vt:lpstr>Classical Test Theory</vt:lpstr>
      <vt:lpstr>Reliability</vt:lpstr>
      <vt:lpstr>Correlation</vt:lpstr>
      <vt:lpstr>Correlation</vt:lpstr>
      <vt:lpstr>Correlation</vt:lpstr>
      <vt:lpstr>Correlation</vt:lpstr>
      <vt:lpstr>Correlation</vt:lpstr>
      <vt:lpstr>Correlation</vt:lpstr>
      <vt:lpstr>Correlation</vt:lpstr>
      <vt:lpstr>Types of Reliability</vt:lpstr>
      <vt:lpstr>Types of Reliability</vt:lpstr>
      <vt:lpstr>Types of Reliability</vt:lpstr>
      <vt:lpstr>Types of Reliability:         Internal Consistency</vt:lpstr>
      <vt:lpstr>Types of Reliability:         Internal Consistency</vt:lpstr>
      <vt:lpstr>Types of Reliability:         Internal Consistency</vt:lpstr>
      <vt:lpstr>Evaluating Reliability Coefficients</vt:lpstr>
      <vt:lpstr>Standard Error of Measurement</vt:lpstr>
      <vt:lpstr>Example 1 of SEM</vt:lpstr>
      <vt:lpstr>Example 2 of SEM</vt:lpstr>
      <vt:lpstr>Standard Error of Measurement</vt:lpstr>
      <vt:lpstr>Using SEM to  Evaluate a Score</vt:lpstr>
      <vt:lpstr>Standard Error of Difference</vt:lpstr>
      <vt:lpstr>Standard Error of Difference</vt:lpstr>
      <vt:lpstr>Standard Error of Difference</vt:lpstr>
      <vt:lpstr>Alternative Theoretical Model</vt:lpstr>
    </vt:vector>
  </TitlesOfParts>
  <Company>Indiana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Reliability</dc:title>
  <dc:creator>Education Technology Services</dc:creator>
  <cp:lastModifiedBy>Volungis, Adam M. (Psychology)</cp:lastModifiedBy>
  <cp:revision>119</cp:revision>
  <cp:lastPrinted>2011-02-14T04:57:53Z</cp:lastPrinted>
  <dcterms:created xsi:type="dcterms:W3CDTF">2003-06-05T18:13:35Z</dcterms:created>
  <dcterms:modified xsi:type="dcterms:W3CDTF">2020-05-22T19:32:47Z</dcterms:modified>
</cp:coreProperties>
</file>