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48" r:id="rId1"/>
  </p:sldMasterIdLst>
  <p:notesMasterIdLst>
    <p:notesMasterId r:id="rId27"/>
  </p:notesMasterIdLst>
  <p:sldIdLst>
    <p:sldId id="257" r:id="rId2"/>
    <p:sldId id="275" r:id="rId3"/>
    <p:sldId id="276" r:id="rId4"/>
    <p:sldId id="277" r:id="rId5"/>
    <p:sldId id="278" r:id="rId6"/>
    <p:sldId id="279" r:id="rId7"/>
    <p:sldId id="280"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81" r:id="rId21"/>
    <p:sldId id="270" r:id="rId22"/>
    <p:sldId id="271" r:id="rId23"/>
    <p:sldId id="272" r:id="rId24"/>
    <p:sldId id="273" r:id="rId25"/>
    <p:sldId id="274"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6"/>
    <p:restoredTop sz="94714"/>
  </p:normalViewPr>
  <p:slideViewPr>
    <p:cSldViewPr>
      <p:cViewPr varScale="1">
        <p:scale>
          <a:sx n="151" d="100"/>
          <a:sy n="151" d="100"/>
        </p:scale>
        <p:origin x="744"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75E0108-592D-B34E-B163-5E3D2221678F}"/>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charset="0"/>
                <a:ea typeface="ＭＳ Ｐゴシック"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id="{AF74EB2E-D757-2F48-B52D-19B211EB5366}"/>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cs typeface="Arial" panose="020B0604020202020204" pitchFamily="34" charset="0"/>
              </a:defRPr>
            </a:lvl1pPr>
          </a:lstStyle>
          <a:p>
            <a:fld id="{6EA375A6-9F7F-7442-9545-C1B7C087268B}" type="datetimeFigureOut">
              <a:rPr lang="en-US" altLang="en-US"/>
              <a:pPr/>
              <a:t>5/15/20</a:t>
            </a:fld>
            <a:endParaRPr lang="en-US" altLang="en-US"/>
          </a:p>
        </p:txBody>
      </p:sp>
      <p:sp>
        <p:nvSpPr>
          <p:cNvPr id="4" name="Slide Image Placeholder 3">
            <a:extLst>
              <a:ext uri="{FF2B5EF4-FFF2-40B4-BE49-F238E27FC236}">
                <a16:creationId xmlns:a16="http://schemas.microsoft.com/office/drawing/2014/main" id="{05A73707-F818-184D-8F18-EBF8CE4B7391}"/>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D06EC16E-64D5-464F-8B6B-13B4DFB8CE0A}"/>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AF4BD4F6-9830-8646-B670-8E6F8E1DA716}"/>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charset="0"/>
                <a:ea typeface="ＭＳ Ｐゴシック"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959E8A8F-617A-F744-9159-E634C652B576}"/>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cs typeface="Arial" panose="020B0604020202020204" pitchFamily="34" charset="0"/>
              </a:defRPr>
            </a:lvl1pPr>
          </a:lstStyle>
          <a:p>
            <a:fld id="{B5C15DF5-12BB-E744-B04E-55DE0122D14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1F412F56-147D-7147-AC04-F357569A7E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185F3AB0-5A85-804E-90A0-B53705224D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anose="020B0600070205080204" pitchFamily="34" charset="-128"/>
            </a:endParaRPr>
          </a:p>
        </p:txBody>
      </p:sp>
      <p:sp>
        <p:nvSpPr>
          <p:cNvPr id="15363" name="Slide Number Placeholder 3">
            <a:extLst>
              <a:ext uri="{FF2B5EF4-FFF2-40B4-BE49-F238E27FC236}">
                <a16:creationId xmlns:a16="http://schemas.microsoft.com/office/drawing/2014/main" id="{C3B6A4D1-D2E6-7B47-84A4-5166B815FC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90348D11-73D2-B14D-822C-121B0FC2789A}" type="slidenum">
              <a:rPr lang="en-US" altLang="en-US" sz="1200">
                <a:latin typeface="Calibri" panose="020F0502020204030204" pitchFamily="34" charset="0"/>
              </a:rPr>
              <a:pPr eaLnBrk="1" hangingPunct="1"/>
              <a:t>1</a:t>
            </a:fld>
            <a:endParaRPr lang="en-US" altLang="en-US" sz="120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a:extLst>
              <a:ext uri="{FF2B5EF4-FFF2-40B4-BE49-F238E27FC236}">
                <a16:creationId xmlns:a16="http://schemas.microsoft.com/office/drawing/2014/main" id="{5D0F8BA4-0822-AA40-97EC-2AA1B046E29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8" name="Notes Placeholder 2">
            <a:extLst>
              <a:ext uri="{FF2B5EF4-FFF2-40B4-BE49-F238E27FC236}">
                <a16:creationId xmlns:a16="http://schemas.microsoft.com/office/drawing/2014/main" id="{91EB6439-E5C7-7646-BB18-954136626A2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anose="020B0600070205080204" pitchFamily="34" charset="-128"/>
            </a:endParaRPr>
          </a:p>
        </p:txBody>
      </p:sp>
      <p:sp>
        <p:nvSpPr>
          <p:cNvPr id="34819" name="Slide Number Placeholder 3">
            <a:extLst>
              <a:ext uri="{FF2B5EF4-FFF2-40B4-BE49-F238E27FC236}">
                <a16:creationId xmlns:a16="http://schemas.microsoft.com/office/drawing/2014/main" id="{9F379ED7-F5A0-F447-9F73-710432371AD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641507A2-DDDB-224A-B78C-04F7FFBFE349}" type="slidenum">
              <a:rPr lang="en-US" altLang="en-US" sz="1200">
                <a:latin typeface="Calibri" panose="020F0502020204030204" pitchFamily="34" charset="0"/>
              </a:rPr>
              <a:pPr eaLnBrk="1" hangingPunct="1"/>
              <a:t>11</a:t>
            </a:fld>
            <a:endParaRPr lang="en-US" altLang="en-US" sz="1200">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a:extLst>
              <a:ext uri="{FF2B5EF4-FFF2-40B4-BE49-F238E27FC236}">
                <a16:creationId xmlns:a16="http://schemas.microsoft.com/office/drawing/2014/main" id="{A92AAB80-B330-5D4B-8467-25DCDFB17C3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Notes Placeholder 2">
            <a:extLst>
              <a:ext uri="{FF2B5EF4-FFF2-40B4-BE49-F238E27FC236}">
                <a16:creationId xmlns:a16="http://schemas.microsoft.com/office/drawing/2014/main" id="{97456279-602D-E24A-9ADE-A97CDF3ABD2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spcBef>
                <a:spcPct val="0"/>
              </a:spcBef>
              <a:buFontTx/>
              <a:buAutoNum type="arabicParenR"/>
            </a:pPr>
            <a:r>
              <a:rPr lang="en-US" altLang="en-US">
                <a:ea typeface="ＭＳ Ｐゴシック" panose="020B0600070205080204" pitchFamily="34" charset="-128"/>
              </a:rPr>
              <a:t>If the scores obtained by different persons are to be comparable, testing conditions must obviously be the same for all.</a:t>
            </a:r>
          </a:p>
          <a:p>
            <a:pPr marL="228600" indent="-228600" eaLnBrk="1" hangingPunct="1">
              <a:spcBef>
                <a:spcPct val="0"/>
              </a:spcBef>
              <a:buFontTx/>
              <a:buAutoNum type="arabicParenR"/>
            </a:pPr>
            <a:r>
              <a:rPr lang="en-US" altLang="en-US">
                <a:ea typeface="ＭＳ Ｐゴシック" panose="020B0600070205080204" pitchFamily="34" charset="-128"/>
              </a:rPr>
              <a:t>Administration – exact materials employed, time limits, oral instructions, preliminary demonstrations, ways of handling queries from test takers; giving instructions – rate of speaking, tone of voice, inflection, pauses, and facial expression</a:t>
            </a:r>
          </a:p>
        </p:txBody>
      </p:sp>
      <p:sp>
        <p:nvSpPr>
          <p:cNvPr id="36867" name="Slide Number Placeholder 3">
            <a:extLst>
              <a:ext uri="{FF2B5EF4-FFF2-40B4-BE49-F238E27FC236}">
                <a16:creationId xmlns:a16="http://schemas.microsoft.com/office/drawing/2014/main" id="{5EF468DC-0DAA-A24D-AFA4-F07689F298D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215E3FA-2E10-AF45-B6F0-7657C5D5B6DF}" type="slidenum">
              <a:rPr lang="en-US" altLang="en-US" sz="1200">
                <a:latin typeface="Calibri" panose="020F0502020204030204" pitchFamily="34" charset="0"/>
              </a:rPr>
              <a:pPr eaLnBrk="1" hangingPunct="1"/>
              <a:t>12</a:t>
            </a:fld>
            <a:endParaRPr lang="en-US" altLang="en-US" sz="1200">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a:extLst>
              <a:ext uri="{FF2B5EF4-FFF2-40B4-BE49-F238E27FC236}">
                <a16:creationId xmlns:a16="http://schemas.microsoft.com/office/drawing/2014/main" id="{B7481682-6D09-7E4B-AEA1-C906C07FB44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4" name="Notes Placeholder 2">
            <a:extLst>
              <a:ext uri="{FF2B5EF4-FFF2-40B4-BE49-F238E27FC236}">
                <a16:creationId xmlns:a16="http://schemas.microsoft.com/office/drawing/2014/main" id="{75E9BCCC-8B0D-C34C-A875-525064C195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ＭＳ Ｐゴシック" panose="020B0600070205080204" pitchFamily="34" charset="-128"/>
              </a:rPr>
              <a:t>1) Any one test taker should theoretically obtain the identical score on a test regardless of who happens to be the examiner</a:t>
            </a:r>
          </a:p>
        </p:txBody>
      </p:sp>
      <p:sp>
        <p:nvSpPr>
          <p:cNvPr id="38915" name="Slide Number Placeholder 3">
            <a:extLst>
              <a:ext uri="{FF2B5EF4-FFF2-40B4-BE49-F238E27FC236}">
                <a16:creationId xmlns:a16="http://schemas.microsoft.com/office/drawing/2014/main" id="{64D6065E-2DFE-6249-A8D1-7312839FD3B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ECEF8730-D657-A043-AEB8-96AFE6D8E7F1}" type="slidenum">
              <a:rPr lang="en-US" altLang="en-US" sz="1200">
                <a:latin typeface="Calibri" panose="020F0502020204030204" pitchFamily="34" charset="0"/>
              </a:rPr>
              <a:pPr eaLnBrk="1" hangingPunct="1"/>
              <a:t>13</a:t>
            </a:fld>
            <a:endParaRPr lang="en-US" altLang="en-US" sz="1200">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a:extLst>
              <a:ext uri="{FF2B5EF4-FFF2-40B4-BE49-F238E27FC236}">
                <a16:creationId xmlns:a16="http://schemas.microsoft.com/office/drawing/2014/main" id="{FBAFB0F2-B419-1F40-B8A6-BD53F4C3AE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Notes Placeholder 2">
            <a:extLst>
              <a:ext uri="{FF2B5EF4-FFF2-40B4-BE49-F238E27FC236}">
                <a16:creationId xmlns:a16="http://schemas.microsoft.com/office/drawing/2014/main" id="{A5DE9809-E517-6545-9132-711ED9920D9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anose="020B0600070205080204" pitchFamily="34" charset="-128"/>
            </a:endParaRPr>
          </a:p>
        </p:txBody>
      </p:sp>
      <p:sp>
        <p:nvSpPr>
          <p:cNvPr id="40963" name="Slide Number Placeholder 3">
            <a:extLst>
              <a:ext uri="{FF2B5EF4-FFF2-40B4-BE49-F238E27FC236}">
                <a16:creationId xmlns:a16="http://schemas.microsoft.com/office/drawing/2014/main" id="{FB4C58F0-509D-194B-A5AD-2DDA4889BC6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E6FCDE9-9EB3-F840-91EB-D5BAD7C4DA76}" type="slidenum">
              <a:rPr lang="en-US" altLang="en-US" sz="1200">
                <a:latin typeface="Calibri" panose="020F0502020204030204" pitchFamily="34" charset="0"/>
              </a:rPr>
              <a:pPr eaLnBrk="1" hangingPunct="1"/>
              <a:t>14</a:t>
            </a:fld>
            <a:endParaRPr lang="en-US" altLang="en-US" sz="1200">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a:extLst>
              <a:ext uri="{FF2B5EF4-FFF2-40B4-BE49-F238E27FC236}">
                <a16:creationId xmlns:a16="http://schemas.microsoft.com/office/drawing/2014/main" id="{87C32753-B0B8-E143-81A5-F252419162C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0" name="Notes Placeholder 2">
            <a:extLst>
              <a:ext uri="{FF2B5EF4-FFF2-40B4-BE49-F238E27FC236}">
                <a16:creationId xmlns:a16="http://schemas.microsoft.com/office/drawing/2014/main" id="{442FA68E-8CE4-BC49-A6EF-0A1B96F102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ＭＳ Ｐゴシック" panose="020B0600070205080204" pitchFamily="34" charset="-128"/>
              </a:rPr>
              <a:t>See p. 10 for five quotes</a:t>
            </a:r>
          </a:p>
        </p:txBody>
      </p:sp>
      <p:sp>
        <p:nvSpPr>
          <p:cNvPr id="43011" name="Slide Number Placeholder 3">
            <a:extLst>
              <a:ext uri="{FF2B5EF4-FFF2-40B4-BE49-F238E27FC236}">
                <a16:creationId xmlns:a16="http://schemas.microsoft.com/office/drawing/2014/main" id="{31C22951-190C-5244-804A-6F850A5C83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D4E94514-1782-764B-9B7A-B7533AEC9A07}" type="slidenum">
              <a:rPr lang="en-US" altLang="en-US" sz="1200">
                <a:latin typeface="Calibri" panose="020F0502020204030204" pitchFamily="34" charset="0"/>
              </a:rPr>
              <a:pPr eaLnBrk="1" hangingPunct="1"/>
              <a:t>15</a:t>
            </a:fld>
            <a:endParaRPr lang="en-US" altLang="en-US" sz="1200">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a:extLst>
              <a:ext uri="{FF2B5EF4-FFF2-40B4-BE49-F238E27FC236}">
                <a16:creationId xmlns:a16="http://schemas.microsoft.com/office/drawing/2014/main" id="{E9DB6496-FB9D-7247-AD38-544FFA9D53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8" name="Notes Placeholder 2">
            <a:extLst>
              <a:ext uri="{FF2B5EF4-FFF2-40B4-BE49-F238E27FC236}">
                <a16:creationId xmlns:a16="http://schemas.microsoft.com/office/drawing/2014/main" id="{1E584976-1324-9F45-8D9E-6D378F5E2F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anose="020B0600070205080204" pitchFamily="34" charset="-128"/>
            </a:endParaRPr>
          </a:p>
        </p:txBody>
      </p:sp>
      <p:sp>
        <p:nvSpPr>
          <p:cNvPr id="45059" name="Slide Number Placeholder 3">
            <a:extLst>
              <a:ext uri="{FF2B5EF4-FFF2-40B4-BE49-F238E27FC236}">
                <a16:creationId xmlns:a16="http://schemas.microsoft.com/office/drawing/2014/main" id="{57197168-DD3A-1E49-85B3-9D9C5714114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2CA9978-FE19-EC4B-A21A-C9A7A814F8D4}" type="slidenum">
              <a:rPr lang="en-US" altLang="en-US" sz="1200">
                <a:latin typeface="Calibri" panose="020F0502020204030204" pitchFamily="34" charset="0"/>
              </a:rPr>
              <a:pPr eaLnBrk="1" hangingPunct="1"/>
              <a:t>16</a:t>
            </a:fld>
            <a:endParaRPr lang="en-US" altLang="en-US" sz="1200">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a:extLst>
              <a:ext uri="{FF2B5EF4-FFF2-40B4-BE49-F238E27FC236}">
                <a16:creationId xmlns:a16="http://schemas.microsoft.com/office/drawing/2014/main" id="{01329457-FD4C-AD41-8375-E155CEB9745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6" name="Notes Placeholder 2">
            <a:extLst>
              <a:ext uri="{FF2B5EF4-FFF2-40B4-BE49-F238E27FC236}">
                <a16:creationId xmlns:a16="http://schemas.microsoft.com/office/drawing/2014/main" id="{E664DB61-C44B-5C46-BBC1-081B0BB7AE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anose="020B0600070205080204" pitchFamily="34" charset="-128"/>
            </a:endParaRPr>
          </a:p>
        </p:txBody>
      </p:sp>
      <p:sp>
        <p:nvSpPr>
          <p:cNvPr id="47107" name="Slide Number Placeholder 3">
            <a:extLst>
              <a:ext uri="{FF2B5EF4-FFF2-40B4-BE49-F238E27FC236}">
                <a16:creationId xmlns:a16="http://schemas.microsoft.com/office/drawing/2014/main" id="{C161C479-9A1A-CD47-ADA0-80DB5701925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63B6E578-C962-7845-90B2-3F3E5D8FBC07}" type="slidenum">
              <a:rPr lang="en-US" altLang="en-US" sz="1200">
                <a:latin typeface="Calibri" panose="020F0502020204030204" pitchFamily="34" charset="0"/>
              </a:rPr>
              <a:pPr eaLnBrk="1" hangingPunct="1"/>
              <a:t>17</a:t>
            </a:fld>
            <a:endParaRPr lang="en-US" altLang="en-US" sz="1200">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a:extLst>
              <a:ext uri="{FF2B5EF4-FFF2-40B4-BE49-F238E27FC236}">
                <a16:creationId xmlns:a16="http://schemas.microsoft.com/office/drawing/2014/main" id="{0512C627-1A5E-9947-ABEC-EB476EA000B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a:extLst>
              <a:ext uri="{FF2B5EF4-FFF2-40B4-BE49-F238E27FC236}">
                <a16:creationId xmlns:a16="http://schemas.microsoft.com/office/drawing/2014/main" id="{4F9A463A-9305-D742-8055-17D2D75F79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anose="020B0600070205080204" pitchFamily="34" charset="-128"/>
            </a:endParaRPr>
          </a:p>
        </p:txBody>
      </p:sp>
      <p:sp>
        <p:nvSpPr>
          <p:cNvPr id="49155" name="Slide Number Placeholder 3">
            <a:extLst>
              <a:ext uri="{FF2B5EF4-FFF2-40B4-BE49-F238E27FC236}">
                <a16:creationId xmlns:a16="http://schemas.microsoft.com/office/drawing/2014/main" id="{1CAFC4FD-0440-B34D-B79F-5378EE5B3F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8240FE5-29C4-E840-99E2-11BF4181159F}" type="slidenum">
              <a:rPr lang="en-US" altLang="en-US" sz="1200">
                <a:latin typeface="Calibri" panose="020F0502020204030204" pitchFamily="34" charset="0"/>
              </a:rPr>
              <a:pPr eaLnBrk="1" hangingPunct="1"/>
              <a:t>18</a:t>
            </a:fld>
            <a:endParaRPr lang="en-US" altLang="en-US" sz="1200">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a:extLst>
              <a:ext uri="{FF2B5EF4-FFF2-40B4-BE49-F238E27FC236}">
                <a16:creationId xmlns:a16="http://schemas.microsoft.com/office/drawing/2014/main" id="{059216FC-DE2F-1243-9903-3C4F383F787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Notes Placeholder 2">
            <a:extLst>
              <a:ext uri="{FF2B5EF4-FFF2-40B4-BE49-F238E27FC236}">
                <a16:creationId xmlns:a16="http://schemas.microsoft.com/office/drawing/2014/main" id="{64962D67-A983-A84F-AEC4-E2F18C9528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anose="020B0600070205080204" pitchFamily="34" charset="-128"/>
            </a:endParaRPr>
          </a:p>
        </p:txBody>
      </p:sp>
      <p:sp>
        <p:nvSpPr>
          <p:cNvPr id="51203" name="Slide Number Placeholder 3">
            <a:extLst>
              <a:ext uri="{FF2B5EF4-FFF2-40B4-BE49-F238E27FC236}">
                <a16:creationId xmlns:a16="http://schemas.microsoft.com/office/drawing/2014/main" id="{58A5FE4D-CC9B-7441-AF5F-E4682FCA59F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F2EE481A-C3B2-2341-ADAA-9A1221FD8C48}" type="slidenum">
              <a:rPr lang="en-US" altLang="en-US" sz="1200">
                <a:latin typeface="Calibri" panose="020F0502020204030204" pitchFamily="34" charset="0"/>
              </a:rPr>
              <a:pPr eaLnBrk="1" hangingPunct="1"/>
              <a:t>19</a:t>
            </a:fld>
            <a:endParaRPr lang="en-US" altLang="en-US" sz="1200">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a:extLst>
              <a:ext uri="{FF2B5EF4-FFF2-40B4-BE49-F238E27FC236}">
                <a16:creationId xmlns:a16="http://schemas.microsoft.com/office/drawing/2014/main" id="{71AE12C7-99AE-A247-AE3D-7EFE46625A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4" name="Notes Placeholder 2">
            <a:extLst>
              <a:ext uri="{FF2B5EF4-FFF2-40B4-BE49-F238E27FC236}">
                <a16:creationId xmlns:a16="http://schemas.microsoft.com/office/drawing/2014/main" id="{028F5DA6-4755-4241-BD55-05CC631B19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spcBef>
                <a:spcPct val="0"/>
              </a:spcBef>
              <a:buFontTx/>
              <a:buAutoNum type="arabicParenR"/>
            </a:pPr>
            <a:r>
              <a:rPr lang="en-US" altLang="en-US">
                <a:ea typeface="ＭＳ Ｐゴシック" panose="020B0600070205080204" pitchFamily="34" charset="-128"/>
              </a:rPr>
              <a:t>Memorizing the exact verbal instructions is essential in most individual testing; preparation of test materials; familiarity with specific testing procedures</a:t>
            </a:r>
          </a:p>
          <a:p>
            <a:pPr marL="228600" indent="-228600" eaLnBrk="1" hangingPunct="1">
              <a:spcBef>
                <a:spcPct val="0"/>
              </a:spcBef>
              <a:buFontTx/>
              <a:buAutoNum type="arabicParenR"/>
            </a:pPr>
            <a:r>
              <a:rPr lang="en-US" altLang="en-US">
                <a:ea typeface="ＭＳ Ｐゴシック" panose="020B0600070205080204" pitchFamily="34" charset="-128"/>
              </a:rPr>
              <a:t>Selection of a suitable room – free from noise, distraction and interruption; adequate lighting, ventilation, seating facilities, working space for test takers</a:t>
            </a:r>
          </a:p>
          <a:p>
            <a:pPr marL="228600" indent="-228600" eaLnBrk="1" hangingPunct="1">
              <a:spcBef>
                <a:spcPct val="0"/>
              </a:spcBef>
              <a:buFontTx/>
              <a:buAutoNum type="arabicParenR"/>
            </a:pPr>
            <a:endParaRPr lang="en-US" altLang="en-US">
              <a:ea typeface="ＭＳ Ｐゴシック" panose="020B0600070205080204" pitchFamily="34" charset="-128"/>
            </a:endParaRPr>
          </a:p>
        </p:txBody>
      </p:sp>
      <p:sp>
        <p:nvSpPr>
          <p:cNvPr id="54275" name="Slide Number Placeholder 3">
            <a:extLst>
              <a:ext uri="{FF2B5EF4-FFF2-40B4-BE49-F238E27FC236}">
                <a16:creationId xmlns:a16="http://schemas.microsoft.com/office/drawing/2014/main" id="{95C17758-1E1E-CD41-A1BD-E57784461E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6946058-B8A4-964C-9348-49C1B6CD5C7F}" type="slidenum">
              <a:rPr lang="en-US" altLang="en-US" sz="1200">
                <a:latin typeface="Calibri" panose="020F0502020204030204" pitchFamily="34" charset="0"/>
              </a:rPr>
              <a:pPr eaLnBrk="1" hangingPunct="1"/>
              <a:t>21</a:t>
            </a:fld>
            <a:endParaRPr lang="en-US" altLang="en-US" sz="120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a:extLst>
              <a:ext uri="{FF2B5EF4-FFF2-40B4-BE49-F238E27FC236}">
                <a16:creationId xmlns:a16="http://schemas.microsoft.com/office/drawing/2014/main" id="{D98FDBB2-8485-D84D-9776-DD9648E2F02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a:extLst>
              <a:ext uri="{FF2B5EF4-FFF2-40B4-BE49-F238E27FC236}">
                <a16:creationId xmlns:a16="http://schemas.microsoft.com/office/drawing/2014/main" id="{190B3233-F042-0F45-9D73-7DBBA635A0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ＭＳ Ｐゴシック" panose="020B0600070205080204" pitchFamily="34" charset="-128"/>
              </a:rPr>
              <a:t>***</a:t>
            </a:r>
          </a:p>
        </p:txBody>
      </p:sp>
      <p:sp>
        <p:nvSpPr>
          <p:cNvPr id="17411" name="Slide Number Placeholder 3">
            <a:extLst>
              <a:ext uri="{FF2B5EF4-FFF2-40B4-BE49-F238E27FC236}">
                <a16:creationId xmlns:a16="http://schemas.microsoft.com/office/drawing/2014/main" id="{E7346381-328F-7243-954D-68AD5AD4E4E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77F9943-1BFF-8D4E-9690-48D37B69211A}" type="slidenum">
              <a:rPr lang="en-US" altLang="en-US" sz="1200">
                <a:latin typeface="Tahoma" panose="020B0604030504040204" pitchFamily="34" charset="0"/>
              </a:rPr>
              <a:pPr eaLnBrk="1" hangingPunct="1"/>
              <a:t>2</a:t>
            </a:fld>
            <a:endParaRPr lang="en-US" altLang="en-US" sz="1200">
              <a:latin typeface="Tahoma" panose="020B060403050404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a:extLst>
              <a:ext uri="{FF2B5EF4-FFF2-40B4-BE49-F238E27FC236}">
                <a16:creationId xmlns:a16="http://schemas.microsoft.com/office/drawing/2014/main" id="{42C43384-7F1F-B145-9834-FA15EBADF43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2" name="Notes Placeholder 2">
            <a:extLst>
              <a:ext uri="{FF2B5EF4-FFF2-40B4-BE49-F238E27FC236}">
                <a16:creationId xmlns:a16="http://schemas.microsoft.com/office/drawing/2014/main" id="{B87F0876-7EE5-3B4C-AB87-749295EEA8E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anose="020B0600070205080204" pitchFamily="34" charset="-128"/>
            </a:endParaRPr>
          </a:p>
        </p:txBody>
      </p:sp>
      <p:sp>
        <p:nvSpPr>
          <p:cNvPr id="56323" name="Slide Number Placeholder 3">
            <a:extLst>
              <a:ext uri="{FF2B5EF4-FFF2-40B4-BE49-F238E27FC236}">
                <a16:creationId xmlns:a16="http://schemas.microsoft.com/office/drawing/2014/main" id="{E84ED353-7EF7-E049-AF3C-256BB6B6C8A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B019F3A-67F4-C24B-B5E6-52A04DC9AABB}" type="slidenum">
              <a:rPr lang="en-US" altLang="en-US" sz="1200">
                <a:latin typeface="Calibri" panose="020F0502020204030204" pitchFamily="34" charset="0"/>
              </a:rPr>
              <a:pPr eaLnBrk="1" hangingPunct="1"/>
              <a:t>22</a:t>
            </a:fld>
            <a:endParaRPr lang="en-US" altLang="en-US" sz="1200">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a:extLst>
              <a:ext uri="{FF2B5EF4-FFF2-40B4-BE49-F238E27FC236}">
                <a16:creationId xmlns:a16="http://schemas.microsoft.com/office/drawing/2014/main" id="{E4B1FA31-9373-1B4A-9F26-D76996E925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0" name="Notes Placeholder 2">
            <a:extLst>
              <a:ext uri="{FF2B5EF4-FFF2-40B4-BE49-F238E27FC236}">
                <a16:creationId xmlns:a16="http://schemas.microsoft.com/office/drawing/2014/main" id="{DC6433CB-C4B9-A74B-886C-B9D80CF5299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anose="020B0600070205080204" pitchFamily="34" charset="-128"/>
            </a:endParaRPr>
          </a:p>
        </p:txBody>
      </p:sp>
      <p:sp>
        <p:nvSpPr>
          <p:cNvPr id="58371" name="Slide Number Placeholder 3">
            <a:extLst>
              <a:ext uri="{FF2B5EF4-FFF2-40B4-BE49-F238E27FC236}">
                <a16:creationId xmlns:a16="http://schemas.microsoft.com/office/drawing/2014/main" id="{473852F4-A171-3942-8ABA-3A4A06C860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9F534709-D758-FB4F-AE2B-36076E2B2D6D}" type="slidenum">
              <a:rPr lang="en-US" altLang="en-US" sz="1200">
                <a:latin typeface="Calibri" panose="020F0502020204030204" pitchFamily="34" charset="0"/>
              </a:rPr>
              <a:pPr eaLnBrk="1" hangingPunct="1"/>
              <a:t>23</a:t>
            </a:fld>
            <a:endParaRPr lang="en-US" altLang="en-US" sz="1200">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a:extLst>
              <a:ext uri="{FF2B5EF4-FFF2-40B4-BE49-F238E27FC236}">
                <a16:creationId xmlns:a16="http://schemas.microsoft.com/office/drawing/2014/main" id="{8DBBBB90-1DA4-7E48-867B-2C4B71CF18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8" name="Notes Placeholder 2">
            <a:extLst>
              <a:ext uri="{FF2B5EF4-FFF2-40B4-BE49-F238E27FC236}">
                <a16:creationId xmlns:a16="http://schemas.microsoft.com/office/drawing/2014/main" id="{653AB3FA-33D8-6645-BBEA-F38580FA93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anose="020B0600070205080204" pitchFamily="34" charset="-128"/>
            </a:endParaRPr>
          </a:p>
        </p:txBody>
      </p:sp>
      <p:sp>
        <p:nvSpPr>
          <p:cNvPr id="60419" name="Slide Number Placeholder 3">
            <a:extLst>
              <a:ext uri="{FF2B5EF4-FFF2-40B4-BE49-F238E27FC236}">
                <a16:creationId xmlns:a16="http://schemas.microsoft.com/office/drawing/2014/main" id="{08292C78-2CE0-B944-AB8E-DF911B1E1B5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C0FD2CD-7A86-AC49-B665-785C664BEA41}" type="slidenum">
              <a:rPr lang="en-US" altLang="en-US" sz="1200">
                <a:latin typeface="Calibri" panose="020F0502020204030204" pitchFamily="34" charset="0"/>
              </a:rPr>
              <a:pPr eaLnBrk="1" hangingPunct="1"/>
              <a:t>24</a:t>
            </a:fld>
            <a:endParaRPr lang="en-US" altLang="en-US" sz="1200">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a:extLst>
              <a:ext uri="{FF2B5EF4-FFF2-40B4-BE49-F238E27FC236}">
                <a16:creationId xmlns:a16="http://schemas.microsoft.com/office/drawing/2014/main" id="{7255710C-3E51-F448-AC2B-177CDF1CD71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6" name="Notes Placeholder 2">
            <a:extLst>
              <a:ext uri="{FF2B5EF4-FFF2-40B4-BE49-F238E27FC236}">
                <a16:creationId xmlns:a16="http://schemas.microsoft.com/office/drawing/2014/main" id="{4759A144-A037-6D4F-9C8A-550D3E8C9D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anose="020B0600070205080204" pitchFamily="34" charset="-128"/>
            </a:endParaRPr>
          </a:p>
        </p:txBody>
      </p:sp>
      <p:sp>
        <p:nvSpPr>
          <p:cNvPr id="62467" name="Slide Number Placeholder 3">
            <a:extLst>
              <a:ext uri="{FF2B5EF4-FFF2-40B4-BE49-F238E27FC236}">
                <a16:creationId xmlns:a16="http://schemas.microsoft.com/office/drawing/2014/main" id="{C1645FF9-473C-2546-8B50-DED39793C3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D7EBB567-6EFA-4044-AC05-68AF74E0A911}" type="slidenum">
              <a:rPr lang="en-US" altLang="en-US" sz="1200">
                <a:latin typeface="Calibri" panose="020F0502020204030204" pitchFamily="34" charset="0"/>
              </a:rPr>
              <a:pPr eaLnBrk="1" hangingPunct="1"/>
              <a:t>25</a:t>
            </a:fld>
            <a:endParaRPr lang="en-US" altLang="en-US" sz="120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a:extLst>
              <a:ext uri="{FF2B5EF4-FFF2-40B4-BE49-F238E27FC236}">
                <a16:creationId xmlns:a16="http://schemas.microsoft.com/office/drawing/2014/main" id="{8E8EBA4A-1A56-5041-98A8-559D8207F9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216105B0-8A10-AB43-A239-53C84C5E9452}"/>
              </a:ext>
            </a:extLst>
          </p:cNvPr>
          <p:cNvSpPr>
            <a:spLocks noGrp="1"/>
          </p:cNvSpPr>
          <p:nvPr>
            <p:ph type="body" idx="1"/>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spcBef>
                <a:spcPct val="0"/>
              </a:spcBef>
              <a:buFontTx/>
              <a:buAutoNum type="arabicPeriod"/>
            </a:pPr>
            <a:r>
              <a:rPr lang="en-US" altLang="en-US">
                <a:ea typeface="ＭＳ Ｐゴシック" panose="020B0600070205080204" pitchFamily="34" charset="-128"/>
              </a:rPr>
              <a:t>Epperson, Bushway, and Warman (1983) found that clients are more likely to continue in counseling if they and the counselor agree on the nature of the problem</a:t>
            </a:r>
          </a:p>
          <a:p>
            <a:pPr marL="228600" indent="-228600" eaLnBrk="1" hangingPunct="1">
              <a:spcBef>
                <a:spcPct val="0"/>
              </a:spcBef>
              <a:buFontTx/>
              <a:buAutoNum type="arabicPeriod"/>
            </a:pPr>
            <a:r>
              <a:rPr lang="en-US" altLang="en-US">
                <a:ea typeface="ＭＳ Ｐゴシック" panose="020B0600070205080204" pitchFamily="34" charset="-128"/>
              </a:rPr>
              <a:t>Must continually assess clients; strong predictor of negative outcomes in counseling is underestimating the severity of the client</a:t>
            </a:r>
            <a:r>
              <a:rPr lang="ja-JP" altLang="en-US">
                <a:ea typeface="ＭＳ Ｐゴシック" panose="020B0600070205080204" pitchFamily="34" charset="-128"/>
              </a:rPr>
              <a:t>’</a:t>
            </a:r>
            <a:r>
              <a:rPr lang="en-US" altLang="ja-JP">
                <a:ea typeface="ＭＳ Ｐゴシック" panose="020B0600070205080204" pitchFamily="34" charset="-128"/>
              </a:rPr>
              <a:t>s problems</a:t>
            </a:r>
          </a:p>
          <a:p>
            <a:pPr marL="228600" indent="-228600" eaLnBrk="1" hangingPunct="1">
              <a:spcBef>
                <a:spcPct val="0"/>
              </a:spcBef>
              <a:buFontTx/>
              <a:buAutoNum type="arabicPeriod"/>
            </a:pPr>
            <a:r>
              <a:rPr lang="en-US" altLang="en-US">
                <a:ea typeface="ＭＳ Ｐゴシック" panose="020B0600070205080204" pitchFamily="34" charset="-128"/>
              </a:rPr>
              <a:t>Assessment continues through treatment (knowledge of problem; treatment efficacy); want new information to encourage learning and insight; balance between assessing strengths and limitations</a:t>
            </a:r>
          </a:p>
          <a:p>
            <a:pPr marL="228600" indent="-228600" eaLnBrk="1" hangingPunct="1">
              <a:spcBef>
                <a:spcPct val="0"/>
              </a:spcBef>
              <a:buFontTx/>
              <a:buAutoNum type="arabicPeriod"/>
            </a:pPr>
            <a:r>
              <a:rPr lang="en-US" altLang="en-US">
                <a:ea typeface="ＭＳ Ｐゴシック" panose="020B0600070205080204" pitchFamily="34" charset="-128"/>
              </a:rPr>
              <a:t>Assess/evaluate effectiveness of treatment for both accountability and client</a:t>
            </a:r>
          </a:p>
          <a:p>
            <a:pPr marL="228600" indent="-228600" eaLnBrk="1" hangingPunct="1">
              <a:spcBef>
                <a:spcPct val="0"/>
              </a:spcBef>
            </a:pPr>
            <a:endParaRPr lang="en-US" altLang="en-US">
              <a:ea typeface="ＭＳ Ｐゴシック" panose="020B0600070205080204" pitchFamily="34" charset="-128"/>
            </a:endParaRPr>
          </a:p>
          <a:p>
            <a:pPr marL="228600" indent="-228600" eaLnBrk="1" hangingPunct="1">
              <a:spcBef>
                <a:spcPct val="0"/>
              </a:spcBef>
            </a:pPr>
            <a:r>
              <a:rPr lang="en-US" altLang="en-US">
                <a:ea typeface="ＭＳ Ｐゴシック" panose="020B0600070205080204" pitchFamily="34" charset="-128"/>
              </a:rPr>
              <a:t>***</a:t>
            </a:r>
          </a:p>
        </p:txBody>
      </p:sp>
      <p:sp>
        <p:nvSpPr>
          <p:cNvPr id="19459" name="Slide Number Placeholder 3">
            <a:extLst>
              <a:ext uri="{FF2B5EF4-FFF2-40B4-BE49-F238E27FC236}">
                <a16:creationId xmlns:a16="http://schemas.microsoft.com/office/drawing/2014/main" id="{52F6B3E5-CFE9-8A45-B0D5-FF7596A24E7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5E397B15-D7C0-F94E-948D-552735292625}" type="slidenum">
              <a:rPr lang="en-US" altLang="en-US" sz="1200">
                <a:latin typeface="Tahoma" panose="020B0604030504040204" pitchFamily="34" charset="0"/>
              </a:rPr>
              <a:pPr eaLnBrk="1" hangingPunct="1"/>
              <a:t>3</a:t>
            </a:fld>
            <a:endParaRPr lang="en-US" altLang="en-US" sz="1200">
              <a:latin typeface="Tahoma" panose="020B060403050404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a:extLst>
              <a:ext uri="{FF2B5EF4-FFF2-40B4-BE49-F238E27FC236}">
                <a16:creationId xmlns:a16="http://schemas.microsoft.com/office/drawing/2014/main" id="{90E31B05-6ACB-564F-BC2D-EA96372BB1E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a:extLst>
              <a:ext uri="{FF2B5EF4-FFF2-40B4-BE49-F238E27FC236}">
                <a16:creationId xmlns:a16="http://schemas.microsoft.com/office/drawing/2014/main" id="{7DC172C2-EC33-724A-80CF-143932FAEA4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ＭＳ Ｐゴシック" panose="020B0600070205080204" pitchFamily="34" charset="-128"/>
              </a:rPr>
              <a:t>--begin with feedback that most closely matches clients</a:t>
            </a:r>
            <a:r>
              <a:rPr lang="ja-JP" altLang="en-US">
                <a:ea typeface="ＭＳ Ｐゴシック" panose="020B0600070205080204" pitchFamily="34" charset="-128"/>
              </a:rPr>
              <a:t>’</a:t>
            </a:r>
            <a:r>
              <a:rPr lang="en-US" altLang="ja-JP">
                <a:ea typeface="ＭＳ Ｐゴシック" panose="020B0600070205080204" pitchFamily="34" charset="-128"/>
              </a:rPr>
              <a:t> preconceived notions and then move on to more discrepant information</a:t>
            </a:r>
          </a:p>
          <a:p>
            <a:pPr eaLnBrk="1" hangingPunct="1">
              <a:spcBef>
                <a:spcPct val="0"/>
              </a:spcBef>
            </a:pPr>
            <a:r>
              <a:rPr lang="en-US" altLang="en-US">
                <a:ea typeface="ＭＳ Ｐゴシック" panose="020B0600070205080204" pitchFamily="34" charset="-128"/>
              </a:rPr>
              <a:t>--clients who received interactive interpretation considered their sessions to be deeper and rated the counselor as being more expert, trustworthy, and attractive (i.e., better outcomes and improved perception of the counselor)</a:t>
            </a:r>
          </a:p>
          <a:p>
            <a:pPr eaLnBrk="1" hangingPunct="1">
              <a:spcBef>
                <a:spcPct val="0"/>
              </a:spcBef>
            </a:pPr>
            <a:endParaRPr lang="en-US" altLang="en-US">
              <a:ea typeface="ＭＳ Ｐゴシック" panose="020B0600070205080204" pitchFamily="34" charset="-128"/>
            </a:endParaRPr>
          </a:p>
          <a:p>
            <a:pPr eaLnBrk="1" hangingPunct="1">
              <a:spcBef>
                <a:spcPct val="0"/>
              </a:spcBef>
            </a:pPr>
            <a:r>
              <a:rPr lang="en-US" altLang="en-US">
                <a:ea typeface="ＭＳ Ｐゴシック" panose="020B0600070205080204" pitchFamily="34" charset="-128"/>
              </a:rPr>
              <a:t>***</a:t>
            </a:r>
          </a:p>
        </p:txBody>
      </p:sp>
      <p:sp>
        <p:nvSpPr>
          <p:cNvPr id="21507" name="Slide Number Placeholder 3">
            <a:extLst>
              <a:ext uri="{FF2B5EF4-FFF2-40B4-BE49-F238E27FC236}">
                <a16:creationId xmlns:a16="http://schemas.microsoft.com/office/drawing/2014/main" id="{48DFB4FF-C22D-D64E-AC49-6684889C85D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C89D9DD-6952-F546-9C63-CD2A5432314F}" type="slidenum">
              <a:rPr lang="en-US" altLang="en-US" sz="1200">
                <a:latin typeface="Tahoma" panose="020B0604030504040204" pitchFamily="34" charset="0"/>
              </a:rPr>
              <a:pPr eaLnBrk="1" hangingPunct="1"/>
              <a:t>4</a:t>
            </a:fld>
            <a:endParaRPr lang="en-US" altLang="en-US" sz="1200">
              <a:latin typeface="Tahoma" panose="020B060403050404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a16="http://schemas.microsoft.com/office/drawing/2014/main" id="{F8EBB64A-38CA-BB4C-B3FA-A5D1FA568C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es Placeholder 2">
            <a:extLst>
              <a:ext uri="{FF2B5EF4-FFF2-40B4-BE49-F238E27FC236}">
                <a16:creationId xmlns:a16="http://schemas.microsoft.com/office/drawing/2014/main" id="{29FBCA2D-04F0-E349-B38F-7682D27C79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ＭＳ Ｐゴシック" panose="020B0600070205080204" pitchFamily="34" charset="-128"/>
              </a:rPr>
              <a:t>***</a:t>
            </a:r>
          </a:p>
        </p:txBody>
      </p:sp>
      <p:sp>
        <p:nvSpPr>
          <p:cNvPr id="23555" name="Slide Number Placeholder 3">
            <a:extLst>
              <a:ext uri="{FF2B5EF4-FFF2-40B4-BE49-F238E27FC236}">
                <a16:creationId xmlns:a16="http://schemas.microsoft.com/office/drawing/2014/main" id="{E9D96BE2-7666-3B4A-AACC-17A09FD1437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F27EDEEA-7582-0C40-B082-7C4D96E90375}" type="slidenum">
              <a:rPr lang="en-US" altLang="en-US" sz="1200">
                <a:latin typeface="Tahoma" panose="020B0604030504040204" pitchFamily="34" charset="0"/>
              </a:rPr>
              <a:pPr eaLnBrk="1" hangingPunct="1"/>
              <a:t>5</a:t>
            </a:fld>
            <a:endParaRPr lang="en-US" altLang="en-US" sz="1200">
              <a:latin typeface="Tahoma" panose="020B060403050404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a:extLst>
              <a:ext uri="{FF2B5EF4-FFF2-40B4-BE49-F238E27FC236}">
                <a16:creationId xmlns:a16="http://schemas.microsoft.com/office/drawing/2014/main" id="{DF83D321-B035-4444-B029-ABD6F807D25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2" name="Notes Placeholder 2">
            <a:extLst>
              <a:ext uri="{FF2B5EF4-FFF2-40B4-BE49-F238E27FC236}">
                <a16:creationId xmlns:a16="http://schemas.microsoft.com/office/drawing/2014/main" id="{CF8C1C4A-F075-FE4D-B830-3ACF71F69EF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ＭＳ Ｐゴシック" panose="020B0600070205080204" pitchFamily="34" charset="-128"/>
              </a:rPr>
              <a:t>***</a:t>
            </a:r>
          </a:p>
          <a:p>
            <a:pPr eaLnBrk="1" hangingPunct="1">
              <a:spcBef>
                <a:spcPct val="0"/>
              </a:spcBef>
            </a:pPr>
            <a:r>
              <a:rPr lang="en-US" altLang="en-US">
                <a:ea typeface="ＭＳ Ｐゴシック" panose="020B0600070205080204" pitchFamily="34" charset="-128"/>
              </a:rPr>
              <a:t>--important:  need for multiple sources of convergent data, staying abreast of assessment issues, and consulting with professionals on interpretations; counselors knowing their limits of their own assessment competency</a:t>
            </a:r>
          </a:p>
        </p:txBody>
      </p:sp>
      <p:sp>
        <p:nvSpPr>
          <p:cNvPr id="25603" name="Slide Number Placeholder 3">
            <a:extLst>
              <a:ext uri="{FF2B5EF4-FFF2-40B4-BE49-F238E27FC236}">
                <a16:creationId xmlns:a16="http://schemas.microsoft.com/office/drawing/2014/main" id="{4814C352-892A-364F-B18F-1AC6906C5C1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D6E20054-17CD-C64E-B75C-A328D0E92717}" type="slidenum">
              <a:rPr lang="en-US" altLang="en-US" sz="1200">
                <a:latin typeface="Tahoma" panose="020B0604030504040204" pitchFamily="34" charset="0"/>
              </a:rPr>
              <a:pPr eaLnBrk="1" hangingPunct="1"/>
              <a:t>6</a:t>
            </a:fld>
            <a:endParaRPr lang="en-US" altLang="en-US" sz="1200">
              <a:latin typeface="Tahoma" panose="020B060403050404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a:extLst>
              <a:ext uri="{FF2B5EF4-FFF2-40B4-BE49-F238E27FC236}">
                <a16:creationId xmlns:a16="http://schemas.microsoft.com/office/drawing/2014/main" id="{22FB85D2-A5CB-3E4A-825C-79F0FD4F7E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Notes Placeholder 2">
            <a:extLst>
              <a:ext uri="{FF2B5EF4-FFF2-40B4-BE49-F238E27FC236}">
                <a16:creationId xmlns:a16="http://schemas.microsoft.com/office/drawing/2014/main" id="{F8A532AD-1358-B94E-AA76-0ADED02724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anose="020B0600070205080204" pitchFamily="34" charset="-128"/>
            </a:endParaRPr>
          </a:p>
        </p:txBody>
      </p:sp>
      <p:sp>
        <p:nvSpPr>
          <p:cNvPr id="28675" name="Slide Number Placeholder 3">
            <a:extLst>
              <a:ext uri="{FF2B5EF4-FFF2-40B4-BE49-F238E27FC236}">
                <a16:creationId xmlns:a16="http://schemas.microsoft.com/office/drawing/2014/main" id="{AE8C215A-E892-0540-830D-A03A9A0BEB2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F722D7D-01BE-6544-9F9F-E86852746B7F}" type="slidenum">
              <a:rPr lang="en-US" altLang="en-US" sz="1200">
                <a:latin typeface="Calibri" panose="020F0502020204030204" pitchFamily="34" charset="0"/>
              </a:rPr>
              <a:pPr eaLnBrk="1" hangingPunct="1"/>
              <a:t>8</a:t>
            </a:fld>
            <a:endParaRPr lang="en-US" altLang="en-US" sz="1200">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a:extLst>
              <a:ext uri="{FF2B5EF4-FFF2-40B4-BE49-F238E27FC236}">
                <a16:creationId xmlns:a16="http://schemas.microsoft.com/office/drawing/2014/main" id="{9AA7E4B5-BF66-3C4A-8611-54091F6103D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Notes Placeholder 2">
            <a:extLst>
              <a:ext uri="{FF2B5EF4-FFF2-40B4-BE49-F238E27FC236}">
                <a16:creationId xmlns:a16="http://schemas.microsoft.com/office/drawing/2014/main" id="{103EF2DB-3072-9C4E-A87E-E5E4190104C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anose="020B0600070205080204" pitchFamily="34" charset="-128"/>
            </a:endParaRPr>
          </a:p>
        </p:txBody>
      </p:sp>
      <p:sp>
        <p:nvSpPr>
          <p:cNvPr id="30723" name="Slide Number Placeholder 3">
            <a:extLst>
              <a:ext uri="{FF2B5EF4-FFF2-40B4-BE49-F238E27FC236}">
                <a16:creationId xmlns:a16="http://schemas.microsoft.com/office/drawing/2014/main" id="{85D78EF1-BF8F-5140-9C6B-32146EBC9C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335F879A-65E8-C54C-8B51-41D8B9DAB795}" type="slidenum">
              <a:rPr lang="en-US" altLang="en-US" sz="1200">
                <a:latin typeface="Calibri" panose="020F0502020204030204" pitchFamily="34" charset="0"/>
              </a:rPr>
              <a:pPr eaLnBrk="1" hangingPunct="1"/>
              <a:t>9</a:t>
            </a:fld>
            <a:endParaRPr lang="en-US" altLang="en-US" sz="1200">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EC1FA09-CE24-6047-8621-DE7FB2E2DE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Notes Placeholder 2">
            <a:extLst>
              <a:ext uri="{FF2B5EF4-FFF2-40B4-BE49-F238E27FC236}">
                <a16:creationId xmlns:a16="http://schemas.microsoft.com/office/drawing/2014/main" id="{C906F2AE-315B-1949-9EBD-321F4CD9A20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1107EF29-6D28-E548-A1B8-7F98B25C8C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09765F39-EBCE-8540-A26F-9BCE90C0767E}" type="slidenum">
              <a:rPr lang="en-US" altLang="en-US" sz="1200">
                <a:latin typeface="Calibri" panose="020F0502020204030204" pitchFamily="34" charset="0"/>
              </a:rPr>
              <a:pPr eaLnBrk="1" hangingPunct="1"/>
              <a:t>10</a:t>
            </a:fld>
            <a:endParaRPr lang="en-US" altLang="en-US" sz="120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774082C5-1881-2D41-A85C-A00887BB7838}"/>
              </a:ext>
            </a:extLst>
          </p:cNvPr>
          <p:cNvSpPr>
            <a:spLocks noGrp="1"/>
          </p:cNvSpPr>
          <p:nvPr>
            <p:ph type="dt" sz="half" idx="10"/>
          </p:nvPr>
        </p:nvSpPr>
        <p:spPr/>
        <p:txBody>
          <a:bodyPr/>
          <a:lstStyle>
            <a:lvl1pPr>
              <a:defRPr/>
            </a:lvl1pPr>
          </a:lstStyle>
          <a:p>
            <a:fld id="{12690E8B-3E89-AE40-8740-DA4781CDB8A1}" type="datetimeFigureOut">
              <a:rPr lang="en-US" altLang="en-US"/>
              <a:pPr/>
              <a:t>5/15/20</a:t>
            </a:fld>
            <a:endParaRPr lang="en-US" altLang="en-US"/>
          </a:p>
        </p:txBody>
      </p:sp>
      <p:sp>
        <p:nvSpPr>
          <p:cNvPr id="5" name="Footer Placeholder 4">
            <a:extLst>
              <a:ext uri="{FF2B5EF4-FFF2-40B4-BE49-F238E27FC236}">
                <a16:creationId xmlns:a16="http://schemas.microsoft.com/office/drawing/2014/main" id="{0278CEDD-1DA2-4F4C-9EEF-EEE4D9D2E53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F8BD551-E13D-E14D-A4D8-DB51ECF905A6}"/>
              </a:ext>
            </a:extLst>
          </p:cNvPr>
          <p:cNvSpPr>
            <a:spLocks noGrp="1"/>
          </p:cNvSpPr>
          <p:nvPr>
            <p:ph type="sldNum" sz="quarter" idx="12"/>
          </p:nvPr>
        </p:nvSpPr>
        <p:spPr/>
        <p:txBody>
          <a:bodyPr/>
          <a:lstStyle>
            <a:lvl1pPr>
              <a:defRPr/>
            </a:lvl1pPr>
          </a:lstStyle>
          <a:p>
            <a:fld id="{A78FDDAD-C1DC-854B-8A25-F593D253F841}" type="slidenum">
              <a:rPr lang="en-US" altLang="en-US"/>
              <a:pPr/>
              <a:t>‹#›</a:t>
            </a:fld>
            <a:endParaRPr lang="en-US" altLang="en-US"/>
          </a:p>
        </p:txBody>
      </p:sp>
    </p:spTree>
    <p:extLst>
      <p:ext uri="{BB962C8B-B14F-4D97-AF65-F5344CB8AC3E}">
        <p14:creationId xmlns:p14="http://schemas.microsoft.com/office/powerpoint/2010/main" val="3746630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1B61BF-00A6-7E43-B05D-D91926CB1E4F}"/>
              </a:ext>
            </a:extLst>
          </p:cNvPr>
          <p:cNvSpPr>
            <a:spLocks noGrp="1"/>
          </p:cNvSpPr>
          <p:nvPr>
            <p:ph type="dt" sz="half" idx="10"/>
          </p:nvPr>
        </p:nvSpPr>
        <p:spPr/>
        <p:txBody>
          <a:bodyPr/>
          <a:lstStyle>
            <a:lvl1pPr>
              <a:defRPr/>
            </a:lvl1pPr>
          </a:lstStyle>
          <a:p>
            <a:fld id="{BE8D5CC7-ACAD-9F42-8019-92436E030C25}" type="datetimeFigureOut">
              <a:rPr lang="en-US" altLang="en-US"/>
              <a:pPr/>
              <a:t>5/15/20</a:t>
            </a:fld>
            <a:endParaRPr lang="en-US" altLang="en-US"/>
          </a:p>
        </p:txBody>
      </p:sp>
      <p:sp>
        <p:nvSpPr>
          <p:cNvPr id="5" name="Footer Placeholder 4">
            <a:extLst>
              <a:ext uri="{FF2B5EF4-FFF2-40B4-BE49-F238E27FC236}">
                <a16:creationId xmlns:a16="http://schemas.microsoft.com/office/drawing/2014/main" id="{A48F2587-63A2-5641-AF13-8F2F6C2982E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94636B1-3D19-244E-B3F4-0F4E81232C6F}"/>
              </a:ext>
            </a:extLst>
          </p:cNvPr>
          <p:cNvSpPr>
            <a:spLocks noGrp="1"/>
          </p:cNvSpPr>
          <p:nvPr>
            <p:ph type="sldNum" sz="quarter" idx="12"/>
          </p:nvPr>
        </p:nvSpPr>
        <p:spPr/>
        <p:txBody>
          <a:bodyPr/>
          <a:lstStyle>
            <a:lvl1pPr>
              <a:defRPr/>
            </a:lvl1pPr>
          </a:lstStyle>
          <a:p>
            <a:fld id="{56DA3064-C757-854B-80B8-220562828C51}" type="slidenum">
              <a:rPr lang="en-US" altLang="en-US"/>
              <a:pPr/>
              <a:t>‹#›</a:t>
            </a:fld>
            <a:endParaRPr lang="en-US" altLang="en-US"/>
          </a:p>
        </p:txBody>
      </p:sp>
    </p:spTree>
    <p:extLst>
      <p:ext uri="{BB962C8B-B14F-4D97-AF65-F5344CB8AC3E}">
        <p14:creationId xmlns:p14="http://schemas.microsoft.com/office/powerpoint/2010/main" val="534655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276959-1C20-A041-87ED-5C1F757C2F5E}"/>
              </a:ext>
            </a:extLst>
          </p:cNvPr>
          <p:cNvSpPr>
            <a:spLocks noGrp="1"/>
          </p:cNvSpPr>
          <p:nvPr>
            <p:ph type="dt" sz="half" idx="10"/>
          </p:nvPr>
        </p:nvSpPr>
        <p:spPr/>
        <p:txBody>
          <a:bodyPr/>
          <a:lstStyle>
            <a:lvl1pPr>
              <a:defRPr/>
            </a:lvl1pPr>
          </a:lstStyle>
          <a:p>
            <a:fld id="{D54A4B63-00D0-2C42-BE75-3B15F5A45A3B}" type="datetimeFigureOut">
              <a:rPr lang="en-US" altLang="en-US"/>
              <a:pPr/>
              <a:t>5/15/20</a:t>
            </a:fld>
            <a:endParaRPr lang="en-US" altLang="en-US"/>
          </a:p>
        </p:txBody>
      </p:sp>
      <p:sp>
        <p:nvSpPr>
          <p:cNvPr id="5" name="Footer Placeholder 4">
            <a:extLst>
              <a:ext uri="{FF2B5EF4-FFF2-40B4-BE49-F238E27FC236}">
                <a16:creationId xmlns:a16="http://schemas.microsoft.com/office/drawing/2014/main" id="{F5CE7D08-1594-3B48-8DA6-ADE9D00F9A3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545AB7-C927-A740-A6CC-95C5B38A5A5E}"/>
              </a:ext>
            </a:extLst>
          </p:cNvPr>
          <p:cNvSpPr>
            <a:spLocks noGrp="1"/>
          </p:cNvSpPr>
          <p:nvPr>
            <p:ph type="sldNum" sz="quarter" idx="12"/>
          </p:nvPr>
        </p:nvSpPr>
        <p:spPr/>
        <p:txBody>
          <a:bodyPr/>
          <a:lstStyle>
            <a:lvl1pPr>
              <a:defRPr/>
            </a:lvl1pPr>
          </a:lstStyle>
          <a:p>
            <a:fld id="{CFEFAC50-E18D-F744-997B-EBC624A43B40}" type="slidenum">
              <a:rPr lang="en-US" altLang="en-US"/>
              <a:pPr/>
              <a:t>‹#›</a:t>
            </a:fld>
            <a:endParaRPr lang="en-US" altLang="en-US"/>
          </a:p>
        </p:txBody>
      </p:sp>
    </p:spTree>
    <p:extLst>
      <p:ext uri="{BB962C8B-B14F-4D97-AF65-F5344CB8AC3E}">
        <p14:creationId xmlns:p14="http://schemas.microsoft.com/office/powerpoint/2010/main" val="3349415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EDC382-5748-5344-B03E-BE6900A09961}"/>
              </a:ext>
            </a:extLst>
          </p:cNvPr>
          <p:cNvSpPr>
            <a:spLocks noGrp="1"/>
          </p:cNvSpPr>
          <p:nvPr>
            <p:ph type="dt" sz="half" idx="10"/>
          </p:nvPr>
        </p:nvSpPr>
        <p:spPr/>
        <p:txBody>
          <a:bodyPr/>
          <a:lstStyle>
            <a:lvl1pPr>
              <a:defRPr/>
            </a:lvl1pPr>
          </a:lstStyle>
          <a:p>
            <a:fld id="{9635890E-A77C-F442-9FFE-D0EB225395EB}" type="datetimeFigureOut">
              <a:rPr lang="en-US" altLang="en-US"/>
              <a:pPr/>
              <a:t>5/15/20</a:t>
            </a:fld>
            <a:endParaRPr lang="en-US" altLang="en-US"/>
          </a:p>
        </p:txBody>
      </p:sp>
      <p:sp>
        <p:nvSpPr>
          <p:cNvPr id="5" name="Footer Placeholder 4">
            <a:extLst>
              <a:ext uri="{FF2B5EF4-FFF2-40B4-BE49-F238E27FC236}">
                <a16:creationId xmlns:a16="http://schemas.microsoft.com/office/drawing/2014/main" id="{76869986-0524-1046-8D5B-7D3839E5922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0789EF4-4CF2-AB45-AEF8-B79B08B27992}"/>
              </a:ext>
            </a:extLst>
          </p:cNvPr>
          <p:cNvSpPr>
            <a:spLocks noGrp="1"/>
          </p:cNvSpPr>
          <p:nvPr>
            <p:ph type="sldNum" sz="quarter" idx="12"/>
          </p:nvPr>
        </p:nvSpPr>
        <p:spPr/>
        <p:txBody>
          <a:bodyPr/>
          <a:lstStyle>
            <a:lvl1pPr>
              <a:defRPr/>
            </a:lvl1pPr>
          </a:lstStyle>
          <a:p>
            <a:fld id="{7EF8CCF0-BE84-5C4D-B44C-1BD226982FCB}" type="slidenum">
              <a:rPr lang="en-US" altLang="en-US"/>
              <a:pPr/>
              <a:t>‹#›</a:t>
            </a:fld>
            <a:endParaRPr lang="en-US" altLang="en-US"/>
          </a:p>
        </p:txBody>
      </p:sp>
    </p:spTree>
    <p:extLst>
      <p:ext uri="{BB962C8B-B14F-4D97-AF65-F5344CB8AC3E}">
        <p14:creationId xmlns:p14="http://schemas.microsoft.com/office/powerpoint/2010/main" val="1497706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C954CC-70EA-A642-9A86-B04AD65028CC}"/>
              </a:ext>
            </a:extLst>
          </p:cNvPr>
          <p:cNvSpPr>
            <a:spLocks noGrp="1"/>
          </p:cNvSpPr>
          <p:nvPr>
            <p:ph type="dt" sz="half" idx="10"/>
          </p:nvPr>
        </p:nvSpPr>
        <p:spPr/>
        <p:txBody>
          <a:bodyPr/>
          <a:lstStyle>
            <a:lvl1pPr>
              <a:defRPr/>
            </a:lvl1pPr>
          </a:lstStyle>
          <a:p>
            <a:fld id="{8EAC3DDA-5AD4-1C43-ACD1-0253E696C712}" type="datetimeFigureOut">
              <a:rPr lang="en-US" altLang="en-US"/>
              <a:pPr/>
              <a:t>5/15/20</a:t>
            </a:fld>
            <a:endParaRPr lang="en-US" altLang="en-US"/>
          </a:p>
        </p:txBody>
      </p:sp>
      <p:sp>
        <p:nvSpPr>
          <p:cNvPr id="5" name="Footer Placeholder 4">
            <a:extLst>
              <a:ext uri="{FF2B5EF4-FFF2-40B4-BE49-F238E27FC236}">
                <a16:creationId xmlns:a16="http://schemas.microsoft.com/office/drawing/2014/main" id="{D2234355-EE65-D543-B6CB-0F8D546EB6D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2A9F523-5B40-A54E-9910-4A4B0CEB3D23}"/>
              </a:ext>
            </a:extLst>
          </p:cNvPr>
          <p:cNvSpPr>
            <a:spLocks noGrp="1"/>
          </p:cNvSpPr>
          <p:nvPr>
            <p:ph type="sldNum" sz="quarter" idx="12"/>
          </p:nvPr>
        </p:nvSpPr>
        <p:spPr/>
        <p:txBody>
          <a:bodyPr/>
          <a:lstStyle>
            <a:lvl1pPr>
              <a:defRPr/>
            </a:lvl1pPr>
          </a:lstStyle>
          <a:p>
            <a:fld id="{9E2144E7-D97E-CE45-87CC-38DF4A284517}" type="slidenum">
              <a:rPr lang="en-US" altLang="en-US"/>
              <a:pPr/>
              <a:t>‹#›</a:t>
            </a:fld>
            <a:endParaRPr lang="en-US" altLang="en-US"/>
          </a:p>
        </p:txBody>
      </p:sp>
    </p:spTree>
    <p:extLst>
      <p:ext uri="{BB962C8B-B14F-4D97-AF65-F5344CB8AC3E}">
        <p14:creationId xmlns:p14="http://schemas.microsoft.com/office/powerpoint/2010/main" val="1091298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0CF01464-FFBC-F844-96D1-2175CD207D59}"/>
              </a:ext>
            </a:extLst>
          </p:cNvPr>
          <p:cNvSpPr>
            <a:spLocks noGrp="1"/>
          </p:cNvSpPr>
          <p:nvPr>
            <p:ph type="dt" sz="half" idx="10"/>
          </p:nvPr>
        </p:nvSpPr>
        <p:spPr/>
        <p:txBody>
          <a:bodyPr/>
          <a:lstStyle>
            <a:lvl1pPr>
              <a:defRPr/>
            </a:lvl1pPr>
          </a:lstStyle>
          <a:p>
            <a:fld id="{FC56D1F2-464F-414B-9637-16D372A9B507}" type="datetimeFigureOut">
              <a:rPr lang="en-US" altLang="en-US"/>
              <a:pPr/>
              <a:t>5/15/20</a:t>
            </a:fld>
            <a:endParaRPr lang="en-US" altLang="en-US"/>
          </a:p>
        </p:txBody>
      </p:sp>
      <p:sp>
        <p:nvSpPr>
          <p:cNvPr id="6" name="Footer Placeholder 4">
            <a:extLst>
              <a:ext uri="{FF2B5EF4-FFF2-40B4-BE49-F238E27FC236}">
                <a16:creationId xmlns:a16="http://schemas.microsoft.com/office/drawing/2014/main" id="{5FC787BE-9088-494F-BE8F-B7E77D54BFB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A8B950A-E848-B94F-B53F-9D08E4DA8AFA}"/>
              </a:ext>
            </a:extLst>
          </p:cNvPr>
          <p:cNvSpPr>
            <a:spLocks noGrp="1"/>
          </p:cNvSpPr>
          <p:nvPr>
            <p:ph type="sldNum" sz="quarter" idx="12"/>
          </p:nvPr>
        </p:nvSpPr>
        <p:spPr/>
        <p:txBody>
          <a:bodyPr/>
          <a:lstStyle>
            <a:lvl1pPr>
              <a:defRPr/>
            </a:lvl1pPr>
          </a:lstStyle>
          <a:p>
            <a:fld id="{5EB20C84-1358-3140-A48A-3204D4D675D7}" type="slidenum">
              <a:rPr lang="en-US" altLang="en-US"/>
              <a:pPr/>
              <a:t>‹#›</a:t>
            </a:fld>
            <a:endParaRPr lang="en-US" altLang="en-US"/>
          </a:p>
        </p:txBody>
      </p:sp>
    </p:spTree>
    <p:extLst>
      <p:ext uri="{BB962C8B-B14F-4D97-AF65-F5344CB8AC3E}">
        <p14:creationId xmlns:p14="http://schemas.microsoft.com/office/powerpoint/2010/main" val="3964633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1B7D743-A8DB-7F41-ABEA-0CC34DFAF6B3}"/>
              </a:ext>
            </a:extLst>
          </p:cNvPr>
          <p:cNvSpPr>
            <a:spLocks noGrp="1"/>
          </p:cNvSpPr>
          <p:nvPr>
            <p:ph type="dt" sz="half" idx="10"/>
          </p:nvPr>
        </p:nvSpPr>
        <p:spPr/>
        <p:txBody>
          <a:bodyPr/>
          <a:lstStyle>
            <a:lvl1pPr>
              <a:defRPr/>
            </a:lvl1pPr>
          </a:lstStyle>
          <a:p>
            <a:fld id="{AF08FDD6-65B3-0E43-B7E8-A3F2DF5A9866}" type="datetimeFigureOut">
              <a:rPr lang="en-US" altLang="en-US"/>
              <a:pPr/>
              <a:t>5/15/20</a:t>
            </a:fld>
            <a:endParaRPr lang="en-US" altLang="en-US"/>
          </a:p>
        </p:txBody>
      </p:sp>
      <p:sp>
        <p:nvSpPr>
          <p:cNvPr id="8" name="Footer Placeholder 4">
            <a:extLst>
              <a:ext uri="{FF2B5EF4-FFF2-40B4-BE49-F238E27FC236}">
                <a16:creationId xmlns:a16="http://schemas.microsoft.com/office/drawing/2014/main" id="{CBE9C2EF-AB32-0445-8984-7FAA3F08E906}"/>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8CC323D5-7DC0-6845-8459-455C113FD420}"/>
              </a:ext>
            </a:extLst>
          </p:cNvPr>
          <p:cNvSpPr>
            <a:spLocks noGrp="1"/>
          </p:cNvSpPr>
          <p:nvPr>
            <p:ph type="sldNum" sz="quarter" idx="12"/>
          </p:nvPr>
        </p:nvSpPr>
        <p:spPr/>
        <p:txBody>
          <a:bodyPr/>
          <a:lstStyle>
            <a:lvl1pPr>
              <a:defRPr/>
            </a:lvl1pPr>
          </a:lstStyle>
          <a:p>
            <a:fld id="{1BC24866-6ACC-D940-81BC-4F7B187493A7}" type="slidenum">
              <a:rPr lang="en-US" altLang="en-US"/>
              <a:pPr/>
              <a:t>‹#›</a:t>
            </a:fld>
            <a:endParaRPr lang="en-US" altLang="en-US"/>
          </a:p>
        </p:txBody>
      </p:sp>
    </p:spTree>
    <p:extLst>
      <p:ext uri="{BB962C8B-B14F-4D97-AF65-F5344CB8AC3E}">
        <p14:creationId xmlns:p14="http://schemas.microsoft.com/office/powerpoint/2010/main" val="2764519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6094B68-E245-5841-B438-5257A80A5BD3}"/>
              </a:ext>
            </a:extLst>
          </p:cNvPr>
          <p:cNvSpPr>
            <a:spLocks noGrp="1"/>
          </p:cNvSpPr>
          <p:nvPr>
            <p:ph type="dt" sz="half" idx="10"/>
          </p:nvPr>
        </p:nvSpPr>
        <p:spPr/>
        <p:txBody>
          <a:bodyPr/>
          <a:lstStyle>
            <a:lvl1pPr>
              <a:defRPr/>
            </a:lvl1pPr>
          </a:lstStyle>
          <a:p>
            <a:fld id="{DFE0D29D-9264-6C4F-B05A-D3556476C16D}" type="datetimeFigureOut">
              <a:rPr lang="en-US" altLang="en-US"/>
              <a:pPr/>
              <a:t>5/15/20</a:t>
            </a:fld>
            <a:endParaRPr lang="en-US" altLang="en-US"/>
          </a:p>
        </p:txBody>
      </p:sp>
      <p:sp>
        <p:nvSpPr>
          <p:cNvPr id="4" name="Footer Placeholder 4">
            <a:extLst>
              <a:ext uri="{FF2B5EF4-FFF2-40B4-BE49-F238E27FC236}">
                <a16:creationId xmlns:a16="http://schemas.microsoft.com/office/drawing/2014/main" id="{8255D409-C4A5-8544-B8DB-7415F6D10118}"/>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5CCF5D50-6021-F84F-96E1-2B5A29C5F5B2}"/>
              </a:ext>
            </a:extLst>
          </p:cNvPr>
          <p:cNvSpPr>
            <a:spLocks noGrp="1"/>
          </p:cNvSpPr>
          <p:nvPr>
            <p:ph type="sldNum" sz="quarter" idx="12"/>
          </p:nvPr>
        </p:nvSpPr>
        <p:spPr/>
        <p:txBody>
          <a:bodyPr/>
          <a:lstStyle>
            <a:lvl1pPr>
              <a:defRPr/>
            </a:lvl1pPr>
          </a:lstStyle>
          <a:p>
            <a:fld id="{CF8EB2B4-A95D-9345-BCAE-BAB41E765BA5}" type="slidenum">
              <a:rPr lang="en-US" altLang="en-US"/>
              <a:pPr/>
              <a:t>‹#›</a:t>
            </a:fld>
            <a:endParaRPr lang="en-US" altLang="en-US"/>
          </a:p>
        </p:txBody>
      </p:sp>
    </p:spTree>
    <p:extLst>
      <p:ext uri="{BB962C8B-B14F-4D97-AF65-F5344CB8AC3E}">
        <p14:creationId xmlns:p14="http://schemas.microsoft.com/office/powerpoint/2010/main" val="3482317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B22123F-D185-CD48-8F45-3604805EF2C5}"/>
              </a:ext>
            </a:extLst>
          </p:cNvPr>
          <p:cNvSpPr>
            <a:spLocks noGrp="1"/>
          </p:cNvSpPr>
          <p:nvPr>
            <p:ph type="dt" sz="half" idx="10"/>
          </p:nvPr>
        </p:nvSpPr>
        <p:spPr/>
        <p:txBody>
          <a:bodyPr/>
          <a:lstStyle>
            <a:lvl1pPr>
              <a:defRPr/>
            </a:lvl1pPr>
          </a:lstStyle>
          <a:p>
            <a:fld id="{63950055-F42B-2146-A726-C8C637D57A4F}" type="datetimeFigureOut">
              <a:rPr lang="en-US" altLang="en-US"/>
              <a:pPr/>
              <a:t>5/15/20</a:t>
            </a:fld>
            <a:endParaRPr lang="en-US" altLang="en-US"/>
          </a:p>
        </p:txBody>
      </p:sp>
      <p:sp>
        <p:nvSpPr>
          <p:cNvPr id="3" name="Footer Placeholder 4">
            <a:extLst>
              <a:ext uri="{FF2B5EF4-FFF2-40B4-BE49-F238E27FC236}">
                <a16:creationId xmlns:a16="http://schemas.microsoft.com/office/drawing/2014/main" id="{778AA6D5-3E99-DD49-8095-BA7DFFF75FCA}"/>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0ECCC830-C62B-FE48-823F-61D3EBFE9B71}"/>
              </a:ext>
            </a:extLst>
          </p:cNvPr>
          <p:cNvSpPr>
            <a:spLocks noGrp="1"/>
          </p:cNvSpPr>
          <p:nvPr>
            <p:ph type="sldNum" sz="quarter" idx="12"/>
          </p:nvPr>
        </p:nvSpPr>
        <p:spPr/>
        <p:txBody>
          <a:bodyPr/>
          <a:lstStyle>
            <a:lvl1pPr>
              <a:defRPr/>
            </a:lvl1pPr>
          </a:lstStyle>
          <a:p>
            <a:fld id="{863A2F5B-08B2-A54F-9F37-4C8F89E3051C}" type="slidenum">
              <a:rPr lang="en-US" altLang="en-US"/>
              <a:pPr/>
              <a:t>‹#›</a:t>
            </a:fld>
            <a:endParaRPr lang="en-US" altLang="en-US"/>
          </a:p>
        </p:txBody>
      </p:sp>
    </p:spTree>
    <p:extLst>
      <p:ext uri="{BB962C8B-B14F-4D97-AF65-F5344CB8AC3E}">
        <p14:creationId xmlns:p14="http://schemas.microsoft.com/office/powerpoint/2010/main" val="880859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7203BFB-0D3A-2A4F-96D4-5C2D3A21E66D}"/>
              </a:ext>
            </a:extLst>
          </p:cNvPr>
          <p:cNvSpPr>
            <a:spLocks noGrp="1"/>
          </p:cNvSpPr>
          <p:nvPr>
            <p:ph type="dt" sz="half" idx="10"/>
          </p:nvPr>
        </p:nvSpPr>
        <p:spPr/>
        <p:txBody>
          <a:bodyPr/>
          <a:lstStyle>
            <a:lvl1pPr>
              <a:defRPr/>
            </a:lvl1pPr>
          </a:lstStyle>
          <a:p>
            <a:fld id="{CBAA6629-A1B5-8E49-8A1F-888CE10E6C6B}" type="datetimeFigureOut">
              <a:rPr lang="en-US" altLang="en-US"/>
              <a:pPr/>
              <a:t>5/15/20</a:t>
            </a:fld>
            <a:endParaRPr lang="en-US" altLang="en-US"/>
          </a:p>
        </p:txBody>
      </p:sp>
      <p:sp>
        <p:nvSpPr>
          <p:cNvPr id="6" name="Footer Placeholder 4">
            <a:extLst>
              <a:ext uri="{FF2B5EF4-FFF2-40B4-BE49-F238E27FC236}">
                <a16:creationId xmlns:a16="http://schemas.microsoft.com/office/drawing/2014/main" id="{B628F096-D3E1-B343-BD06-0E662F8534C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6F2140B-999D-7A4C-8A64-1AE693C37D38}"/>
              </a:ext>
            </a:extLst>
          </p:cNvPr>
          <p:cNvSpPr>
            <a:spLocks noGrp="1"/>
          </p:cNvSpPr>
          <p:nvPr>
            <p:ph type="sldNum" sz="quarter" idx="12"/>
          </p:nvPr>
        </p:nvSpPr>
        <p:spPr/>
        <p:txBody>
          <a:bodyPr/>
          <a:lstStyle>
            <a:lvl1pPr>
              <a:defRPr/>
            </a:lvl1pPr>
          </a:lstStyle>
          <a:p>
            <a:fld id="{75F9F015-B5F0-6045-984D-F39915592EA0}" type="slidenum">
              <a:rPr lang="en-US" altLang="en-US"/>
              <a:pPr/>
              <a:t>‹#›</a:t>
            </a:fld>
            <a:endParaRPr lang="en-US" altLang="en-US"/>
          </a:p>
        </p:txBody>
      </p:sp>
    </p:spTree>
    <p:extLst>
      <p:ext uri="{BB962C8B-B14F-4D97-AF65-F5344CB8AC3E}">
        <p14:creationId xmlns:p14="http://schemas.microsoft.com/office/powerpoint/2010/main" val="2099632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F57D32DC-FB78-DA4D-BBA5-1ECC696D5E96}"/>
              </a:ext>
            </a:extLst>
          </p:cNvPr>
          <p:cNvSpPr>
            <a:spLocks noGrp="1"/>
          </p:cNvSpPr>
          <p:nvPr>
            <p:ph type="dt" sz="half" idx="10"/>
          </p:nvPr>
        </p:nvSpPr>
        <p:spPr/>
        <p:txBody>
          <a:bodyPr/>
          <a:lstStyle>
            <a:lvl1pPr>
              <a:defRPr/>
            </a:lvl1pPr>
          </a:lstStyle>
          <a:p>
            <a:fld id="{183806C7-D986-7245-BDCC-304261C02223}" type="datetimeFigureOut">
              <a:rPr lang="en-US" altLang="en-US"/>
              <a:pPr/>
              <a:t>5/15/20</a:t>
            </a:fld>
            <a:endParaRPr lang="en-US" altLang="en-US"/>
          </a:p>
        </p:txBody>
      </p:sp>
      <p:sp>
        <p:nvSpPr>
          <p:cNvPr id="6" name="Footer Placeholder 4">
            <a:extLst>
              <a:ext uri="{FF2B5EF4-FFF2-40B4-BE49-F238E27FC236}">
                <a16:creationId xmlns:a16="http://schemas.microsoft.com/office/drawing/2014/main" id="{F54088C8-C045-E04F-99BE-F3A83A9AA06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A604AD8-E212-8A4E-BEFD-851DDCB79B0F}"/>
              </a:ext>
            </a:extLst>
          </p:cNvPr>
          <p:cNvSpPr>
            <a:spLocks noGrp="1"/>
          </p:cNvSpPr>
          <p:nvPr>
            <p:ph type="sldNum" sz="quarter" idx="12"/>
          </p:nvPr>
        </p:nvSpPr>
        <p:spPr/>
        <p:txBody>
          <a:bodyPr/>
          <a:lstStyle>
            <a:lvl1pPr>
              <a:defRPr/>
            </a:lvl1pPr>
          </a:lstStyle>
          <a:p>
            <a:fld id="{178303D5-D945-7B4C-B680-FABF774750E7}" type="slidenum">
              <a:rPr lang="en-US" altLang="en-US"/>
              <a:pPr/>
              <a:t>‹#›</a:t>
            </a:fld>
            <a:endParaRPr lang="en-US" altLang="en-US"/>
          </a:p>
        </p:txBody>
      </p:sp>
    </p:spTree>
    <p:extLst>
      <p:ext uri="{BB962C8B-B14F-4D97-AF65-F5344CB8AC3E}">
        <p14:creationId xmlns:p14="http://schemas.microsoft.com/office/powerpoint/2010/main" val="3866651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899D0A4-C56C-6645-89E0-78856F2DC52D}"/>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320D113-2F52-294B-822B-726A51B297E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7D0D64F-EB4E-174C-8ED0-CE931C4C7545}"/>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anose="020F0502020204030204" pitchFamily="34" charset="0"/>
                <a:cs typeface="Arial" panose="020B0604020202020204" pitchFamily="34" charset="0"/>
              </a:defRPr>
            </a:lvl1pPr>
          </a:lstStyle>
          <a:p>
            <a:fld id="{1566FE6D-3707-944F-AC3B-BB584DF1A688}" type="datetimeFigureOut">
              <a:rPr lang="en-US" altLang="en-US"/>
              <a:pPr/>
              <a:t>5/15/20</a:t>
            </a:fld>
            <a:endParaRPr lang="en-US" altLang="en-US"/>
          </a:p>
        </p:txBody>
      </p:sp>
      <p:sp>
        <p:nvSpPr>
          <p:cNvPr id="5" name="Footer Placeholder 4">
            <a:extLst>
              <a:ext uri="{FF2B5EF4-FFF2-40B4-BE49-F238E27FC236}">
                <a16:creationId xmlns:a16="http://schemas.microsoft.com/office/drawing/2014/main" id="{E9200B17-C241-2141-80CE-AB8A007DAB59}"/>
              </a:ext>
            </a:extLst>
          </p:cNvPr>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charset="0"/>
                <a:ea typeface="ＭＳ Ｐゴシック" charset="0"/>
                <a:cs typeface="Arial" charset="0"/>
              </a:defRPr>
            </a:lvl1pPr>
          </a:lstStyle>
          <a:p>
            <a:pPr>
              <a:defRPr/>
            </a:pPr>
            <a:endParaRPr lang="en-US"/>
          </a:p>
        </p:txBody>
      </p:sp>
      <p:sp>
        <p:nvSpPr>
          <p:cNvPr id="6" name="Slide Number Placeholder 5">
            <a:extLst>
              <a:ext uri="{FF2B5EF4-FFF2-40B4-BE49-F238E27FC236}">
                <a16:creationId xmlns:a16="http://schemas.microsoft.com/office/drawing/2014/main" id="{E1AAFE0C-720F-7449-8ABA-C4271A91996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cs typeface="Arial" panose="020B0604020202020204" pitchFamily="34" charset="0"/>
              </a:defRPr>
            </a:lvl1pPr>
          </a:lstStyle>
          <a:p>
            <a:fld id="{D4B15E96-75FA-4647-AE49-34D6AF807E9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125D09C1-B7F9-EB41-AA3A-4827B50FD45E}"/>
              </a:ext>
            </a:extLst>
          </p:cNvPr>
          <p:cNvSpPr>
            <a:spLocks noGrp="1"/>
          </p:cNvSpPr>
          <p:nvPr>
            <p:ph type="ctrTitle"/>
          </p:nvPr>
        </p:nvSpPr>
        <p:spPr>
          <a:xfrm>
            <a:off x="381000" y="2130425"/>
            <a:ext cx="8458200" cy="1470025"/>
          </a:xfrm>
        </p:spPr>
        <p:txBody>
          <a:bodyPr/>
          <a:lstStyle/>
          <a:p>
            <a:pPr eaLnBrk="1" hangingPunct="1"/>
            <a:r>
              <a:rPr lang="en-US" altLang="en-US" b="1" dirty="0">
                <a:solidFill>
                  <a:srgbClr val="0000FF"/>
                </a:solidFill>
                <a:ea typeface="ＭＳ Ｐゴシック" panose="020B0600070205080204" pitchFamily="34" charset="-128"/>
              </a:rPr>
              <a:t>Assessment in Counseling (Part A):</a:t>
            </a:r>
            <a:br>
              <a:rPr lang="en-US" altLang="en-US" b="1" dirty="0">
                <a:solidFill>
                  <a:srgbClr val="0000FF"/>
                </a:solidFill>
                <a:ea typeface="ＭＳ Ｐゴシック" panose="020B0600070205080204" pitchFamily="34" charset="-128"/>
              </a:rPr>
            </a:br>
            <a:r>
              <a:rPr lang="en-US" altLang="en-US" b="1" dirty="0">
                <a:solidFill>
                  <a:srgbClr val="0000FF"/>
                </a:solidFill>
                <a:ea typeface="ＭＳ Ｐゴシック" panose="020B0600070205080204" pitchFamily="34" charset="-128"/>
              </a:rPr>
              <a:t>Nature and Use of </a:t>
            </a:r>
            <a:br>
              <a:rPr lang="en-US" altLang="en-US" b="1" dirty="0">
                <a:solidFill>
                  <a:srgbClr val="0000FF"/>
                </a:solidFill>
                <a:ea typeface="ＭＳ Ｐゴシック" panose="020B0600070205080204" pitchFamily="34" charset="-128"/>
              </a:rPr>
            </a:br>
            <a:r>
              <a:rPr lang="en-US" altLang="en-US" b="1" dirty="0">
                <a:solidFill>
                  <a:srgbClr val="0000FF"/>
                </a:solidFill>
                <a:ea typeface="ＭＳ Ｐゴシック" panose="020B0600070205080204" pitchFamily="34" charset="-128"/>
              </a:rPr>
              <a:t>Psychological Tests in Counseling</a:t>
            </a:r>
          </a:p>
        </p:txBody>
      </p:sp>
      <p:sp>
        <p:nvSpPr>
          <p:cNvPr id="14338" name="Subtitle 2">
            <a:extLst>
              <a:ext uri="{FF2B5EF4-FFF2-40B4-BE49-F238E27FC236}">
                <a16:creationId xmlns:a16="http://schemas.microsoft.com/office/drawing/2014/main" id="{E0F69018-7571-DB49-8D23-25922AF4DD65}"/>
              </a:ext>
            </a:extLst>
          </p:cNvPr>
          <p:cNvSpPr>
            <a:spLocks noGrp="1"/>
          </p:cNvSpPr>
          <p:nvPr>
            <p:ph type="subTitle" idx="1"/>
          </p:nvPr>
        </p:nvSpPr>
        <p:spPr>
          <a:xfrm>
            <a:off x="1295400" y="4953000"/>
            <a:ext cx="6400800" cy="685800"/>
          </a:xfrm>
        </p:spPr>
        <p:txBody>
          <a:bodyPr/>
          <a:lstStyle/>
          <a:p>
            <a:pPr eaLnBrk="1" hangingPunct="1"/>
            <a:r>
              <a:rPr lang="en-US" altLang="en-US" dirty="0">
                <a:solidFill>
                  <a:srgbClr val="898989"/>
                </a:solidFill>
                <a:ea typeface="ＭＳ Ｐゴシック" panose="020B0600070205080204" pitchFamily="34" charset="-128"/>
              </a:rPr>
              <a:t>PSY 504: Psychological Measurement</a:t>
            </a:r>
          </a:p>
          <a:p>
            <a:pPr eaLnBrk="1" hangingPunct="1"/>
            <a:endParaRPr lang="en-US" altLang="en-US" sz="1600" dirty="0">
              <a:solidFill>
                <a:srgbClr val="898989"/>
              </a:solidFill>
              <a:ea typeface="ＭＳ Ｐゴシック" panose="020B0600070205080204" pitchFamily="34" charset="-128"/>
            </a:endParaRPr>
          </a:p>
          <a:p>
            <a:pPr eaLnBrk="1" hangingPunct="1"/>
            <a:endParaRPr lang="en-US" altLang="en-US" dirty="0">
              <a:solidFill>
                <a:srgbClr val="898989"/>
              </a:solidFill>
              <a:ea typeface="ＭＳ Ｐゴシック"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1F2CA-E1DE-1D44-8132-8BAD8F51A0AB}"/>
              </a:ext>
            </a:extLst>
          </p:cNvPr>
          <p:cNvSpPr>
            <a:spLocks noGrp="1"/>
          </p:cNvSpPr>
          <p:nvPr>
            <p:ph type="title"/>
          </p:nvPr>
        </p:nvSpPr>
        <p:spPr/>
        <p:txBody>
          <a:bodyPr rtlCol="0">
            <a:normAutofit fontScale="90000"/>
          </a:bodyPr>
          <a:lstStyle/>
          <a:p>
            <a:pPr eaLnBrk="1" fontAlgn="auto" hangingPunct="1">
              <a:spcAft>
                <a:spcPts val="0"/>
              </a:spcAft>
              <a:defRPr/>
            </a:pPr>
            <a:r>
              <a:rPr lang="en-US" b="1" dirty="0">
                <a:solidFill>
                  <a:srgbClr val="0000FF"/>
                </a:solidFill>
                <a:ea typeface="+mj-ea"/>
                <a:cs typeface="+mj-cs"/>
              </a:rPr>
              <a:t>Uses and Varieties of </a:t>
            </a:r>
            <a:br>
              <a:rPr lang="en-US" b="1" dirty="0">
                <a:solidFill>
                  <a:srgbClr val="0000FF"/>
                </a:solidFill>
                <a:ea typeface="+mj-ea"/>
                <a:cs typeface="+mj-cs"/>
              </a:rPr>
            </a:br>
            <a:r>
              <a:rPr lang="en-US" b="1" dirty="0">
                <a:solidFill>
                  <a:srgbClr val="0000FF"/>
                </a:solidFill>
                <a:ea typeface="+mj-ea"/>
                <a:cs typeface="+mj-cs"/>
              </a:rPr>
              <a:t>Psychological Tests</a:t>
            </a:r>
          </a:p>
        </p:txBody>
      </p:sp>
      <p:sp>
        <p:nvSpPr>
          <p:cNvPr id="31746" name="Content Placeholder 2">
            <a:extLst>
              <a:ext uri="{FF2B5EF4-FFF2-40B4-BE49-F238E27FC236}">
                <a16:creationId xmlns:a16="http://schemas.microsoft.com/office/drawing/2014/main" id="{2AA8B7CE-AF7A-8144-B72B-9C9B241E9A47}"/>
              </a:ext>
            </a:extLst>
          </p:cNvPr>
          <p:cNvSpPr>
            <a:spLocks noGrp="1"/>
          </p:cNvSpPr>
          <p:nvPr>
            <p:ph idx="1"/>
          </p:nvPr>
        </p:nvSpPr>
        <p:spPr/>
        <p:txBody>
          <a:bodyPr/>
          <a:lstStyle/>
          <a:p>
            <a:pPr eaLnBrk="1" hangingPunct="1"/>
            <a:r>
              <a:rPr lang="en-US" altLang="en-US">
                <a:ea typeface="ＭＳ Ｐゴシック" panose="020B0600070205080204" pitchFamily="34" charset="-128"/>
              </a:rPr>
              <a:t>Educational and vocational plans/needs</a:t>
            </a:r>
          </a:p>
          <a:p>
            <a:pPr lvl="1" eaLnBrk="1" hangingPunct="1"/>
            <a:r>
              <a:rPr lang="en-US" altLang="en-US" i="1" u="sng">
                <a:ea typeface="ＭＳ Ｐゴシック" panose="020B0600070205080204" pitchFamily="34" charset="-128"/>
              </a:rPr>
              <a:t>Frank Parsons</a:t>
            </a:r>
            <a:r>
              <a:rPr lang="en-US" altLang="en-US">
                <a:ea typeface="ＭＳ Ｐゴシック" panose="020B0600070205080204" pitchFamily="34" charset="-128"/>
              </a:rPr>
              <a:t> – </a:t>
            </a:r>
            <a:r>
              <a:rPr lang="ja-JP" altLang="en-US">
                <a:ea typeface="ＭＳ Ｐゴシック" panose="020B0600070205080204" pitchFamily="34" charset="-128"/>
              </a:rPr>
              <a:t>“</a:t>
            </a:r>
            <a:r>
              <a:rPr lang="en-US" altLang="ja-JP">
                <a:ea typeface="ＭＳ Ｐゴシック" panose="020B0600070205080204" pitchFamily="34" charset="-128"/>
              </a:rPr>
              <a:t>father of guidance</a:t>
            </a:r>
            <a:r>
              <a:rPr lang="ja-JP" altLang="en-US">
                <a:ea typeface="ＭＳ Ｐゴシック" panose="020B0600070205080204" pitchFamily="34" charset="-128"/>
              </a:rPr>
              <a:t>”</a:t>
            </a:r>
            <a:endParaRPr lang="en-US" altLang="ja-JP">
              <a:ea typeface="ＭＳ Ｐゴシック" panose="020B0600070205080204" pitchFamily="34" charset="-128"/>
            </a:endParaRPr>
          </a:p>
          <a:p>
            <a:pPr lvl="2" eaLnBrk="1" hangingPunct="1"/>
            <a:r>
              <a:rPr lang="en-US" altLang="en-US">
                <a:ea typeface="ＭＳ Ｐゴシック" panose="020B0600070205080204" pitchFamily="34" charset="-128"/>
              </a:rPr>
              <a:t>Developed one of the first approaches to career counseling</a:t>
            </a:r>
          </a:p>
          <a:p>
            <a:pPr lvl="3" eaLnBrk="1" hangingPunct="1"/>
            <a:r>
              <a:rPr lang="en-US" altLang="en-US" sz="1600">
                <a:ea typeface="ＭＳ Ｐゴシック" panose="020B0600070205080204" pitchFamily="34" charset="-128"/>
              </a:rPr>
              <a:t>Understand the person and the world of work, and match the person</a:t>
            </a:r>
          </a:p>
          <a:p>
            <a:pPr eaLnBrk="1" hangingPunct="1"/>
            <a:r>
              <a:rPr lang="en-US" altLang="en-US">
                <a:ea typeface="ＭＳ Ｐゴシック" panose="020B0600070205080204" pitchFamily="34" charset="-128"/>
              </a:rPr>
              <a:t>Emotional well-being and effective interpersonal relations</a:t>
            </a:r>
          </a:p>
          <a:p>
            <a:pPr eaLnBrk="1" hangingPunct="1"/>
            <a:r>
              <a:rPr lang="en-US" altLang="en-US">
                <a:ea typeface="ＭＳ Ｐゴシック" panose="020B0600070205080204" pitchFamily="34" charset="-128"/>
              </a:rPr>
              <a:t>Self-understanding and personal development</a:t>
            </a:r>
          </a:p>
          <a:p>
            <a:pPr eaLnBrk="1" hangingPunct="1"/>
            <a:r>
              <a:rPr lang="en-US" altLang="en-US">
                <a:ea typeface="ＭＳ Ｐゴシック" panose="020B0600070205080204" pitchFamily="34" charset="-128"/>
              </a:rPr>
              <a:t>Tests are also important for research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0FA33-34DA-9543-8032-0E3C9B6F108C}"/>
              </a:ext>
            </a:extLst>
          </p:cNvPr>
          <p:cNvSpPr>
            <a:spLocks noGrp="1"/>
          </p:cNvSpPr>
          <p:nvPr>
            <p:ph type="title"/>
          </p:nvPr>
        </p:nvSpPr>
        <p:spPr/>
        <p:txBody>
          <a:bodyPr>
            <a:noAutofit/>
          </a:bodyPr>
          <a:lstStyle/>
          <a:p>
            <a:pPr eaLnBrk="1" hangingPunct="1"/>
            <a:r>
              <a:rPr lang="en-US" altLang="en-US" sz="4000" b="1">
                <a:solidFill>
                  <a:srgbClr val="0000FF"/>
                </a:solidFill>
                <a:ea typeface="ＭＳ Ｐゴシック" panose="020B0600070205080204" pitchFamily="34" charset="-128"/>
              </a:rPr>
              <a:t>What is a Psychological Test? –</a:t>
            </a:r>
            <a:br>
              <a:rPr lang="en-US" altLang="en-US" sz="4000" b="1">
                <a:solidFill>
                  <a:srgbClr val="0000FF"/>
                </a:solidFill>
                <a:ea typeface="ＭＳ Ｐゴシック" panose="020B0600070205080204" pitchFamily="34" charset="-128"/>
              </a:rPr>
            </a:br>
            <a:r>
              <a:rPr lang="en-US" altLang="en-US" sz="4000" b="1">
                <a:solidFill>
                  <a:srgbClr val="0000FF"/>
                </a:solidFill>
                <a:ea typeface="ＭＳ Ｐゴシック" panose="020B0600070205080204" pitchFamily="34" charset="-128"/>
              </a:rPr>
              <a:t>Behavior Sample</a:t>
            </a:r>
          </a:p>
        </p:txBody>
      </p:sp>
      <p:sp>
        <p:nvSpPr>
          <p:cNvPr id="33794" name="Content Placeholder 2">
            <a:extLst>
              <a:ext uri="{FF2B5EF4-FFF2-40B4-BE49-F238E27FC236}">
                <a16:creationId xmlns:a16="http://schemas.microsoft.com/office/drawing/2014/main" id="{AF7318A5-C548-1C4F-B0AD-81EE6AA03DE8}"/>
              </a:ext>
            </a:extLst>
          </p:cNvPr>
          <p:cNvSpPr>
            <a:spLocks noGrp="1"/>
          </p:cNvSpPr>
          <p:nvPr>
            <p:ph idx="1"/>
          </p:nvPr>
        </p:nvSpPr>
        <p:spPr>
          <a:xfrm>
            <a:off x="457200" y="1600200"/>
            <a:ext cx="8229600" cy="5257800"/>
          </a:xfrm>
        </p:spPr>
        <p:txBody>
          <a:bodyPr/>
          <a:lstStyle/>
          <a:p>
            <a:pPr eaLnBrk="1" hangingPunct="1"/>
            <a:r>
              <a:rPr lang="en-US" altLang="en-US">
                <a:ea typeface="ＭＳ Ｐゴシック" panose="020B0600070205080204" pitchFamily="34" charset="-128"/>
              </a:rPr>
              <a:t>An objective and standardized measure of a </a:t>
            </a:r>
            <a:r>
              <a:rPr lang="en-US" altLang="en-US" i="1" u="sng">
                <a:ea typeface="ＭＳ Ｐゴシック" panose="020B0600070205080204" pitchFamily="34" charset="-128"/>
              </a:rPr>
              <a:t>sample of behavior</a:t>
            </a:r>
          </a:p>
          <a:p>
            <a:pPr eaLnBrk="1" hangingPunct="1"/>
            <a:r>
              <a:rPr lang="en-US" altLang="en-US">
                <a:ea typeface="ＭＳ Ｐゴシック" panose="020B0600070205080204" pitchFamily="34" charset="-128"/>
              </a:rPr>
              <a:t>Test items do not need to resemble closely the behavior the test is to predict</a:t>
            </a:r>
          </a:p>
          <a:p>
            <a:pPr lvl="1" eaLnBrk="1" hangingPunct="1"/>
            <a:r>
              <a:rPr lang="en-US" altLang="en-US">
                <a:ea typeface="ＭＳ Ｐゴシック" panose="020B0600070205080204" pitchFamily="34" charset="-128"/>
              </a:rPr>
              <a:t>Simply need an empirical correspondence</a:t>
            </a:r>
          </a:p>
          <a:p>
            <a:pPr eaLnBrk="1" hangingPunct="1"/>
            <a:r>
              <a:rPr lang="en-US" altLang="en-US">
                <a:ea typeface="ＭＳ Ｐゴシック" panose="020B0600070205080204" pitchFamily="34" charset="-128"/>
              </a:rPr>
              <a:t>Tests are behavior samples from which predictions regarding other behavior can be made</a:t>
            </a:r>
          </a:p>
          <a:p>
            <a:pPr eaLnBrk="1" hangingPunct="1"/>
            <a:r>
              <a:rPr lang="en-US" altLang="en-US" i="1" u="sng">
                <a:ea typeface="ＭＳ Ｐゴシック" panose="020B0600070205080204" pitchFamily="34" charset="-128"/>
              </a:rPr>
              <a:t>Capacity</a:t>
            </a:r>
            <a:r>
              <a:rPr lang="en-US" altLang="en-US">
                <a:ea typeface="ＭＳ Ｐゴシック" panose="020B0600070205080204" pitchFamily="34" charset="-128"/>
              </a:rPr>
              <a:t> = potential for learning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0A9FC-C708-F649-9A64-DB386A7D1C9C}"/>
              </a:ext>
            </a:extLst>
          </p:cNvPr>
          <p:cNvSpPr>
            <a:spLocks noGrp="1"/>
          </p:cNvSpPr>
          <p:nvPr>
            <p:ph type="title"/>
          </p:nvPr>
        </p:nvSpPr>
        <p:spPr/>
        <p:txBody>
          <a:bodyPr rtlCol="0">
            <a:normAutofit fontScale="90000"/>
          </a:bodyPr>
          <a:lstStyle/>
          <a:p>
            <a:pPr eaLnBrk="1" fontAlgn="auto" hangingPunct="1">
              <a:spcAft>
                <a:spcPts val="0"/>
              </a:spcAft>
              <a:defRPr/>
            </a:pPr>
            <a:r>
              <a:rPr lang="en-US" b="1" dirty="0">
                <a:solidFill>
                  <a:srgbClr val="0000FF"/>
                </a:solidFill>
                <a:ea typeface="+mj-ea"/>
                <a:cs typeface="+mj-cs"/>
              </a:rPr>
              <a:t>What is a Psychological Test? - Standardization</a:t>
            </a:r>
          </a:p>
        </p:txBody>
      </p:sp>
      <p:sp>
        <p:nvSpPr>
          <p:cNvPr id="35842" name="Content Placeholder 2">
            <a:extLst>
              <a:ext uri="{FF2B5EF4-FFF2-40B4-BE49-F238E27FC236}">
                <a16:creationId xmlns:a16="http://schemas.microsoft.com/office/drawing/2014/main" id="{558C3D3B-4D7A-2A4F-912B-AD67CFF9F9C7}"/>
              </a:ext>
            </a:extLst>
          </p:cNvPr>
          <p:cNvSpPr>
            <a:spLocks noGrp="1"/>
          </p:cNvSpPr>
          <p:nvPr>
            <p:ph idx="1"/>
          </p:nvPr>
        </p:nvSpPr>
        <p:spPr>
          <a:xfrm>
            <a:off x="457200" y="1600200"/>
            <a:ext cx="8382000" cy="5257800"/>
          </a:xfrm>
        </p:spPr>
        <p:txBody>
          <a:bodyPr/>
          <a:lstStyle/>
          <a:p>
            <a:pPr eaLnBrk="1" hangingPunct="1">
              <a:lnSpc>
                <a:spcPct val="90000"/>
              </a:lnSpc>
            </a:pPr>
            <a:r>
              <a:rPr lang="en-US" altLang="en-US" i="1" u="sng">
                <a:ea typeface="ＭＳ Ｐゴシック" panose="020B0600070205080204" pitchFamily="34" charset="-128"/>
              </a:rPr>
              <a:t>Standardization</a:t>
            </a:r>
            <a:r>
              <a:rPr lang="en-US" altLang="en-US">
                <a:ea typeface="ＭＳ Ｐゴシック" panose="020B0600070205080204" pitchFamily="34" charset="-128"/>
              </a:rPr>
              <a:t> – uniformity of procedure in administering and scoring the test</a:t>
            </a:r>
          </a:p>
          <a:p>
            <a:pPr lvl="1" eaLnBrk="1" hangingPunct="1">
              <a:lnSpc>
                <a:spcPct val="90000"/>
              </a:lnSpc>
            </a:pPr>
            <a:r>
              <a:rPr lang="en-US" altLang="en-US">
                <a:ea typeface="ＭＳ Ｐゴシック" panose="020B0600070205080204" pitchFamily="34" charset="-128"/>
              </a:rPr>
              <a:t>Directions for administration must be followed</a:t>
            </a:r>
          </a:p>
          <a:p>
            <a:pPr eaLnBrk="1" hangingPunct="1">
              <a:lnSpc>
                <a:spcPct val="90000"/>
              </a:lnSpc>
            </a:pPr>
            <a:r>
              <a:rPr lang="en-US" altLang="en-US" i="1" u="sng">
                <a:ea typeface="ＭＳ Ｐゴシック" panose="020B0600070205080204" pitchFamily="34" charset="-128"/>
              </a:rPr>
              <a:t>Norms</a:t>
            </a:r>
            <a:r>
              <a:rPr lang="en-US" altLang="en-US">
                <a:ea typeface="ＭＳ Ｐゴシック" panose="020B0600070205080204" pitchFamily="34" charset="-128"/>
              </a:rPr>
              <a:t> – </a:t>
            </a:r>
            <a:r>
              <a:rPr lang="ja-JP" altLang="en-US">
                <a:ea typeface="ＭＳ Ｐゴシック" panose="020B0600070205080204" pitchFamily="34" charset="-128"/>
              </a:rPr>
              <a:t>“</a:t>
            </a:r>
            <a:r>
              <a:rPr lang="en-US" altLang="ja-JP">
                <a:ea typeface="ＭＳ Ｐゴシック" panose="020B0600070205080204" pitchFamily="34" charset="-128"/>
              </a:rPr>
              <a:t>normal or average performance</a:t>
            </a:r>
            <a:r>
              <a:rPr lang="ja-JP" altLang="en-US">
                <a:ea typeface="ＭＳ Ｐゴシック" panose="020B0600070205080204" pitchFamily="34" charset="-128"/>
              </a:rPr>
              <a:t>”</a:t>
            </a:r>
            <a:endParaRPr lang="en-US" altLang="ja-JP">
              <a:ea typeface="ＭＳ Ｐゴシック" panose="020B0600070205080204" pitchFamily="34" charset="-128"/>
            </a:endParaRPr>
          </a:p>
          <a:p>
            <a:pPr lvl="1" eaLnBrk="1" hangingPunct="1">
              <a:lnSpc>
                <a:spcPct val="90000"/>
              </a:lnSpc>
            </a:pPr>
            <a:r>
              <a:rPr lang="en-US" altLang="en-US">
                <a:ea typeface="ＭＳ Ｐゴシック" panose="020B0600070205080204" pitchFamily="34" charset="-128"/>
              </a:rPr>
              <a:t>An individual test score is interpreted by comparing it with the scores of others who have taken the same test</a:t>
            </a:r>
          </a:p>
          <a:p>
            <a:pPr lvl="1" eaLnBrk="1" hangingPunct="1">
              <a:lnSpc>
                <a:spcPct val="90000"/>
              </a:lnSpc>
            </a:pPr>
            <a:r>
              <a:rPr lang="en-US" altLang="en-US">
                <a:ea typeface="ＭＳ Ｐゴシック" panose="020B0600070205080204" pitchFamily="34" charset="-128"/>
              </a:rPr>
              <a:t>Established by administering a new test to a large, representative sample of the type of persons for whom it is designed for (i.e., standardization sample)</a:t>
            </a:r>
          </a:p>
          <a:p>
            <a:pPr eaLnBrk="1" hangingPunct="1">
              <a:lnSpc>
                <a:spcPct val="90000"/>
              </a:lnSpc>
            </a:pPr>
            <a:endParaRPr lang="en-US" altLang="en-US">
              <a:ea typeface="ＭＳ Ｐゴシック" panose="020B0600070205080204" pitchFamily="34"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41BB3-B67B-084F-A068-801F2EFBF2FF}"/>
              </a:ext>
            </a:extLst>
          </p:cNvPr>
          <p:cNvSpPr>
            <a:spLocks noGrp="1"/>
          </p:cNvSpPr>
          <p:nvPr>
            <p:ph type="title"/>
          </p:nvPr>
        </p:nvSpPr>
        <p:spPr/>
        <p:txBody>
          <a:bodyPr>
            <a:normAutofit/>
          </a:bodyPr>
          <a:lstStyle/>
          <a:p>
            <a:pPr eaLnBrk="1" hangingPunct="1"/>
            <a:r>
              <a:rPr lang="en-US" altLang="en-US" sz="3600" b="1">
                <a:solidFill>
                  <a:srgbClr val="0000FF"/>
                </a:solidFill>
                <a:ea typeface="ＭＳ Ｐゴシック" panose="020B0600070205080204" pitchFamily="34" charset="-128"/>
              </a:rPr>
              <a:t>What is a Psychological Test? – Objective Measurement of Difficulty</a:t>
            </a:r>
          </a:p>
        </p:txBody>
      </p:sp>
      <p:sp>
        <p:nvSpPr>
          <p:cNvPr id="37890" name="Content Placeholder 2">
            <a:extLst>
              <a:ext uri="{FF2B5EF4-FFF2-40B4-BE49-F238E27FC236}">
                <a16:creationId xmlns:a16="http://schemas.microsoft.com/office/drawing/2014/main" id="{E77C5070-CBE0-894C-8A1E-982AA53C9AEF}"/>
              </a:ext>
            </a:extLst>
          </p:cNvPr>
          <p:cNvSpPr>
            <a:spLocks noGrp="1"/>
          </p:cNvSpPr>
          <p:nvPr>
            <p:ph idx="1"/>
          </p:nvPr>
        </p:nvSpPr>
        <p:spPr>
          <a:xfrm>
            <a:off x="457200" y="1600200"/>
            <a:ext cx="8229600" cy="5257800"/>
          </a:xfrm>
        </p:spPr>
        <p:txBody>
          <a:bodyPr/>
          <a:lstStyle/>
          <a:p>
            <a:pPr eaLnBrk="1" hangingPunct="1"/>
            <a:r>
              <a:rPr lang="en-US" altLang="en-US">
                <a:ea typeface="ＭＳ Ｐゴシック" panose="020B0600070205080204" pitchFamily="34" charset="-128"/>
              </a:rPr>
              <a:t>Administration, scoring, and interpretation of scores are objective insofar as they are independent of the subjective judgment of the particular examiner</a:t>
            </a:r>
          </a:p>
          <a:p>
            <a:pPr eaLnBrk="1" hangingPunct="1"/>
            <a:r>
              <a:rPr lang="en-US" altLang="en-US">
                <a:ea typeface="ＭＳ Ｐゴシック" panose="020B0600070205080204" pitchFamily="34" charset="-128"/>
              </a:rPr>
              <a:t>Determination of difficulty level, arrangement, selection of items for inclusion in a test</a:t>
            </a:r>
          </a:p>
          <a:p>
            <a:pPr lvl="1" eaLnBrk="1" hangingPunct="1"/>
            <a:r>
              <a:rPr lang="en-US" altLang="en-US" i="1" u="sng">
                <a:ea typeface="ＭＳ Ｐゴシック" panose="020B0600070205080204" pitchFamily="34" charset="-128"/>
              </a:rPr>
              <a:t>Item Analysis</a:t>
            </a:r>
            <a:r>
              <a:rPr lang="en-US" altLang="en-US">
                <a:ea typeface="ＭＳ Ｐゴシック" panose="020B0600070205080204" pitchFamily="34" charset="-128"/>
              </a:rPr>
              <a:t> – discussed later in the semester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1A34C-895D-D74A-9FDF-52C362E4B893}"/>
              </a:ext>
            </a:extLst>
          </p:cNvPr>
          <p:cNvSpPr>
            <a:spLocks noGrp="1"/>
          </p:cNvSpPr>
          <p:nvPr>
            <p:ph type="title"/>
          </p:nvPr>
        </p:nvSpPr>
        <p:spPr/>
        <p:txBody>
          <a:bodyPr>
            <a:noAutofit/>
          </a:bodyPr>
          <a:lstStyle/>
          <a:p>
            <a:pPr eaLnBrk="1" hangingPunct="1"/>
            <a:r>
              <a:rPr lang="en-US" altLang="en-US" sz="4000" b="1">
                <a:solidFill>
                  <a:srgbClr val="0000FF"/>
                </a:solidFill>
                <a:ea typeface="ＭＳ Ｐゴシック" panose="020B0600070205080204" pitchFamily="34" charset="-128"/>
              </a:rPr>
              <a:t>What is a Psychological Test? – Reliability &amp; Validity</a:t>
            </a:r>
          </a:p>
        </p:txBody>
      </p:sp>
      <p:sp>
        <p:nvSpPr>
          <p:cNvPr id="39938" name="Content Placeholder 2">
            <a:extLst>
              <a:ext uri="{FF2B5EF4-FFF2-40B4-BE49-F238E27FC236}">
                <a16:creationId xmlns:a16="http://schemas.microsoft.com/office/drawing/2014/main" id="{1A2565CF-E53D-CC4C-BEA7-AF7B11EF508D}"/>
              </a:ext>
            </a:extLst>
          </p:cNvPr>
          <p:cNvSpPr>
            <a:spLocks noGrp="1"/>
          </p:cNvSpPr>
          <p:nvPr>
            <p:ph idx="1"/>
          </p:nvPr>
        </p:nvSpPr>
        <p:spPr>
          <a:xfrm>
            <a:off x="457200" y="1600200"/>
            <a:ext cx="8229600" cy="5257800"/>
          </a:xfrm>
        </p:spPr>
        <p:txBody>
          <a:bodyPr/>
          <a:lstStyle/>
          <a:p>
            <a:pPr eaLnBrk="1" hangingPunct="1"/>
            <a:r>
              <a:rPr lang="en-US" altLang="en-US" i="1" u="sng">
                <a:ea typeface="ＭＳ Ｐゴシック" panose="020B0600070205080204" pitchFamily="34" charset="-128"/>
              </a:rPr>
              <a:t>Reliability</a:t>
            </a:r>
            <a:r>
              <a:rPr lang="en-US" altLang="en-US">
                <a:ea typeface="ＭＳ Ｐゴシック" panose="020B0600070205080204" pitchFamily="34" charset="-128"/>
              </a:rPr>
              <a:t> = consistency</a:t>
            </a:r>
          </a:p>
          <a:p>
            <a:pPr eaLnBrk="1" hangingPunct="1"/>
            <a:endParaRPr lang="en-US" altLang="en-US">
              <a:ea typeface="ＭＳ Ｐゴシック" panose="020B0600070205080204" pitchFamily="34" charset="-128"/>
            </a:endParaRPr>
          </a:p>
          <a:p>
            <a:pPr eaLnBrk="1" hangingPunct="1"/>
            <a:r>
              <a:rPr lang="en-US" altLang="en-US" i="1" u="sng">
                <a:ea typeface="ＭＳ Ｐゴシック" panose="020B0600070205080204" pitchFamily="34" charset="-128"/>
              </a:rPr>
              <a:t>Validity</a:t>
            </a:r>
            <a:r>
              <a:rPr lang="en-US" altLang="en-US">
                <a:ea typeface="ＭＳ Ｐゴシック" panose="020B0600070205080204" pitchFamily="34" charset="-128"/>
              </a:rPr>
              <a:t> = the degree to which the test actually measures what it purports to measure</a:t>
            </a:r>
          </a:p>
          <a:p>
            <a:pPr lvl="1" eaLnBrk="1" hangingPunct="1"/>
            <a:r>
              <a:rPr lang="en-US" altLang="en-US">
                <a:ea typeface="ＭＳ Ｐゴシック" panose="020B0600070205080204" pitchFamily="34" charset="-128"/>
              </a:rPr>
              <a:t>Tells </a:t>
            </a:r>
            <a:r>
              <a:rPr lang="en-US" altLang="en-US" i="1">
                <a:ea typeface="ＭＳ Ｐゴシック" panose="020B0600070205080204" pitchFamily="34" charset="-128"/>
              </a:rPr>
              <a:t>what</a:t>
            </a:r>
            <a:r>
              <a:rPr lang="en-US" altLang="en-US">
                <a:ea typeface="ＭＳ Ｐゴシック" panose="020B0600070205080204" pitchFamily="34" charset="-128"/>
              </a:rPr>
              <a:t> the test is measuring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75EAE-B0C9-8E4F-A46D-BE6B1BC96405}"/>
              </a:ext>
            </a:extLst>
          </p:cNvPr>
          <p:cNvSpPr>
            <a:spLocks noGrp="1"/>
          </p:cNvSpPr>
          <p:nvPr>
            <p:ph type="title"/>
          </p:nvPr>
        </p:nvSpPr>
        <p:spPr/>
        <p:txBody>
          <a:bodyPr rtlCol="0">
            <a:noAutofit/>
          </a:bodyPr>
          <a:lstStyle/>
          <a:p>
            <a:pPr eaLnBrk="1" fontAlgn="auto" hangingPunct="1">
              <a:spcAft>
                <a:spcPts val="0"/>
              </a:spcAft>
              <a:defRPr/>
            </a:pPr>
            <a:r>
              <a:rPr lang="en-US" sz="4000" b="1" dirty="0">
                <a:solidFill>
                  <a:srgbClr val="0000FF"/>
                </a:solidFill>
                <a:ea typeface="+mj-ea"/>
                <a:cs typeface="+mj-cs"/>
              </a:rPr>
              <a:t>Why Control the Use of </a:t>
            </a:r>
            <a:br>
              <a:rPr lang="en-US" sz="4000" b="1" dirty="0">
                <a:solidFill>
                  <a:srgbClr val="0000FF"/>
                </a:solidFill>
                <a:ea typeface="+mj-ea"/>
                <a:cs typeface="+mj-cs"/>
              </a:rPr>
            </a:br>
            <a:r>
              <a:rPr lang="en-US" sz="4000" b="1" dirty="0">
                <a:solidFill>
                  <a:srgbClr val="0000FF"/>
                </a:solidFill>
                <a:ea typeface="+mj-ea"/>
                <a:cs typeface="+mj-cs"/>
              </a:rPr>
              <a:t>Psychological Tests?</a:t>
            </a:r>
          </a:p>
        </p:txBody>
      </p:sp>
      <p:sp>
        <p:nvSpPr>
          <p:cNvPr id="41986" name="Content Placeholder 2">
            <a:extLst>
              <a:ext uri="{FF2B5EF4-FFF2-40B4-BE49-F238E27FC236}">
                <a16:creationId xmlns:a16="http://schemas.microsoft.com/office/drawing/2014/main" id="{7DABCC3A-5085-7F43-B983-93A2FE70B58E}"/>
              </a:ext>
            </a:extLst>
          </p:cNvPr>
          <p:cNvSpPr>
            <a:spLocks noGrp="1"/>
          </p:cNvSpPr>
          <p:nvPr>
            <p:ph idx="1"/>
          </p:nvPr>
        </p:nvSpPr>
        <p:spPr>
          <a:xfrm>
            <a:off x="457200" y="1600200"/>
            <a:ext cx="8229600" cy="5257800"/>
          </a:xfrm>
        </p:spPr>
        <p:txBody>
          <a:bodyPr/>
          <a:lstStyle/>
          <a:p>
            <a:pPr eaLnBrk="1" hangingPunct="1"/>
            <a:r>
              <a:rPr lang="en-US" altLang="en-US">
                <a:ea typeface="ＭＳ Ｐゴシック" panose="020B0600070205080204" pitchFamily="34" charset="-128"/>
              </a:rPr>
              <a:t>Two principal reasons for controlling the use of psychological tests</a:t>
            </a:r>
          </a:p>
          <a:p>
            <a:pPr lvl="1" eaLnBrk="1" hangingPunct="1"/>
            <a:r>
              <a:rPr lang="en-US" altLang="en-US">
                <a:ea typeface="ＭＳ Ｐゴシック" panose="020B0600070205080204" pitchFamily="34" charset="-128"/>
              </a:rPr>
              <a:t>1) ensure that the test is given by a qualified examiner and that the scores are properly used</a:t>
            </a:r>
          </a:p>
          <a:p>
            <a:pPr lvl="1" eaLnBrk="1" hangingPunct="1"/>
            <a:r>
              <a:rPr lang="en-US" altLang="en-US">
                <a:ea typeface="ＭＳ Ｐゴシック" panose="020B0600070205080204" pitchFamily="34" charset="-128"/>
              </a:rPr>
              <a:t>2) prevent general familiarity with the test content (in order to avoid invalidation)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a:extLst>
              <a:ext uri="{FF2B5EF4-FFF2-40B4-BE49-F238E27FC236}">
                <a16:creationId xmlns:a16="http://schemas.microsoft.com/office/drawing/2014/main" id="{B2CA72EB-DC4E-C540-B177-66668AB8837F}"/>
              </a:ext>
            </a:extLst>
          </p:cNvPr>
          <p:cNvSpPr>
            <a:spLocks noGrp="1"/>
          </p:cNvSpPr>
          <p:nvPr>
            <p:ph type="title"/>
          </p:nvPr>
        </p:nvSpPr>
        <p:spPr>
          <a:xfrm>
            <a:off x="0" y="274638"/>
            <a:ext cx="9144000" cy="1143000"/>
          </a:xfrm>
        </p:spPr>
        <p:txBody>
          <a:bodyPr/>
          <a:lstStyle/>
          <a:p>
            <a:pPr eaLnBrk="1" hangingPunct="1"/>
            <a:r>
              <a:rPr lang="en-US" altLang="en-US" sz="4000" b="1">
                <a:solidFill>
                  <a:srgbClr val="0000FF"/>
                </a:solidFill>
                <a:ea typeface="ＭＳ Ｐゴシック" panose="020B0600070205080204" pitchFamily="34" charset="-128"/>
              </a:rPr>
              <a:t>Why Control the Use of </a:t>
            </a:r>
            <a:br>
              <a:rPr lang="en-US" altLang="en-US" sz="4000" b="1">
                <a:solidFill>
                  <a:srgbClr val="0000FF"/>
                </a:solidFill>
                <a:ea typeface="ＭＳ Ｐゴシック" panose="020B0600070205080204" pitchFamily="34" charset="-128"/>
              </a:rPr>
            </a:br>
            <a:r>
              <a:rPr lang="en-US" altLang="en-US" sz="4000" b="1">
                <a:solidFill>
                  <a:srgbClr val="0000FF"/>
                </a:solidFill>
                <a:ea typeface="ＭＳ Ｐゴシック" panose="020B0600070205080204" pitchFamily="34" charset="-128"/>
              </a:rPr>
              <a:t>Psychological Tests? – Qualified Examiner</a:t>
            </a:r>
          </a:p>
        </p:txBody>
      </p:sp>
      <p:sp>
        <p:nvSpPr>
          <p:cNvPr id="44034" name="Content Placeholder 2">
            <a:extLst>
              <a:ext uri="{FF2B5EF4-FFF2-40B4-BE49-F238E27FC236}">
                <a16:creationId xmlns:a16="http://schemas.microsoft.com/office/drawing/2014/main" id="{F8EC6CFA-9B65-154E-8D27-C0C404CCC661}"/>
              </a:ext>
            </a:extLst>
          </p:cNvPr>
          <p:cNvSpPr>
            <a:spLocks noGrp="1"/>
          </p:cNvSpPr>
          <p:nvPr>
            <p:ph idx="1"/>
          </p:nvPr>
        </p:nvSpPr>
        <p:spPr>
          <a:xfrm>
            <a:off x="457200" y="1600200"/>
            <a:ext cx="8229600" cy="5257800"/>
          </a:xfrm>
        </p:spPr>
        <p:txBody>
          <a:bodyPr/>
          <a:lstStyle/>
          <a:p>
            <a:pPr eaLnBrk="1" hangingPunct="1"/>
            <a:r>
              <a:rPr lang="en-US" altLang="en-US">
                <a:ea typeface="ＭＳ Ｐゴシック" panose="020B0600070205080204" pitchFamily="34" charset="-128"/>
              </a:rPr>
              <a:t>Three major reasons</a:t>
            </a:r>
          </a:p>
          <a:p>
            <a:pPr lvl="1" eaLnBrk="1" hangingPunct="1"/>
            <a:r>
              <a:rPr lang="en-US" altLang="en-US">
                <a:ea typeface="ＭＳ Ｐゴシック" panose="020B0600070205080204" pitchFamily="34" charset="-128"/>
              </a:rPr>
              <a:t>1) selection of test</a:t>
            </a:r>
          </a:p>
          <a:p>
            <a:pPr lvl="1" eaLnBrk="1" hangingPunct="1"/>
            <a:r>
              <a:rPr lang="en-US" altLang="en-US">
                <a:ea typeface="ＭＳ Ｐゴシック" panose="020B0600070205080204" pitchFamily="34" charset="-128"/>
              </a:rPr>
              <a:t>2) administration and scoring</a:t>
            </a:r>
          </a:p>
          <a:p>
            <a:pPr lvl="1" eaLnBrk="1" hangingPunct="1"/>
            <a:r>
              <a:rPr lang="en-US" altLang="en-US">
                <a:ea typeface="ＭＳ Ｐゴシック" panose="020B0600070205080204" pitchFamily="34" charset="-128"/>
              </a:rPr>
              <a:t>3) interpretation of scores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a:extLst>
              <a:ext uri="{FF2B5EF4-FFF2-40B4-BE49-F238E27FC236}">
                <a16:creationId xmlns:a16="http://schemas.microsoft.com/office/drawing/2014/main" id="{BF2651DF-CAF1-6441-9766-A94EFCF82ED2}"/>
              </a:ext>
            </a:extLst>
          </p:cNvPr>
          <p:cNvSpPr>
            <a:spLocks noGrp="1"/>
          </p:cNvSpPr>
          <p:nvPr>
            <p:ph type="title"/>
          </p:nvPr>
        </p:nvSpPr>
        <p:spPr>
          <a:xfrm>
            <a:off x="0" y="274638"/>
            <a:ext cx="9144000" cy="1143000"/>
          </a:xfrm>
        </p:spPr>
        <p:txBody>
          <a:bodyPr/>
          <a:lstStyle/>
          <a:p>
            <a:pPr eaLnBrk="1" hangingPunct="1"/>
            <a:r>
              <a:rPr lang="en-US" altLang="en-US" sz="3600" b="1">
                <a:solidFill>
                  <a:srgbClr val="0000FF"/>
                </a:solidFill>
                <a:ea typeface="ＭＳ Ｐゴシック" panose="020B0600070205080204" pitchFamily="34" charset="-128"/>
              </a:rPr>
              <a:t>Why Control the Use of </a:t>
            </a:r>
            <a:br>
              <a:rPr lang="en-US" altLang="en-US" sz="3600" b="1">
                <a:solidFill>
                  <a:srgbClr val="0000FF"/>
                </a:solidFill>
                <a:ea typeface="ＭＳ Ｐゴシック" panose="020B0600070205080204" pitchFamily="34" charset="-128"/>
              </a:rPr>
            </a:br>
            <a:r>
              <a:rPr lang="en-US" altLang="en-US" sz="3600" b="1">
                <a:solidFill>
                  <a:srgbClr val="0000FF"/>
                </a:solidFill>
                <a:ea typeface="ＭＳ Ｐゴシック" panose="020B0600070205080204" pitchFamily="34" charset="-128"/>
              </a:rPr>
              <a:t>Psychological Tests? – Role of the Test User</a:t>
            </a:r>
          </a:p>
        </p:txBody>
      </p:sp>
      <p:sp>
        <p:nvSpPr>
          <p:cNvPr id="46082" name="Content Placeholder 2">
            <a:extLst>
              <a:ext uri="{FF2B5EF4-FFF2-40B4-BE49-F238E27FC236}">
                <a16:creationId xmlns:a16="http://schemas.microsoft.com/office/drawing/2014/main" id="{09E9C6D7-D57C-974D-A447-D4973835F052}"/>
              </a:ext>
            </a:extLst>
          </p:cNvPr>
          <p:cNvSpPr>
            <a:spLocks noGrp="1"/>
          </p:cNvSpPr>
          <p:nvPr>
            <p:ph idx="1"/>
          </p:nvPr>
        </p:nvSpPr>
        <p:spPr>
          <a:xfrm>
            <a:off x="457200" y="1600200"/>
            <a:ext cx="8229600" cy="5257800"/>
          </a:xfrm>
        </p:spPr>
        <p:txBody>
          <a:bodyPr/>
          <a:lstStyle/>
          <a:p>
            <a:pPr eaLnBrk="1" hangingPunct="1"/>
            <a:r>
              <a:rPr lang="en-US" altLang="en-US">
                <a:ea typeface="ＭＳ Ｐゴシック" panose="020B0600070205080204" pitchFamily="34" charset="-128"/>
              </a:rPr>
              <a:t>The test user is anyone who uses test scores as one source of information in reaching practical decisions</a:t>
            </a:r>
          </a:p>
          <a:p>
            <a:pPr lvl="1" eaLnBrk="1" hangingPunct="1"/>
            <a:r>
              <a:rPr lang="en-US" altLang="en-US">
                <a:ea typeface="ＭＳ Ｐゴシック" panose="020B0600070205080204" pitchFamily="34" charset="-128"/>
              </a:rPr>
              <a:t>May or may not be the examiner who administers and scores the test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a:extLst>
              <a:ext uri="{FF2B5EF4-FFF2-40B4-BE49-F238E27FC236}">
                <a16:creationId xmlns:a16="http://schemas.microsoft.com/office/drawing/2014/main" id="{163BA3CF-BEE5-3E4E-B92B-9EAB6B4BEEE9}"/>
              </a:ext>
            </a:extLst>
          </p:cNvPr>
          <p:cNvSpPr>
            <a:spLocks noGrp="1"/>
          </p:cNvSpPr>
          <p:nvPr>
            <p:ph type="title"/>
          </p:nvPr>
        </p:nvSpPr>
        <p:spPr>
          <a:xfrm>
            <a:off x="0" y="274638"/>
            <a:ext cx="9144000" cy="1143000"/>
          </a:xfrm>
        </p:spPr>
        <p:txBody>
          <a:bodyPr/>
          <a:lstStyle/>
          <a:p>
            <a:pPr eaLnBrk="1" hangingPunct="1"/>
            <a:r>
              <a:rPr lang="en-US" altLang="en-US" sz="3600" b="1">
                <a:solidFill>
                  <a:srgbClr val="0000FF"/>
                </a:solidFill>
                <a:ea typeface="ＭＳ Ｐゴシック" panose="020B0600070205080204" pitchFamily="34" charset="-128"/>
              </a:rPr>
              <a:t>Why Control the Use of </a:t>
            </a:r>
            <a:br>
              <a:rPr lang="en-US" altLang="en-US" sz="3600" b="1">
                <a:solidFill>
                  <a:srgbClr val="0000FF"/>
                </a:solidFill>
                <a:ea typeface="ＭＳ Ｐゴシック" panose="020B0600070205080204" pitchFamily="34" charset="-128"/>
              </a:rPr>
            </a:br>
            <a:r>
              <a:rPr lang="en-US" altLang="en-US" sz="3600" b="1">
                <a:solidFill>
                  <a:srgbClr val="0000FF"/>
                </a:solidFill>
                <a:ea typeface="ＭＳ Ｐゴシック" panose="020B0600070205080204" pitchFamily="34" charset="-128"/>
              </a:rPr>
              <a:t>Psychological Tests? – Role of the Test User</a:t>
            </a:r>
          </a:p>
        </p:txBody>
      </p:sp>
      <p:sp>
        <p:nvSpPr>
          <p:cNvPr id="3" name="Content Placeholder 2">
            <a:extLst>
              <a:ext uri="{FF2B5EF4-FFF2-40B4-BE49-F238E27FC236}">
                <a16:creationId xmlns:a16="http://schemas.microsoft.com/office/drawing/2014/main" id="{0DAB0BCD-743C-8C4E-AE8B-04A9D9446126}"/>
              </a:ext>
            </a:extLst>
          </p:cNvPr>
          <p:cNvSpPr>
            <a:spLocks noGrp="1"/>
          </p:cNvSpPr>
          <p:nvPr>
            <p:ph idx="1"/>
          </p:nvPr>
        </p:nvSpPr>
        <p:spPr>
          <a:xfrm>
            <a:off x="457200" y="1600200"/>
            <a:ext cx="8229600" cy="533400"/>
          </a:xfrm>
        </p:spPr>
        <p:txBody>
          <a:bodyPr rtlCol="0">
            <a:normAutofit lnSpcReduction="10000"/>
          </a:bodyPr>
          <a:lstStyle/>
          <a:p>
            <a:pPr eaLnBrk="1" fontAlgn="auto" hangingPunct="1">
              <a:spcAft>
                <a:spcPts val="0"/>
              </a:spcAft>
              <a:defRPr/>
            </a:pPr>
            <a:r>
              <a:rPr lang="en-US" dirty="0">
                <a:ea typeface="+mn-ea"/>
                <a:cs typeface="+mn-cs"/>
              </a:rPr>
              <a:t>Development of Qualifications for Users</a:t>
            </a:r>
          </a:p>
        </p:txBody>
      </p:sp>
      <p:pic>
        <p:nvPicPr>
          <p:cNvPr id="48131" name="Picture 2" descr="C:\Users\DAWN &amp; ADAM VOLUNGIS\Documents\My Scans\scan0014.jpg">
            <a:extLst>
              <a:ext uri="{FF2B5EF4-FFF2-40B4-BE49-F238E27FC236}">
                <a16:creationId xmlns:a16="http://schemas.microsoft.com/office/drawing/2014/main" id="{FDCA628E-E183-F54B-97AB-D10A7D6254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362200"/>
            <a:ext cx="7272338" cy="397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a:extLst>
              <a:ext uri="{FF2B5EF4-FFF2-40B4-BE49-F238E27FC236}">
                <a16:creationId xmlns:a16="http://schemas.microsoft.com/office/drawing/2014/main" id="{D81FB1D1-9F81-0B4D-9A32-C699171A28FB}"/>
              </a:ext>
            </a:extLst>
          </p:cNvPr>
          <p:cNvSpPr>
            <a:spLocks noGrp="1"/>
          </p:cNvSpPr>
          <p:nvPr>
            <p:ph type="title"/>
          </p:nvPr>
        </p:nvSpPr>
        <p:spPr/>
        <p:txBody>
          <a:bodyPr/>
          <a:lstStyle/>
          <a:p>
            <a:pPr eaLnBrk="1" hangingPunct="1"/>
            <a:r>
              <a:rPr lang="en-US" altLang="en-US" sz="4000" b="1">
                <a:solidFill>
                  <a:srgbClr val="0000FF"/>
                </a:solidFill>
                <a:ea typeface="ＭＳ Ｐゴシック" panose="020B0600070205080204" pitchFamily="34" charset="-128"/>
              </a:rPr>
              <a:t>Why Control the Use of Psychological Tests? – Security of Test Content &amp; Communication of Test Information</a:t>
            </a:r>
          </a:p>
        </p:txBody>
      </p:sp>
      <p:sp>
        <p:nvSpPr>
          <p:cNvPr id="50178" name="Content Placeholder 2">
            <a:extLst>
              <a:ext uri="{FF2B5EF4-FFF2-40B4-BE49-F238E27FC236}">
                <a16:creationId xmlns:a16="http://schemas.microsoft.com/office/drawing/2014/main" id="{E59D8096-1952-C642-A4C5-3ACE8162B0EC}"/>
              </a:ext>
            </a:extLst>
          </p:cNvPr>
          <p:cNvSpPr>
            <a:spLocks noGrp="1"/>
          </p:cNvSpPr>
          <p:nvPr>
            <p:ph idx="1"/>
          </p:nvPr>
        </p:nvSpPr>
        <p:spPr>
          <a:xfrm>
            <a:off x="457200" y="1752600"/>
            <a:ext cx="8229600" cy="5105400"/>
          </a:xfrm>
        </p:spPr>
        <p:txBody>
          <a:bodyPr/>
          <a:lstStyle/>
          <a:p>
            <a:pPr eaLnBrk="1" hangingPunct="1">
              <a:lnSpc>
                <a:spcPct val="90000"/>
              </a:lnSpc>
            </a:pPr>
            <a:endParaRPr lang="en-US" altLang="en-US" sz="2800">
              <a:ea typeface="ＭＳ Ｐゴシック" panose="020B0600070205080204" pitchFamily="34" charset="-128"/>
            </a:endParaRPr>
          </a:p>
          <a:p>
            <a:pPr eaLnBrk="1" hangingPunct="1">
              <a:lnSpc>
                <a:spcPct val="90000"/>
              </a:lnSpc>
            </a:pPr>
            <a:r>
              <a:rPr lang="en-US" altLang="en-US" sz="2800">
                <a:ea typeface="ＭＳ Ｐゴシック" panose="020B0600070205080204" pitchFamily="34" charset="-128"/>
              </a:rPr>
              <a:t>Test content should be restricted in order to prevent efforts to fake scores or invalidation from familiarity</a:t>
            </a:r>
          </a:p>
          <a:p>
            <a:pPr eaLnBrk="1" hangingPunct="1">
              <a:lnSpc>
                <a:spcPct val="90000"/>
              </a:lnSpc>
            </a:pPr>
            <a:r>
              <a:rPr lang="en-US" altLang="en-US" sz="2800">
                <a:ea typeface="ＭＳ Ｐゴシック" panose="020B0600070205080204" pitchFamily="34" charset="-128"/>
              </a:rPr>
              <a:t>Communication</a:t>
            </a:r>
          </a:p>
          <a:p>
            <a:pPr lvl="1" eaLnBrk="1" hangingPunct="1">
              <a:lnSpc>
                <a:spcPct val="90000"/>
              </a:lnSpc>
            </a:pPr>
            <a:r>
              <a:rPr lang="en-US" altLang="en-US" sz="2400">
                <a:ea typeface="ＭＳ Ｐゴシック" panose="020B0600070205080204" pitchFamily="34" charset="-128"/>
              </a:rPr>
              <a:t>Dispel the mystery/unknown of tests</a:t>
            </a:r>
          </a:p>
          <a:p>
            <a:pPr lvl="1" eaLnBrk="1" hangingPunct="1">
              <a:lnSpc>
                <a:spcPct val="90000"/>
              </a:lnSpc>
            </a:pPr>
            <a:r>
              <a:rPr lang="en-US" altLang="en-US" sz="2400">
                <a:ea typeface="ＭＳ Ｐゴシック" panose="020B0600070205080204" pitchFamily="34" charset="-128"/>
              </a:rPr>
              <a:t>Technical procedures – e.g., reliability, validity; often provided in test manual</a:t>
            </a:r>
          </a:p>
          <a:p>
            <a:pPr lvl="1" eaLnBrk="1" hangingPunct="1">
              <a:lnSpc>
                <a:spcPct val="90000"/>
              </a:lnSpc>
            </a:pPr>
            <a:r>
              <a:rPr lang="en-US" altLang="en-US" sz="2400">
                <a:ea typeface="ＭＳ Ｐゴシック" panose="020B0600070205080204" pitchFamily="34" charset="-128"/>
              </a:rPr>
              <a:t>Familiarize with testing procedures, dispel anxiety, and ensure best performance</a:t>
            </a:r>
          </a:p>
          <a:p>
            <a:pPr lvl="1" eaLnBrk="1" hangingPunct="1">
              <a:lnSpc>
                <a:spcPct val="90000"/>
              </a:lnSpc>
            </a:pPr>
            <a:r>
              <a:rPr lang="en-US" altLang="en-US" sz="2400">
                <a:ea typeface="ＭＳ Ｐゴシック" panose="020B0600070205080204" pitchFamily="34" charset="-128"/>
              </a:rPr>
              <a:t>Feedback provided to test takers on their performance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5872510-6753-9540-95BB-AAF0E3F8F26A}"/>
              </a:ext>
            </a:extLst>
          </p:cNvPr>
          <p:cNvSpPr>
            <a:spLocks noGrp="1" noChangeArrowheads="1"/>
          </p:cNvSpPr>
          <p:nvPr>
            <p:ph type="title"/>
          </p:nvPr>
        </p:nvSpPr>
        <p:spPr/>
        <p:txBody>
          <a:bodyPr/>
          <a:lstStyle/>
          <a:p>
            <a:pPr eaLnBrk="1" hangingPunct="1">
              <a:defRPr/>
            </a:pPr>
            <a:r>
              <a:rPr lang="en-US" b="1" dirty="0">
                <a:solidFill>
                  <a:srgbClr val="0000FF"/>
                </a:solidFill>
                <a:latin typeface="+mn-lt"/>
                <a:ea typeface="+mj-ea"/>
                <a:cs typeface="+mj-cs"/>
              </a:rPr>
              <a:t>What is Assessment?</a:t>
            </a:r>
          </a:p>
        </p:txBody>
      </p:sp>
      <p:sp>
        <p:nvSpPr>
          <p:cNvPr id="16386" name="Rectangle 3">
            <a:extLst>
              <a:ext uri="{FF2B5EF4-FFF2-40B4-BE49-F238E27FC236}">
                <a16:creationId xmlns:a16="http://schemas.microsoft.com/office/drawing/2014/main" id="{5D7CB9A5-D6E8-1D45-99ED-8D4C2741F50C}"/>
              </a:ext>
            </a:extLst>
          </p:cNvPr>
          <p:cNvSpPr>
            <a:spLocks noGrp="1" noChangeArrowheads="1"/>
          </p:cNvSpPr>
          <p:nvPr>
            <p:ph idx="1"/>
          </p:nvPr>
        </p:nvSpPr>
        <p:spPr>
          <a:xfrm>
            <a:off x="381000" y="2057400"/>
            <a:ext cx="8458200" cy="4535488"/>
          </a:xfrm>
        </p:spPr>
        <p:txBody>
          <a:bodyPr/>
          <a:lstStyle/>
          <a:p>
            <a:pPr eaLnBrk="1" hangingPunct="1"/>
            <a:r>
              <a:rPr lang="en-US" altLang="en-US">
                <a:latin typeface="Tahoma" panose="020B0604030504040204" pitchFamily="34" charset="0"/>
                <a:ea typeface="ＭＳ Ｐゴシック" panose="020B0600070205080204" pitchFamily="34" charset="-128"/>
              </a:rPr>
              <a:t>Many of the definitions of assessment have some commonalities:</a:t>
            </a:r>
          </a:p>
          <a:p>
            <a:pPr lvl="1" eaLnBrk="1" hangingPunct="1"/>
            <a:r>
              <a:rPr lang="en-US" altLang="en-US">
                <a:latin typeface="Tahoma" panose="020B0604030504040204" pitchFamily="34" charset="0"/>
                <a:ea typeface="ＭＳ Ｐゴシック" panose="020B0600070205080204" pitchFamily="34" charset="-128"/>
              </a:rPr>
              <a:t>Getting a measure or using some type of measurement (i.e., psychological test)</a:t>
            </a:r>
          </a:p>
          <a:p>
            <a:pPr lvl="1" eaLnBrk="1" hangingPunct="1"/>
            <a:r>
              <a:rPr lang="en-US" altLang="en-US">
                <a:latin typeface="Tahoma" panose="020B0604030504040204" pitchFamily="34" charset="0"/>
                <a:ea typeface="ＭＳ Ｐゴシック" panose="020B0600070205080204" pitchFamily="34" charset="-128"/>
              </a:rPr>
              <a:t>Sample(s) of behavior in which we make inferences</a:t>
            </a:r>
          </a:p>
          <a:p>
            <a:pPr lvl="1" eaLnBrk="1" hangingPunct="1"/>
            <a:r>
              <a:rPr lang="en-US" altLang="en-US">
                <a:latin typeface="Tahoma" panose="020B0604030504040204" pitchFamily="34" charset="0"/>
                <a:ea typeface="ＭＳ Ｐゴシック" panose="020B0600070205080204" pitchFamily="34" charset="-128"/>
              </a:rPr>
              <a:t>An objective or systematic measure of behavior</a:t>
            </a:r>
          </a:p>
          <a:p>
            <a:pPr lvl="1" eaLnBrk="1" hangingPunct="1"/>
            <a:r>
              <a:rPr lang="en-US" altLang="en-US">
                <a:latin typeface="Tahoma" panose="020B0604030504040204" pitchFamily="34" charset="0"/>
                <a:ea typeface="ＭＳ Ｐゴシック" panose="020B0600070205080204" pitchFamily="34" charset="-128"/>
              </a:rPr>
              <a:t>Measure some aspect of the client</a:t>
            </a:r>
          </a:p>
          <a:p>
            <a:pPr lvl="1" eaLnBrk="1" hangingPunct="1"/>
            <a:endParaRPr lang="en-US" altLang="en-US">
              <a:latin typeface="Tahoma" panose="020B0604030504040204" pitchFamily="34" charset="0"/>
              <a:ea typeface="ＭＳ Ｐゴシック" panose="020B0600070205080204" pitchFamily="34" charset="-128"/>
            </a:endParaRPr>
          </a:p>
          <a:p>
            <a:pPr lvl="1" eaLnBrk="1" hangingPunct="1"/>
            <a:endParaRPr lang="en-US" altLang="en-US">
              <a:latin typeface="Tahoma" panose="020B0604030504040204" pitchFamily="34" charset="0"/>
              <a:ea typeface="ＭＳ Ｐゴシック" panose="020B0600070205080204" pitchFamily="34"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a:extLst>
              <a:ext uri="{FF2B5EF4-FFF2-40B4-BE49-F238E27FC236}">
                <a16:creationId xmlns:a16="http://schemas.microsoft.com/office/drawing/2014/main" id="{3E7FAE39-4815-0C45-B6E3-3469973A2EBC}"/>
              </a:ext>
            </a:extLst>
          </p:cNvPr>
          <p:cNvSpPr>
            <a:spLocks noGrp="1"/>
          </p:cNvSpPr>
          <p:nvPr>
            <p:ph type="title"/>
          </p:nvPr>
        </p:nvSpPr>
        <p:spPr/>
        <p:txBody>
          <a:bodyPr/>
          <a:lstStyle/>
          <a:p>
            <a:endParaRPr lang="en-US" altLang="en-US">
              <a:ea typeface="ＭＳ Ｐゴシック" panose="020B0600070205080204" pitchFamily="34" charset="-128"/>
            </a:endParaRPr>
          </a:p>
        </p:txBody>
      </p:sp>
      <p:sp>
        <p:nvSpPr>
          <p:cNvPr id="52226" name="Content Placeholder 2">
            <a:extLst>
              <a:ext uri="{FF2B5EF4-FFF2-40B4-BE49-F238E27FC236}">
                <a16:creationId xmlns:a16="http://schemas.microsoft.com/office/drawing/2014/main" id="{3777131C-359A-8C49-9866-73529D746A58}"/>
              </a:ext>
            </a:extLst>
          </p:cNvPr>
          <p:cNvSpPr>
            <a:spLocks noGrp="1"/>
          </p:cNvSpPr>
          <p:nvPr>
            <p:ph idx="1"/>
          </p:nvPr>
        </p:nvSpPr>
        <p:spPr/>
        <p:txBody>
          <a:bodyPr/>
          <a:lstStyle/>
          <a:p>
            <a:endParaRPr lang="en-US" altLang="en-US">
              <a:ea typeface="ＭＳ Ｐゴシック" panose="020B0600070205080204" pitchFamily="34" charset="-12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a:extLst>
              <a:ext uri="{FF2B5EF4-FFF2-40B4-BE49-F238E27FC236}">
                <a16:creationId xmlns:a16="http://schemas.microsoft.com/office/drawing/2014/main" id="{B30924F0-F2AE-AA4D-9D46-90373E338ADD}"/>
              </a:ext>
            </a:extLst>
          </p:cNvPr>
          <p:cNvSpPr>
            <a:spLocks noGrp="1"/>
          </p:cNvSpPr>
          <p:nvPr>
            <p:ph type="title"/>
          </p:nvPr>
        </p:nvSpPr>
        <p:spPr/>
        <p:txBody>
          <a:bodyPr/>
          <a:lstStyle/>
          <a:p>
            <a:pPr eaLnBrk="1" hangingPunct="1"/>
            <a:r>
              <a:rPr lang="en-US" altLang="en-US" b="1">
                <a:solidFill>
                  <a:srgbClr val="0000FF"/>
                </a:solidFill>
                <a:ea typeface="ＭＳ Ｐゴシック" panose="020B0600070205080204" pitchFamily="34" charset="-128"/>
              </a:rPr>
              <a:t>Test Administration</a:t>
            </a:r>
          </a:p>
        </p:txBody>
      </p:sp>
      <p:sp>
        <p:nvSpPr>
          <p:cNvPr id="53250" name="Content Placeholder 2">
            <a:extLst>
              <a:ext uri="{FF2B5EF4-FFF2-40B4-BE49-F238E27FC236}">
                <a16:creationId xmlns:a16="http://schemas.microsoft.com/office/drawing/2014/main" id="{AD292A23-1BD3-414B-9CE5-EF80EEEAE460}"/>
              </a:ext>
            </a:extLst>
          </p:cNvPr>
          <p:cNvSpPr>
            <a:spLocks noGrp="1"/>
          </p:cNvSpPr>
          <p:nvPr>
            <p:ph idx="1"/>
          </p:nvPr>
        </p:nvSpPr>
        <p:spPr>
          <a:xfrm>
            <a:off x="457200" y="1600200"/>
            <a:ext cx="8229600" cy="5257800"/>
          </a:xfrm>
        </p:spPr>
        <p:txBody>
          <a:bodyPr/>
          <a:lstStyle/>
          <a:p>
            <a:pPr eaLnBrk="1" hangingPunct="1"/>
            <a:r>
              <a:rPr lang="en-US" altLang="en-US">
                <a:ea typeface="ＭＳ Ｐゴシック" panose="020B0600070205080204" pitchFamily="34" charset="-128"/>
              </a:rPr>
              <a:t>Advance Preparation of Examiners</a:t>
            </a:r>
          </a:p>
          <a:p>
            <a:pPr eaLnBrk="1" hangingPunct="1"/>
            <a:r>
              <a:rPr lang="en-US" altLang="en-US">
                <a:ea typeface="ＭＳ Ｐゴシック" panose="020B0600070205080204" pitchFamily="34" charset="-128"/>
              </a:rPr>
              <a:t>Testing Conditions</a:t>
            </a:r>
          </a:p>
          <a:p>
            <a:pPr eaLnBrk="1" hangingPunct="1"/>
            <a:r>
              <a:rPr lang="en-US" altLang="en-US">
                <a:ea typeface="ＭＳ Ｐゴシック" panose="020B0600070205080204" pitchFamily="34" charset="-128"/>
              </a:rPr>
              <a:t>Rapport &amp; Test-Taker Orientation</a:t>
            </a:r>
          </a:p>
          <a:p>
            <a:pPr lvl="1" eaLnBrk="1" hangingPunct="1"/>
            <a:r>
              <a:rPr lang="en-US" altLang="en-US" i="1" u="sng">
                <a:ea typeface="ＭＳ Ｐゴシック" panose="020B0600070205080204" pitchFamily="34" charset="-128"/>
              </a:rPr>
              <a:t>Rapport</a:t>
            </a:r>
            <a:r>
              <a:rPr lang="en-US" altLang="en-US">
                <a:ea typeface="ＭＳ Ｐゴシック" panose="020B0600070205080204" pitchFamily="34" charset="-128"/>
              </a:rPr>
              <a:t> – the examiner</a:t>
            </a:r>
            <a:r>
              <a:rPr lang="ja-JP" altLang="en-US">
                <a:ea typeface="ＭＳ Ｐゴシック" panose="020B0600070205080204" pitchFamily="34" charset="-128"/>
              </a:rPr>
              <a:t>’</a:t>
            </a:r>
            <a:r>
              <a:rPr lang="en-US" altLang="ja-JP">
                <a:ea typeface="ＭＳ Ｐゴシック" panose="020B0600070205080204" pitchFamily="34" charset="-128"/>
              </a:rPr>
              <a:t>s efforts to arouse the test takers</a:t>
            </a:r>
            <a:r>
              <a:rPr lang="ja-JP" altLang="en-US">
                <a:ea typeface="ＭＳ Ｐゴシック" panose="020B0600070205080204" pitchFamily="34" charset="-128"/>
              </a:rPr>
              <a:t>’</a:t>
            </a:r>
            <a:r>
              <a:rPr lang="en-US" altLang="ja-JP">
                <a:ea typeface="ＭＳ Ｐゴシック" panose="020B0600070205080204" pitchFamily="34" charset="-128"/>
              </a:rPr>
              <a:t> interest in the test, elicit their cooperation, and encourage them to  respond in an appropriate manner</a:t>
            </a:r>
          </a:p>
          <a:p>
            <a:pPr lvl="1" eaLnBrk="1" hangingPunct="1"/>
            <a:r>
              <a:rPr lang="en-US" altLang="en-US">
                <a:ea typeface="ＭＳ Ｐゴシック" panose="020B0600070205080204" pitchFamily="34" charset="-128"/>
              </a:rPr>
              <a:t>Provide each test taker an explanation, or materials, in advance that explain the purpose and nature of the tests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a:extLst>
              <a:ext uri="{FF2B5EF4-FFF2-40B4-BE49-F238E27FC236}">
                <a16:creationId xmlns:a16="http://schemas.microsoft.com/office/drawing/2014/main" id="{0B3E53A3-7CF8-8C49-A35C-4C46C804DE28}"/>
              </a:ext>
            </a:extLst>
          </p:cNvPr>
          <p:cNvSpPr>
            <a:spLocks noGrp="1"/>
          </p:cNvSpPr>
          <p:nvPr>
            <p:ph type="title"/>
          </p:nvPr>
        </p:nvSpPr>
        <p:spPr>
          <a:xfrm>
            <a:off x="304800" y="274638"/>
            <a:ext cx="8534400" cy="1143000"/>
          </a:xfrm>
        </p:spPr>
        <p:txBody>
          <a:bodyPr/>
          <a:lstStyle/>
          <a:p>
            <a:pPr eaLnBrk="1" hangingPunct="1"/>
            <a:r>
              <a:rPr lang="en-US" altLang="en-US" b="1">
                <a:solidFill>
                  <a:srgbClr val="0000FF"/>
                </a:solidFill>
                <a:ea typeface="ＭＳ Ｐゴシック" panose="020B0600070205080204" pitchFamily="34" charset="-128"/>
              </a:rPr>
              <a:t>Examiner and Situational Variables</a:t>
            </a:r>
          </a:p>
        </p:txBody>
      </p:sp>
      <p:sp>
        <p:nvSpPr>
          <p:cNvPr id="55298" name="Content Placeholder 2">
            <a:extLst>
              <a:ext uri="{FF2B5EF4-FFF2-40B4-BE49-F238E27FC236}">
                <a16:creationId xmlns:a16="http://schemas.microsoft.com/office/drawing/2014/main" id="{FD6EF1EE-2DAB-4C4B-ACAC-1751EA42C9A0}"/>
              </a:ext>
            </a:extLst>
          </p:cNvPr>
          <p:cNvSpPr>
            <a:spLocks noGrp="1"/>
          </p:cNvSpPr>
          <p:nvPr>
            <p:ph idx="1"/>
          </p:nvPr>
        </p:nvSpPr>
        <p:spPr>
          <a:xfrm>
            <a:off x="457200" y="1600200"/>
            <a:ext cx="8382000" cy="5257800"/>
          </a:xfrm>
        </p:spPr>
        <p:txBody>
          <a:bodyPr/>
          <a:lstStyle/>
          <a:p>
            <a:pPr eaLnBrk="1" hangingPunct="1">
              <a:lnSpc>
                <a:spcPct val="90000"/>
              </a:lnSpc>
            </a:pPr>
            <a:r>
              <a:rPr lang="en-US" altLang="en-US" sz="3000">
                <a:ea typeface="ＭＳ Ｐゴシック" panose="020B0600070205080204" pitchFamily="34" charset="-128"/>
              </a:rPr>
              <a:t>Test results may be influenced by the </a:t>
            </a:r>
            <a:r>
              <a:rPr lang="en-US" altLang="en-US" sz="3000" i="1">
                <a:ea typeface="ＭＳ Ｐゴシック" panose="020B0600070205080204" pitchFamily="34" charset="-128"/>
              </a:rPr>
              <a:t>examiner</a:t>
            </a:r>
            <a:r>
              <a:rPr lang="ja-JP" altLang="en-US" sz="3000" i="1">
                <a:ea typeface="ＭＳ Ｐゴシック" panose="020B0600070205080204" pitchFamily="34" charset="-128"/>
              </a:rPr>
              <a:t>’</a:t>
            </a:r>
            <a:r>
              <a:rPr lang="en-US" altLang="ja-JP" sz="3000" i="1">
                <a:ea typeface="ＭＳ Ｐゴシック" panose="020B0600070205080204" pitchFamily="34" charset="-128"/>
              </a:rPr>
              <a:t>s behavior</a:t>
            </a:r>
            <a:r>
              <a:rPr lang="en-US" altLang="ja-JP" sz="3000">
                <a:ea typeface="ＭＳ Ｐゴシック" panose="020B0600070205080204" pitchFamily="34" charset="-128"/>
              </a:rPr>
              <a:t> immediately preceding and during test administration </a:t>
            </a:r>
          </a:p>
          <a:p>
            <a:pPr lvl="1" eaLnBrk="1" hangingPunct="1">
              <a:lnSpc>
                <a:spcPct val="90000"/>
              </a:lnSpc>
            </a:pPr>
            <a:r>
              <a:rPr lang="en-US" altLang="en-US" sz="2600">
                <a:ea typeface="ＭＳ Ｐゴシック" panose="020B0600070205080204" pitchFamily="34" charset="-128"/>
              </a:rPr>
              <a:t>e.g., warm vs. cold; rigid vs. aloof</a:t>
            </a:r>
          </a:p>
          <a:p>
            <a:pPr lvl="1" eaLnBrk="1" hangingPunct="1">
              <a:lnSpc>
                <a:spcPct val="90000"/>
              </a:lnSpc>
            </a:pPr>
            <a:r>
              <a:rPr lang="en-US" altLang="en-US" sz="2600">
                <a:ea typeface="ＭＳ Ｐゴシック" panose="020B0600070205080204" pitchFamily="34" charset="-128"/>
              </a:rPr>
              <a:t>Examiner characteristics may have different effects on different examinees</a:t>
            </a:r>
          </a:p>
          <a:p>
            <a:pPr eaLnBrk="1" hangingPunct="1">
              <a:lnSpc>
                <a:spcPct val="90000"/>
              </a:lnSpc>
            </a:pPr>
            <a:r>
              <a:rPr lang="en-US" altLang="en-US" sz="3000" i="1">
                <a:ea typeface="ＭＳ Ｐゴシック" panose="020B0600070205080204" pitchFamily="34" charset="-128"/>
              </a:rPr>
              <a:t>Examiner</a:t>
            </a:r>
            <a:r>
              <a:rPr lang="ja-JP" altLang="en-US" sz="3000" i="1">
                <a:ea typeface="ＭＳ Ｐゴシック" panose="020B0600070205080204" pitchFamily="34" charset="-128"/>
              </a:rPr>
              <a:t>’</a:t>
            </a:r>
            <a:r>
              <a:rPr lang="en-US" altLang="ja-JP" sz="3000" i="1">
                <a:ea typeface="ＭＳ Ｐゴシック" panose="020B0600070205080204" pitchFamily="34" charset="-128"/>
              </a:rPr>
              <a:t>s own expectations</a:t>
            </a:r>
            <a:r>
              <a:rPr lang="en-US" altLang="ja-JP" sz="3000">
                <a:ea typeface="ＭＳ Ｐゴシック" panose="020B0600070205080204" pitchFamily="34" charset="-128"/>
              </a:rPr>
              <a:t> – self-fulfilling prophecy</a:t>
            </a:r>
          </a:p>
          <a:p>
            <a:pPr eaLnBrk="1" hangingPunct="1">
              <a:lnSpc>
                <a:spcPct val="90000"/>
              </a:lnSpc>
            </a:pPr>
            <a:r>
              <a:rPr lang="en-US" altLang="en-US" sz="3000" i="1">
                <a:ea typeface="ＭＳ Ｐゴシック" panose="020B0600070205080204" pitchFamily="34" charset="-128"/>
              </a:rPr>
              <a:t>Test takers</a:t>
            </a:r>
            <a:r>
              <a:rPr lang="ja-JP" altLang="en-US" sz="3000" i="1">
                <a:ea typeface="ＭＳ Ｐゴシック" panose="020B0600070205080204" pitchFamily="34" charset="-128"/>
              </a:rPr>
              <a:t>’</a:t>
            </a:r>
            <a:r>
              <a:rPr lang="en-US" altLang="ja-JP" sz="3000" i="1">
                <a:ea typeface="ＭＳ Ｐゴシック" panose="020B0600070205080204" pitchFamily="34" charset="-128"/>
              </a:rPr>
              <a:t> activities and/or emotional disposition</a:t>
            </a:r>
            <a:r>
              <a:rPr lang="en-US" altLang="ja-JP" sz="3000">
                <a:ea typeface="ＭＳ Ｐゴシック" panose="020B0600070205080204" pitchFamily="34" charset="-128"/>
              </a:rPr>
              <a:t> preceding the test</a:t>
            </a:r>
          </a:p>
          <a:p>
            <a:pPr eaLnBrk="1" hangingPunct="1">
              <a:lnSpc>
                <a:spcPct val="90000"/>
              </a:lnSpc>
            </a:pPr>
            <a:r>
              <a:rPr lang="en-US" altLang="en-US" sz="3000" i="1">
                <a:ea typeface="ＭＳ Ｐゴシック" panose="020B0600070205080204" pitchFamily="34" charset="-128"/>
              </a:rPr>
              <a:t>Feedback</a:t>
            </a:r>
            <a:r>
              <a:rPr lang="en-US" altLang="en-US" sz="3000">
                <a:ea typeface="ＭＳ Ｐゴシック" panose="020B0600070205080204" pitchFamily="34" charset="-128"/>
              </a:rPr>
              <a:t> effects on subsequent test performance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a:extLst>
              <a:ext uri="{FF2B5EF4-FFF2-40B4-BE49-F238E27FC236}">
                <a16:creationId xmlns:a16="http://schemas.microsoft.com/office/drawing/2014/main" id="{81C488F3-E0D9-9C4C-B9C3-626BDEF0FB10}"/>
              </a:ext>
            </a:extLst>
          </p:cNvPr>
          <p:cNvSpPr>
            <a:spLocks noGrp="1"/>
          </p:cNvSpPr>
          <p:nvPr>
            <p:ph type="title"/>
          </p:nvPr>
        </p:nvSpPr>
        <p:spPr/>
        <p:txBody>
          <a:bodyPr/>
          <a:lstStyle/>
          <a:p>
            <a:pPr eaLnBrk="1" hangingPunct="1"/>
            <a:r>
              <a:rPr lang="en-US" altLang="en-US" b="1">
                <a:solidFill>
                  <a:srgbClr val="0000FF"/>
                </a:solidFill>
                <a:ea typeface="ＭＳ Ｐゴシック" panose="020B0600070205080204" pitchFamily="34" charset="-128"/>
              </a:rPr>
              <a:t>Test-Taker’</a:t>
            </a:r>
            <a:r>
              <a:rPr lang="en-US" altLang="ja-JP" b="1">
                <a:solidFill>
                  <a:srgbClr val="0000FF"/>
                </a:solidFill>
                <a:ea typeface="ＭＳ Ｐゴシック" panose="020B0600070205080204" pitchFamily="34" charset="-128"/>
              </a:rPr>
              <a:t>s Perspective</a:t>
            </a:r>
            <a:endParaRPr lang="en-US" altLang="en-US" b="1">
              <a:solidFill>
                <a:srgbClr val="0000FF"/>
              </a:solidFill>
              <a:ea typeface="ＭＳ Ｐゴシック" panose="020B0600070205080204" pitchFamily="34" charset="-128"/>
            </a:endParaRPr>
          </a:p>
        </p:txBody>
      </p:sp>
      <p:sp>
        <p:nvSpPr>
          <p:cNvPr id="57346" name="Content Placeholder 2">
            <a:extLst>
              <a:ext uri="{FF2B5EF4-FFF2-40B4-BE49-F238E27FC236}">
                <a16:creationId xmlns:a16="http://schemas.microsoft.com/office/drawing/2014/main" id="{00332D92-A1A8-DA44-8D33-12EEC3B3B8F8}"/>
              </a:ext>
            </a:extLst>
          </p:cNvPr>
          <p:cNvSpPr>
            <a:spLocks noGrp="1"/>
          </p:cNvSpPr>
          <p:nvPr>
            <p:ph idx="1"/>
          </p:nvPr>
        </p:nvSpPr>
        <p:spPr>
          <a:xfrm>
            <a:off x="457200" y="1600200"/>
            <a:ext cx="8229600" cy="5257800"/>
          </a:xfrm>
        </p:spPr>
        <p:txBody>
          <a:bodyPr/>
          <a:lstStyle/>
          <a:p>
            <a:pPr eaLnBrk="1" hangingPunct="1"/>
            <a:r>
              <a:rPr lang="en-US" altLang="en-US" sz="3000">
                <a:ea typeface="ＭＳ Ｐゴシック" panose="020B0600070205080204" pitchFamily="34" charset="-128"/>
              </a:rPr>
              <a:t>One purpose of rapport is to reduce </a:t>
            </a:r>
            <a:r>
              <a:rPr lang="en-US" altLang="en-US" sz="3000" i="1" u="sng">
                <a:ea typeface="ＭＳ Ｐゴシック" panose="020B0600070205080204" pitchFamily="34" charset="-128"/>
              </a:rPr>
              <a:t>test anxiety</a:t>
            </a:r>
          </a:p>
          <a:p>
            <a:pPr lvl="1" eaLnBrk="1" hangingPunct="1"/>
            <a:r>
              <a:rPr lang="en-US" altLang="en-US" sz="2600">
                <a:ea typeface="ＭＳ Ｐゴシック" panose="020B0600070205080204" pitchFamily="34" charset="-128"/>
              </a:rPr>
              <a:t>Being well mannered, organized, and smooth testing techniques help greatly</a:t>
            </a:r>
          </a:p>
          <a:p>
            <a:pPr lvl="2" eaLnBrk="1" hangingPunct="1"/>
            <a:r>
              <a:rPr lang="en-US" altLang="en-US" sz="2200">
                <a:ea typeface="ＭＳ Ｐゴシック" panose="020B0600070205080204" pitchFamily="34" charset="-128"/>
              </a:rPr>
              <a:t>Relation between anxiety and performance is nonlinear</a:t>
            </a:r>
          </a:p>
          <a:p>
            <a:pPr lvl="3" eaLnBrk="1" hangingPunct="1"/>
            <a:r>
              <a:rPr lang="en-US" altLang="en-US" sz="1900">
                <a:ea typeface="ＭＳ Ｐゴシック" panose="020B0600070205080204" pitchFamily="34" charset="-128"/>
              </a:rPr>
              <a:t>Inverse </a:t>
            </a:r>
            <a:r>
              <a:rPr lang="ja-JP" altLang="en-US" sz="1900">
                <a:ea typeface="ＭＳ Ｐゴシック" panose="020B0600070205080204" pitchFamily="34" charset="-128"/>
              </a:rPr>
              <a:t>“</a:t>
            </a:r>
            <a:r>
              <a:rPr lang="en-US" altLang="ja-JP" sz="1900">
                <a:ea typeface="ＭＳ Ｐゴシック" panose="020B0600070205080204" pitchFamily="34" charset="-128"/>
              </a:rPr>
              <a:t>U</a:t>
            </a:r>
            <a:r>
              <a:rPr lang="ja-JP" altLang="en-US" sz="1900">
                <a:ea typeface="ＭＳ Ｐゴシック" panose="020B0600070205080204" pitchFamily="34" charset="-128"/>
              </a:rPr>
              <a:t>”</a:t>
            </a:r>
            <a:r>
              <a:rPr lang="en-US" altLang="ja-JP" sz="1900">
                <a:ea typeface="ＭＳ Ｐゴシック" panose="020B0600070205080204" pitchFamily="34" charset="-128"/>
              </a:rPr>
              <a:t> – slight amount of anxiety is beneficial while a large amount is detrimental</a:t>
            </a:r>
          </a:p>
          <a:p>
            <a:pPr lvl="1" eaLnBrk="1" hangingPunct="1"/>
            <a:r>
              <a:rPr lang="ja-JP" altLang="en-US" sz="2600">
                <a:ea typeface="ＭＳ Ｐゴシック" panose="020B0600070205080204" pitchFamily="34" charset="-128"/>
              </a:rPr>
              <a:t>“</a:t>
            </a:r>
            <a:r>
              <a:rPr lang="en-US" altLang="ja-JP" sz="2600">
                <a:ea typeface="ＭＳ Ｐゴシック" panose="020B0600070205080204" pitchFamily="34" charset="-128"/>
              </a:rPr>
              <a:t>freezes up</a:t>
            </a:r>
            <a:r>
              <a:rPr lang="ja-JP" altLang="en-US" sz="2600">
                <a:ea typeface="ＭＳ Ｐゴシック" panose="020B0600070205080204" pitchFamily="34" charset="-128"/>
              </a:rPr>
              <a:t>”</a:t>
            </a:r>
            <a:endParaRPr lang="en-US" altLang="ja-JP" sz="2600">
              <a:ea typeface="ＭＳ Ｐゴシック" panose="020B0600070205080204" pitchFamily="34" charset="-128"/>
            </a:endParaRPr>
          </a:p>
          <a:p>
            <a:pPr lvl="2" eaLnBrk="1" hangingPunct="1"/>
            <a:r>
              <a:rPr lang="en-US" altLang="en-US" sz="2200">
                <a:ea typeface="ＭＳ Ｐゴシック" panose="020B0600070205080204" pitchFamily="34" charset="-128"/>
              </a:rPr>
              <a:t>anxiety </a:t>
            </a:r>
            <a:r>
              <a:rPr lang="en-US" altLang="en-US" sz="2200">
                <a:ea typeface="ＭＳ Ｐゴシック" panose="020B0600070205080204" pitchFamily="34" charset="-128"/>
                <a:sym typeface="Wingdings" pitchFamily="2" charset="2"/>
              </a:rPr>
              <a:t> poor testing  OR</a:t>
            </a:r>
          </a:p>
          <a:p>
            <a:pPr lvl="2" eaLnBrk="1" hangingPunct="1"/>
            <a:r>
              <a:rPr lang="en-US" altLang="en-US" sz="2200">
                <a:ea typeface="ＭＳ Ｐゴシック" panose="020B0600070205080204" pitchFamily="34" charset="-128"/>
                <a:sym typeface="Wingdings" pitchFamily="2" charset="2"/>
              </a:rPr>
              <a:t>poor study skills  poor testing  anxiety</a:t>
            </a:r>
          </a:p>
          <a:p>
            <a:pPr lvl="1" eaLnBrk="1" hangingPunct="1"/>
            <a:r>
              <a:rPr lang="en-US" altLang="en-US" sz="2600">
                <a:ea typeface="ＭＳ Ｐゴシック" panose="020B0600070205080204" pitchFamily="34" charset="-128"/>
                <a:sym typeface="Wingdings" pitchFamily="2" charset="2"/>
              </a:rPr>
              <a:t>Elimination of emotionality (i.e., physiological) and worry (i.e., cognitive), and improvement of study skills appears to help best</a:t>
            </a:r>
            <a:endParaRPr lang="en-US" altLang="en-US" sz="2600">
              <a:ea typeface="ＭＳ Ｐゴシック" panose="020B0600070205080204" pitchFamily="34" charset="-12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46749-3343-224F-B466-2096A570B135}"/>
              </a:ext>
            </a:extLst>
          </p:cNvPr>
          <p:cNvSpPr>
            <a:spLocks noGrp="1"/>
          </p:cNvSpPr>
          <p:nvPr>
            <p:ph type="title"/>
          </p:nvPr>
        </p:nvSpPr>
        <p:spPr>
          <a:xfrm>
            <a:off x="152400" y="274638"/>
            <a:ext cx="8839200" cy="1143000"/>
          </a:xfrm>
        </p:spPr>
        <p:txBody>
          <a:bodyPr rtlCol="0">
            <a:normAutofit fontScale="90000"/>
          </a:bodyPr>
          <a:lstStyle/>
          <a:p>
            <a:pPr eaLnBrk="1" fontAlgn="auto" hangingPunct="1">
              <a:spcAft>
                <a:spcPts val="0"/>
              </a:spcAft>
              <a:defRPr/>
            </a:pPr>
            <a:r>
              <a:rPr lang="en-US" b="1" dirty="0">
                <a:solidFill>
                  <a:srgbClr val="0000FF"/>
                </a:solidFill>
                <a:ea typeface="+mj-ea"/>
                <a:cs typeface="+mj-cs"/>
              </a:rPr>
              <a:t>Effects of Training on Test Performance</a:t>
            </a:r>
          </a:p>
        </p:txBody>
      </p:sp>
      <p:sp>
        <p:nvSpPr>
          <p:cNvPr id="59394" name="Content Placeholder 2">
            <a:extLst>
              <a:ext uri="{FF2B5EF4-FFF2-40B4-BE49-F238E27FC236}">
                <a16:creationId xmlns:a16="http://schemas.microsoft.com/office/drawing/2014/main" id="{E1E9D299-A5B0-A244-80CD-8E4CBC672FDE}"/>
              </a:ext>
            </a:extLst>
          </p:cNvPr>
          <p:cNvSpPr>
            <a:spLocks noGrp="1"/>
          </p:cNvSpPr>
          <p:nvPr>
            <p:ph idx="1"/>
          </p:nvPr>
        </p:nvSpPr>
        <p:spPr>
          <a:xfrm>
            <a:off x="457200" y="1600200"/>
            <a:ext cx="8229600" cy="5257800"/>
          </a:xfrm>
        </p:spPr>
        <p:txBody>
          <a:bodyPr/>
          <a:lstStyle/>
          <a:p>
            <a:pPr eaLnBrk="1" hangingPunct="1"/>
            <a:r>
              <a:rPr lang="en-US" altLang="en-US" sz="3000" i="1" u="sng">
                <a:ea typeface="ＭＳ Ｐゴシック" panose="020B0600070205080204" pitchFamily="34" charset="-128"/>
              </a:rPr>
              <a:t>Coaching</a:t>
            </a:r>
            <a:r>
              <a:rPr lang="en-US" altLang="en-US" sz="3000">
                <a:ea typeface="ＭＳ Ｐゴシック" panose="020B0600070205080204" pitchFamily="34" charset="-128"/>
              </a:rPr>
              <a:t> – not good – intensive, massed drill on items similar to those on the test</a:t>
            </a:r>
          </a:p>
          <a:p>
            <a:pPr lvl="1" eaLnBrk="1" hangingPunct="1"/>
            <a:r>
              <a:rPr lang="en-US" altLang="en-US" sz="2600">
                <a:ea typeface="ＭＳ Ｐゴシック" panose="020B0600070205080204" pitchFamily="34" charset="-128"/>
              </a:rPr>
              <a:t>Might improve test performance, but without corresponding improvement in criterion behavior</a:t>
            </a:r>
          </a:p>
          <a:p>
            <a:pPr lvl="2" eaLnBrk="1" hangingPunct="1"/>
            <a:r>
              <a:rPr lang="en-US" altLang="en-US" sz="2200">
                <a:ea typeface="ＭＳ Ｐゴシック" panose="020B0600070205080204" pitchFamily="34" charset="-128"/>
              </a:rPr>
              <a:t>Reduces test validity</a:t>
            </a:r>
          </a:p>
          <a:p>
            <a:pPr eaLnBrk="1" hangingPunct="1"/>
            <a:r>
              <a:rPr lang="en-US" altLang="en-US" sz="3000" i="1" u="sng">
                <a:ea typeface="ＭＳ Ｐゴシック" panose="020B0600070205080204" pitchFamily="34" charset="-128"/>
              </a:rPr>
              <a:t>Test orientation/sophistication</a:t>
            </a:r>
            <a:r>
              <a:rPr lang="en-US" altLang="en-US" sz="3000">
                <a:ea typeface="ＭＳ Ｐゴシック" panose="020B0600070205080204" pitchFamily="34" charset="-128"/>
              </a:rPr>
              <a:t> – okay – purpose is to reduce influence of test-specific factors</a:t>
            </a:r>
          </a:p>
          <a:p>
            <a:pPr eaLnBrk="1" hangingPunct="1"/>
            <a:r>
              <a:rPr lang="en-US" altLang="en-US" sz="3000" i="1" u="sng">
                <a:ea typeface="ＭＳ Ｐゴシック" panose="020B0600070205080204" pitchFamily="34" charset="-128"/>
              </a:rPr>
              <a:t>Broad Cognitive Skills</a:t>
            </a:r>
            <a:r>
              <a:rPr lang="en-US" altLang="en-US" sz="3000">
                <a:ea typeface="ＭＳ Ｐゴシック" panose="020B0600070205080204" pitchFamily="34" charset="-128"/>
              </a:rPr>
              <a:t> – good – development of applicable intellectual skills, work habits, and problem-solving strategies</a:t>
            </a:r>
          </a:p>
          <a:p>
            <a:pPr lvl="1" eaLnBrk="1" hangingPunct="1"/>
            <a:r>
              <a:rPr lang="en-US" altLang="en-US" sz="2600">
                <a:ea typeface="ＭＳ Ｐゴシック" panose="020B0600070205080204" pitchFamily="34" charset="-128"/>
              </a:rPr>
              <a:t>Both test scores and criterion performance improved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a:extLst>
              <a:ext uri="{FF2B5EF4-FFF2-40B4-BE49-F238E27FC236}">
                <a16:creationId xmlns:a16="http://schemas.microsoft.com/office/drawing/2014/main" id="{C6437815-E7E3-144F-A448-36AF581CFAEC}"/>
              </a:ext>
            </a:extLst>
          </p:cNvPr>
          <p:cNvSpPr>
            <a:spLocks noGrp="1"/>
          </p:cNvSpPr>
          <p:nvPr>
            <p:ph type="title"/>
          </p:nvPr>
        </p:nvSpPr>
        <p:spPr>
          <a:xfrm>
            <a:off x="152400" y="274638"/>
            <a:ext cx="8763000" cy="1143000"/>
          </a:xfrm>
        </p:spPr>
        <p:txBody>
          <a:bodyPr/>
          <a:lstStyle/>
          <a:p>
            <a:pPr eaLnBrk="1" hangingPunct="1"/>
            <a:r>
              <a:rPr lang="en-US" altLang="en-US" b="1">
                <a:solidFill>
                  <a:srgbClr val="0000FF"/>
                </a:solidFill>
                <a:ea typeface="ＭＳ Ｐゴシック" panose="020B0600070205080204" pitchFamily="34" charset="-128"/>
              </a:rPr>
              <a:t>Sources of Information about Tests</a:t>
            </a:r>
          </a:p>
        </p:txBody>
      </p:sp>
      <p:sp>
        <p:nvSpPr>
          <p:cNvPr id="3" name="Content Placeholder 2">
            <a:extLst>
              <a:ext uri="{FF2B5EF4-FFF2-40B4-BE49-F238E27FC236}">
                <a16:creationId xmlns:a16="http://schemas.microsoft.com/office/drawing/2014/main" id="{13E7662E-4C5C-5C4D-9AFD-C207C5E37B5C}"/>
              </a:ext>
            </a:extLst>
          </p:cNvPr>
          <p:cNvSpPr>
            <a:spLocks noGrp="1"/>
          </p:cNvSpPr>
          <p:nvPr>
            <p:ph idx="1"/>
          </p:nvPr>
        </p:nvSpPr>
        <p:spPr>
          <a:xfrm>
            <a:off x="457200" y="1600200"/>
            <a:ext cx="8229600" cy="5257800"/>
          </a:xfrm>
        </p:spPr>
        <p:txBody>
          <a:bodyPr rtlCol="0">
            <a:normAutofit fontScale="92500"/>
          </a:bodyPr>
          <a:lstStyle/>
          <a:p>
            <a:pPr eaLnBrk="1" fontAlgn="auto" hangingPunct="1">
              <a:spcAft>
                <a:spcPts val="0"/>
              </a:spcAft>
              <a:defRPr/>
            </a:pPr>
            <a:r>
              <a:rPr lang="en-US" i="1" u="sng" dirty="0">
                <a:ea typeface="+mn-ea"/>
                <a:cs typeface="+mn-cs"/>
              </a:rPr>
              <a:t>Mental Measurements Yearbook</a:t>
            </a:r>
          </a:p>
          <a:p>
            <a:pPr lvl="1" eaLnBrk="1" fontAlgn="auto" hangingPunct="1">
              <a:spcAft>
                <a:spcPts val="0"/>
              </a:spcAft>
              <a:defRPr/>
            </a:pPr>
            <a:r>
              <a:rPr lang="en-US" dirty="0">
                <a:ea typeface="+mn-ea"/>
              </a:rPr>
              <a:t>Established and edited by Oscar K. </a:t>
            </a:r>
            <a:r>
              <a:rPr lang="en-US" dirty="0" err="1">
                <a:ea typeface="+mn-ea"/>
              </a:rPr>
              <a:t>Buros</a:t>
            </a:r>
            <a:r>
              <a:rPr lang="en-US" dirty="0">
                <a:ea typeface="+mn-ea"/>
              </a:rPr>
              <a:t> through 1978 (first edition published in 1939)</a:t>
            </a:r>
          </a:p>
          <a:p>
            <a:pPr lvl="1" eaLnBrk="1" fontAlgn="auto" hangingPunct="1">
              <a:spcAft>
                <a:spcPts val="0"/>
              </a:spcAft>
              <a:defRPr/>
            </a:pPr>
            <a:r>
              <a:rPr lang="en-US" dirty="0">
                <a:ea typeface="+mn-ea"/>
              </a:rPr>
              <a:t>Covers nearly all commercially available psychological, educational, and vocational tests published in English</a:t>
            </a:r>
          </a:p>
          <a:p>
            <a:pPr lvl="1" eaLnBrk="1" fontAlgn="auto" hangingPunct="1">
              <a:spcAft>
                <a:spcPts val="0"/>
              </a:spcAft>
              <a:defRPr/>
            </a:pPr>
            <a:r>
              <a:rPr lang="en-US" dirty="0">
                <a:ea typeface="+mn-ea"/>
              </a:rPr>
              <a:t>Provides critical reviews by one or more test experts and a detailed description with relevant references</a:t>
            </a:r>
          </a:p>
          <a:p>
            <a:pPr eaLnBrk="1" fontAlgn="auto" hangingPunct="1">
              <a:spcAft>
                <a:spcPts val="0"/>
              </a:spcAft>
              <a:defRPr/>
            </a:pPr>
            <a:r>
              <a:rPr lang="en-US" i="1" u="sng" dirty="0">
                <a:ea typeface="+mn-ea"/>
                <a:cs typeface="+mn-cs"/>
              </a:rPr>
              <a:t>Test Collection of Bibliographies</a:t>
            </a:r>
            <a:r>
              <a:rPr lang="en-US" dirty="0">
                <a:ea typeface="+mn-ea"/>
                <a:cs typeface="+mn-cs"/>
              </a:rPr>
              <a:t> by the Educational Testing Service (ETS)</a:t>
            </a:r>
          </a:p>
          <a:p>
            <a:pPr eaLnBrk="1" fontAlgn="auto" hangingPunct="1">
              <a:spcAft>
                <a:spcPts val="0"/>
              </a:spcAft>
              <a:defRPr/>
            </a:pPr>
            <a:r>
              <a:rPr lang="en-US" i="1" u="sng" dirty="0">
                <a:ea typeface="+mn-ea"/>
                <a:cs typeface="+mn-cs"/>
              </a:rPr>
              <a:t>Standards for Educational and Psychological Testing</a:t>
            </a:r>
            <a:r>
              <a:rPr lang="en-US" dirty="0">
                <a:ea typeface="+mn-ea"/>
                <a:cs typeface="+mn-cs"/>
              </a:rPr>
              <a:t> by the APA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879A1584-0F06-8F41-B278-39BBF37DE488}"/>
              </a:ext>
            </a:extLst>
          </p:cNvPr>
          <p:cNvSpPr>
            <a:spLocks noGrp="1" noChangeArrowheads="1"/>
          </p:cNvSpPr>
          <p:nvPr>
            <p:ph type="title"/>
          </p:nvPr>
        </p:nvSpPr>
        <p:spPr>
          <a:xfrm>
            <a:off x="228600" y="274638"/>
            <a:ext cx="8686800" cy="1143000"/>
          </a:xfrm>
        </p:spPr>
        <p:txBody>
          <a:bodyPr/>
          <a:lstStyle/>
          <a:p>
            <a:pPr eaLnBrk="1" hangingPunct="1">
              <a:defRPr/>
            </a:pPr>
            <a:r>
              <a:rPr lang="en-US" b="1" dirty="0">
                <a:solidFill>
                  <a:srgbClr val="0000FF"/>
                </a:solidFill>
                <a:latin typeface="+mn-lt"/>
                <a:ea typeface="+mj-ea"/>
                <a:cs typeface="+mj-cs"/>
              </a:rPr>
              <a:t>Assessment is Integral to Counseling</a:t>
            </a:r>
          </a:p>
        </p:txBody>
      </p:sp>
      <p:sp>
        <p:nvSpPr>
          <p:cNvPr id="9219" name="Rectangle 3">
            <a:extLst>
              <a:ext uri="{FF2B5EF4-FFF2-40B4-BE49-F238E27FC236}">
                <a16:creationId xmlns:a16="http://schemas.microsoft.com/office/drawing/2014/main" id="{F9EE8F20-C1D5-C048-B1F7-29B4A63AC450}"/>
              </a:ext>
            </a:extLst>
          </p:cNvPr>
          <p:cNvSpPr>
            <a:spLocks noGrp="1" noChangeArrowheads="1"/>
          </p:cNvSpPr>
          <p:nvPr>
            <p:ph idx="1"/>
          </p:nvPr>
        </p:nvSpPr>
        <p:spPr>
          <a:xfrm>
            <a:off x="381000" y="2057400"/>
            <a:ext cx="8305800" cy="4114800"/>
          </a:xfrm>
        </p:spPr>
        <p:txBody>
          <a:bodyPr/>
          <a:lstStyle/>
          <a:p>
            <a:pPr eaLnBrk="1" hangingPunct="1">
              <a:buFont typeface="Arial"/>
              <a:buChar char="•"/>
              <a:defRPr/>
            </a:pPr>
            <a:r>
              <a:rPr lang="en-US" dirty="0">
                <a:ea typeface="+mn-ea"/>
                <a:cs typeface="+mn-cs"/>
              </a:rPr>
              <a:t>Essential steps in counseling:</a:t>
            </a:r>
          </a:p>
          <a:p>
            <a:pPr marL="914400" indent="-457200" eaLnBrk="1" hangingPunct="1">
              <a:buSzPct val="100000"/>
              <a:buFont typeface="+mj-lt"/>
              <a:buAutoNum type="arabicPeriod"/>
              <a:defRPr/>
            </a:pPr>
            <a:r>
              <a:rPr lang="en-US" dirty="0">
                <a:ea typeface="+mn-ea"/>
                <a:cs typeface="+mn-cs"/>
              </a:rPr>
              <a:t>Assessing the client problem(s)</a:t>
            </a:r>
          </a:p>
          <a:p>
            <a:pPr marL="914400" indent="-457200" eaLnBrk="1" hangingPunct="1">
              <a:buSzPct val="100000"/>
              <a:buFont typeface="+mj-lt"/>
              <a:buAutoNum type="arabicPeriod"/>
              <a:defRPr/>
            </a:pPr>
            <a:r>
              <a:rPr lang="en-US" dirty="0">
                <a:ea typeface="+mn-ea"/>
                <a:cs typeface="+mn-cs"/>
              </a:rPr>
              <a:t>Conceptualizing and defining the client problem(s)</a:t>
            </a:r>
          </a:p>
          <a:p>
            <a:pPr marL="914400" indent="-457200" eaLnBrk="1" hangingPunct="1">
              <a:buSzPct val="100000"/>
              <a:buFont typeface="+mj-lt"/>
              <a:buAutoNum type="arabicPeriod"/>
              <a:defRPr/>
            </a:pPr>
            <a:r>
              <a:rPr lang="en-US" dirty="0">
                <a:ea typeface="+mn-ea"/>
                <a:cs typeface="+mn-cs"/>
              </a:rPr>
              <a:t>Selecting and implementing effective treatments</a:t>
            </a:r>
          </a:p>
          <a:p>
            <a:pPr marL="914400" indent="-457200" eaLnBrk="1" hangingPunct="1">
              <a:buSzPct val="100000"/>
              <a:buFont typeface="+mj-lt"/>
              <a:buAutoNum type="arabicPeriod"/>
              <a:defRPr/>
            </a:pPr>
            <a:r>
              <a:rPr lang="en-US" dirty="0">
                <a:ea typeface="+mn-ea"/>
                <a:cs typeface="+mn-cs"/>
              </a:rPr>
              <a:t>Evaluating the counseling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F7FAF-0204-594A-9B33-D8D04C09F711}"/>
              </a:ext>
            </a:extLst>
          </p:cNvPr>
          <p:cNvSpPr>
            <a:spLocks noGrp="1"/>
          </p:cNvSpPr>
          <p:nvPr>
            <p:ph type="title"/>
          </p:nvPr>
        </p:nvSpPr>
        <p:spPr>
          <a:xfrm>
            <a:off x="685800" y="304800"/>
            <a:ext cx="7772400" cy="1431925"/>
          </a:xfrm>
        </p:spPr>
        <p:txBody>
          <a:bodyPr/>
          <a:lstStyle/>
          <a:p>
            <a:pPr eaLnBrk="1" hangingPunct="1">
              <a:defRPr/>
            </a:pPr>
            <a:r>
              <a:rPr lang="en-US" b="1" dirty="0">
                <a:solidFill>
                  <a:srgbClr val="0000FF"/>
                </a:solidFill>
                <a:latin typeface="+mn-lt"/>
                <a:ea typeface="+mj-ea"/>
                <a:cs typeface="+mj-cs"/>
              </a:rPr>
              <a:t>Assessment Can Be Therapeutic</a:t>
            </a:r>
          </a:p>
        </p:txBody>
      </p:sp>
      <p:sp>
        <p:nvSpPr>
          <p:cNvPr id="20482" name="Content Placeholder 2">
            <a:extLst>
              <a:ext uri="{FF2B5EF4-FFF2-40B4-BE49-F238E27FC236}">
                <a16:creationId xmlns:a16="http://schemas.microsoft.com/office/drawing/2014/main" id="{45FA4172-E361-014A-A8A0-40EB4ED2B365}"/>
              </a:ext>
            </a:extLst>
          </p:cNvPr>
          <p:cNvSpPr>
            <a:spLocks noGrp="1"/>
          </p:cNvSpPr>
          <p:nvPr>
            <p:ph idx="1"/>
          </p:nvPr>
        </p:nvSpPr>
        <p:spPr>
          <a:xfrm>
            <a:off x="381000" y="2057400"/>
            <a:ext cx="8458200" cy="4114800"/>
          </a:xfrm>
        </p:spPr>
        <p:txBody>
          <a:bodyPr/>
          <a:lstStyle/>
          <a:p>
            <a:pPr eaLnBrk="1" hangingPunct="1"/>
            <a:r>
              <a:rPr lang="en-US" altLang="en-US">
                <a:latin typeface="Tahoma" panose="020B0604030504040204" pitchFamily="34" charset="0"/>
                <a:ea typeface="ＭＳ Ｐゴシック" panose="020B0600070205080204" pitchFamily="34" charset="-128"/>
              </a:rPr>
              <a:t>Therapeutic Assessment Model (Finn, 1997)</a:t>
            </a:r>
          </a:p>
          <a:p>
            <a:pPr lvl="1" eaLnBrk="1" hangingPunct="1"/>
            <a:r>
              <a:rPr lang="en-US" altLang="en-US">
                <a:latin typeface="Tahoma" panose="020B0604030504040204" pitchFamily="34" charset="0"/>
                <a:ea typeface="ＭＳ Ｐゴシック" panose="020B0600070205080204" pitchFamily="34" charset="-128"/>
              </a:rPr>
              <a:t>Establish a relationship with the client and work collaboratively towards individualized assessment goals</a:t>
            </a:r>
          </a:p>
          <a:p>
            <a:pPr lvl="1" eaLnBrk="1" hangingPunct="1"/>
            <a:r>
              <a:rPr lang="en-US" altLang="en-US">
                <a:latin typeface="Tahoma" panose="020B0604030504040204" pitchFamily="34" charset="0"/>
                <a:ea typeface="ＭＳ Ｐゴシック" panose="020B0600070205080204" pitchFamily="34" charset="-128"/>
              </a:rPr>
              <a:t>Feedback – interactive interpretation</a:t>
            </a:r>
          </a:p>
          <a:p>
            <a:pPr lvl="1" eaLnBrk="1" hangingPunct="1"/>
            <a:r>
              <a:rPr lang="en-US" altLang="en-US">
                <a:latin typeface="Tahoma" panose="020B0604030504040204" pitchFamily="34" charset="0"/>
                <a:ea typeface="ＭＳ Ｐゴシック" panose="020B0600070205080204" pitchFamily="34" charset="-128"/>
              </a:rPr>
              <a:t>Assist clients in decision making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93538B51-7E15-0D45-BD79-76122E3ED387}"/>
              </a:ext>
            </a:extLst>
          </p:cNvPr>
          <p:cNvSpPr>
            <a:spLocks noGrp="1" noChangeArrowheads="1"/>
          </p:cNvSpPr>
          <p:nvPr>
            <p:ph type="title"/>
          </p:nvPr>
        </p:nvSpPr>
        <p:spPr>
          <a:xfrm>
            <a:off x="533400" y="228600"/>
            <a:ext cx="8229600" cy="1462088"/>
          </a:xfrm>
        </p:spPr>
        <p:txBody>
          <a:bodyPr/>
          <a:lstStyle/>
          <a:p>
            <a:pPr eaLnBrk="1" hangingPunct="1">
              <a:defRPr/>
            </a:pPr>
            <a:r>
              <a:rPr lang="en-US" b="1" dirty="0">
                <a:solidFill>
                  <a:srgbClr val="0000FF"/>
                </a:solidFill>
                <a:latin typeface="+mn-lt"/>
                <a:ea typeface="+mj-ea"/>
                <a:cs typeface="+mj-cs"/>
              </a:rPr>
              <a:t>What Do Counselors Need to Know About Assessment?</a:t>
            </a:r>
          </a:p>
        </p:txBody>
      </p:sp>
      <p:sp>
        <p:nvSpPr>
          <p:cNvPr id="13315" name="Rectangle 3">
            <a:extLst>
              <a:ext uri="{FF2B5EF4-FFF2-40B4-BE49-F238E27FC236}">
                <a16:creationId xmlns:a16="http://schemas.microsoft.com/office/drawing/2014/main" id="{2B3126D6-72FC-0749-A23D-031A04BB9248}"/>
              </a:ext>
            </a:extLst>
          </p:cNvPr>
          <p:cNvSpPr>
            <a:spLocks noGrp="1" noChangeArrowheads="1"/>
          </p:cNvSpPr>
          <p:nvPr>
            <p:ph idx="1"/>
          </p:nvPr>
        </p:nvSpPr>
        <p:spPr>
          <a:xfrm>
            <a:off x="381000" y="2057400"/>
            <a:ext cx="8305800" cy="4724400"/>
          </a:xfrm>
        </p:spPr>
        <p:txBody>
          <a:bodyPr/>
          <a:lstStyle/>
          <a:p>
            <a:pPr marL="457200" indent="-457200" eaLnBrk="1" hangingPunct="1">
              <a:buSzPct val="100000"/>
              <a:buFont typeface="+mj-lt"/>
              <a:buAutoNum type="arabicPeriod"/>
              <a:defRPr/>
            </a:pPr>
            <a:r>
              <a:rPr lang="en-US" sz="2000" dirty="0">
                <a:ea typeface="+mn-ea"/>
                <a:cs typeface="+mn-cs"/>
              </a:rPr>
              <a:t>Skill in practice and knowledge of theory relevant to the testing context and type of counseling specialty</a:t>
            </a:r>
          </a:p>
          <a:p>
            <a:pPr marL="457200" indent="-457200" eaLnBrk="1" hangingPunct="1">
              <a:buFont typeface="+mj-lt"/>
              <a:buAutoNum type="arabicPeriod"/>
              <a:defRPr/>
            </a:pPr>
            <a:endParaRPr lang="en-US" sz="2000" dirty="0">
              <a:ea typeface="+mn-ea"/>
              <a:cs typeface="+mn-cs"/>
            </a:endParaRPr>
          </a:p>
          <a:p>
            <a:pPr marL="457200" indent="-457200" eaLnBrk="1" hangingPunct="1">
              <a:buSzPct val="100000"/>
              <a:buFont typeface="+mj-lt"/>
              <a:buAutoNum type="arabicPeriod"/>
              <a:defRPr/>
            </a:pPr>
            <a:r>
              <a:rPr lang="en-US" sz="2000" dirty="0">
                <a:ea typeface="+mn-ea"/>
                <a:cs typeface="+mn-cs"/>
              </a:rPr>
              <a:t>A thorough understanding of testing theory, techniques of test construction, test reliability and validity</a:t>
            </a:r>
          </a:p>
          <a:p>
            <a:pPr marL="457200" indent="-457200" eaLnBrk="1" hangingPunct="1">
              <a:buFont typeface="+mj-lt"/>
              <a:buAutoNum type="arabicPeriod"/>
              <a:defRPr/>
            </a:pPr>
            <a:endParaRPr lang="en-US" sz="2000" dirty="0">
              <a:ea typeface="+mn-ea"/>
              <a:cs typeface="+mn-cs"/>
            </a:endParaRPr>
          </a:p>
          <a:p>
            <a:pPr marL="457200" indent="-457200" eaLnBrk="1" hangingPunct="1">
              <a:buSzPct val="100000"/>
              <a:buFont typeface="+mj-lt"/>
              <a:buAutoNum type="arabicPeriod"/>
              <a:defRPr/>
            </a:pPr>
            <a:r>
              <a:rPr lang="en-US" sz="2000" dirty="0">
                <a:ea typeface="+mn-ea"/>
                <a:cs typeface="+mn-cs"/>
              </a:rPr>
              <a:t>A working knowledge of sampling techniques, norms, and descriptive, </a:t>
            </a:r>
            <a:r>
              <a:rPr lang="en-US" sz="2000" dirty="0" err="1">
                <a:ea typeface="+mn-ea"/>
                <a:cs typeface="+mn-cs"/>
              </a:rPr>
              <a:t>correlational</a:t>
            </a:r>
            <a:r>
              <a:rPr lang="en-US" sz="2000" dirty="0">
                <a:ea typeface="+mn-ea"/>
                <a:cs typeface="+mn-cs"/>
              </a:rPr>
              <a:t> and predictive statistics</a:t>
            </a:r>
          </a:p>
          <a:p>
            <a:pPr marL="457200" indent="-457200" eaLnBrk="1" hangingPunct="1">
              <a:buFont typeface="+mj-lt"/>
              <a:buAutoNum type="arabicPeriod"/>
              <a:defRPr/>
            </a:pPr>
            <a:endParaRPr lang="en-US" sz="2000" dirty="0">
              <a:ea typeface="+mn-ea"/>
              <a:cs typeface="+mn-cs"/>
            </a:endParaRPr>
          </a:p>
          <a:p>
            <a:pPr marL="457200" indent="-457200" eaLnBrk="1" hangingPunct="1">
              <a:buSzPct val="100000"/>
              <a:buFont typeface="+mj-lt"/>
              <a:buAutoNum type="arabicPeriod"/>
              <a:defRPr/>
            </a:pPr>
            <a:r>
              <a:rPr lang="en-US" sz="2000" dirty="0">
                <a:ea typeface="+mn-ea"/>
                <a:cs typeface="+mn-cs"/>
              </a:rPr>
              <a:t>Ability to review, select, and administer tests appropriate for clients or students and the context of the counseling practice</a:t>
            </a:r>
          </a:p>
          <a:p>
            <a:pPr marL="457200" indent="-457200" eaLnBrk="1" hangingPunct="1">
              <a:buFont typeface="+mj-lt"/>
              <a:buAutoNum type="arabicPeriod"/>
              <a:defRPr/>
            </a:pPr>
            <a:endParaRPr lang="en-US" sz="1400" dirty="0">
              <a:ea typeface="+mn-ea"/>
              <a:cs typeface="+mn-cs"/>
            </a:endParaRPr>
          </a:p>
          <a:p>
            <a:pPr marL="457200" indent="-457200" eaLnBrk="1" hangingPunct="1">
              <a:buFont typeface="+mj-lt"/>
              <a:buAutoNum type="arabicPeriod"/>
              <a:defRPr/>
            </a:pPr>
            <a:endParaRPr lang="en-US" sz="1200" dirty="0">
              <a:ea typeface="+mn-ea"/>
              <a:cs typeface="+mn-cs"/>
            </a:endParaRPr>
          </a:p>
          <a:p>
            <a:pPr eaLnBrk="1" hangingPunct="1">
              <a:buFont typeface="Wingdings" pitchFamily="48" charset="2"/>
              <a:buChar char="n"/>
              <a:defRPr/>
            </a:pPr>
            <a:endParaRPr lang="en-US" sz="1200" i="1" dirty="0">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A27BCC60-655A-464A-B46A-02977D4893A1}"/>
              </a:ext>
            </a:extLst>
          </p:cNvPr>
          <p:cNvSpPr>
            <a:spLocks noGrp="1" noChangeArrowheads="1"/>
          </p:cNvSpPr>
          <p:nvPr>
            <p:ph type="title"/>
          </p:nvPr>
        </p:nvSpPr>
        <p:spPr>
          <a:xfrm>
            <a:off x="533400" y="228600"/>
            <a:ext cx="8153400" cy="1462088"/>
          </a:xfrm>
        </p:spPr>
        <p:txBody>
          <a:bodyPr/>
          <a:lstStyle/>
          <a:p>
            <a:pPr eaLnBrk="1" hangingPunct="1">
              <a:defRPr/>
            </a:pPr>
            <a:r>
              <a:rPr lang="en-US" b="1" dirty="0">
                <a:solidFill>
                  <a:srgbClr val="0000FF"/>
                </a:solidFill>
                <a:ea typeface="+mj-ea"/>
                <a:cs typeface="+mj-cs"/>
              </a:rPr>
              <a:t>What Do Counselors Need to Know About Assessment?</a:t>
            </a:r>
            <a:endParaRPr lang="en-US" b="1" dirty="0">
              <a:solidFill>
                <a:srgbClr val="0000FF"/>
              </a:solidFill>
              <a:latin typeface="+mn-lt"/>
              <a:ea typeface="+mj-ea"/>
              <a:cs typeface="+mj-cs"/>
            </a:endParaRPr>
          </a:p>
        </p:txBody>
      </p:sp>
      <p:sp>
        <p:nvSpPr>
          <p:cNvPr id="13315" name="Rectangle 3">
            <a:extLst>
              <a:ext uri="{FF2B5EF4-FFF2-40B4-BE49-F238E27FC236}">
                <a16:creationId xmlns:a16="http://schemas.microsoft.com/office/drawing/2014/main" id="{E05920D2-7887-2840-BE4E-FA27477828B3}"/>
              </a:ext>
            </a:extLst>
          </p:cNvPr>
          <p:cNvSpPr>
            <a:spLocks noGrp="1" noChangeArrowheads="1"/>
          </p:cNvSpPr>
          <p:nvPr>
            <p:ph idx="1"/>
          </p:nvPr>
        </p:nvSpPr>
        <p:spPr>
          <a:xfrm>
            <a:off x="381000" y="2057400"/>
            <a:ext cx="8229600" cy="4495800"/>
          </a:xfrm>
        </p:spPr>
        <p:txBody>
          <a:bodyPr/>
          <a:lstStyle/>
          <a:p>
            <a:pPr marL="457200" indent="-457200" eaLnBrk="1" hangingPunct="1">
              <a:buSzPct val="100000"/>
              <a:buFont typeface="+mj-lt"/>
              <a:buAutoNum type="arabicPeriod" startAt="5"/>
              <a:defRPr/>
            </a:pPr>
            <a:r>
              <a:rPr lang="en-US" sz="2000" dirty="0">
                <a:ea typeface="+mn-ea"/>
                <a:cs typeface="+mn-cs"/>
              </a:rPr>
              <a:t>Skills in administration of tests and interpretation of test scores</a:t>
            </a:r>
          </a:p>
          <a:p>
            <a:pPr marL="457200" indent="-457200" eaLnBrk="1" hangingPunct="1">
              <a:buFont typeface="Wingdings" pitchFamily="48" charset="2"/>
              <a:buNone/>
              <a:defRPr/>
            </a:pPr>
            <a:endParaRPr lang="en-US" sz="2000" dirty="0">
              <a:ea typeface="+mn-ea"/>
              <a:cs typeface="+mn-cs"/>
            </a:endParaRPr>
          </a:p>
          <a:p>
            <a:pPr marL="457200" indent="-457200" eaLnBrk="1" hangingPunct="1">
              <a:buSzPct val="100000"/>
              <a:buFont typeface="+mj-lt"/>
              <a:buAutoNum type="arabicPeriod" startAt="6"/>
              <a:defRPr/>
            </a:pPr>
            <a:r>
              <a:rPr lang="en-US" sz="2000" dirty="0">
                <a:ea typeface="+mn-ea"/>
                <a:cs typeface="+mn-cs"/>
              </a:rPr>
              <a:t>Knowledge of the impact of diversity on testing accuracy, including age,  gender, ethnicity, race, disability, and linguistic differences</a:t>
            </a:r>
          </a:p>
          <a:p>
            <a:pPr marL="457200" indent="-457200" eaLnBrk="1" hangingPunct="1">
              <a:buFont typeface="+mj-lt"/>
              <a:buAutoNum type="arabicPeriod" startAt="6"/>
              <a:defRPr/>
            </a:pPr>
            <a:endParaRPr lang="en-US" sz="2000" dirty="0">
              <a:ea typeface="+mn-ea"/>
              <a:cs typeface="+mn-cs"/>
            </a:endParaRPr>
          </a:p>
          <a:p>
            <a:pPr marL="457200" indent="-457200" eaLnBrk="1" hangingPunct="1">
              <a:buSzPct val="100000"/>
              <a:buFont typeface="+mj-lt"/>
              <a:buAutoNum type="arabicPeriod" startAt="6"/>
              <a:defRPr/>
            </a:pPr>
            <a:r>
              <a:rPr lang="en-US" sz="2000" dirty="0">
                <a:ea typeface="+mn-ea"/>
                <a:cs typeface="+mn-cs"/>
              </a:rPr>
              <a:t>Knowledge and skill in the professionally responsible use of assessment and evaluation practice</a:t>
            </a:r>
          </a:p>
          <a:p>
            <a:pPr marL="457200" indent="-457200" eaLnBrk="1" hangingPunct="1">
              <a:buFont typeface="+mj-lt"/>
              <a:buAutoNum type="arabicPeriod" startAt="6"/>
              <a:defRPr/>
            </a:pPr>
            <a:endParaRPr lang="en-US" sz="1200" dirty="0">
              <a:ea typeface="+mn-ea"/>
              <a:cs typeface="+mn-cs"/>
            </a:endParaRPr>
          </a:p>
          <a:p>
            <a:pPr eaLnBrk="1" hangingPunct="1">
              <a:buFont typeface="Wingdings" pitchFamily="48" charset="2"/>
              <a:buChar char="n"/>
              <a:defRPr/>
            </a:pPr>
            <a:endParaRPr lang="en-US" sz="1200" i="1" dirty="0">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a:extLst>
              <a:ext uri="{FF2B5EF4-FFF2-40B4-BE49-F238E27FC236}">
                <a16:creationId xmlns:a16="http://schemas.microsoft.com/office/drawing/2014/main" id="{502E2CDB-E30D-864C-A398-C4CF5F1517EE}"/>
              </a:ext>
            </a:extLst>
          </p:cNvPr>
          <p:cNvSpPr>
            <a:spLocks noGrp="1"/>
          </p:cNvSpPr>
          <p:nvPr>
            <p:ph type="title"/>
          </p:nvPr>
        </p:nvSpPr>
        <p:spPr/>
        <p:txBody>
          <a:bodyPr/>
          <a:lstStyle/>
          <a:p>
            <a:pPr eaLnBrk="1" hangingPunct="1"/>
            <a:endParaRPr lang="en-US" altLang="en-US">
              <a:ea typeface="ＭＳ Ｐゴシック" panose="020B0600070205080204" pitchFamily="34" charset="-128"/>
            </a:endParaRPr>
          </a:p>
        </p:txBody>
      </p:sp>
      <p:sp>
        <p:nvSpPr>
          <p:cNvPr id="26626" name="Content Placeholder 2">
            <a:extLst>
              <a:ext uri="{FF2B5EF4-FFF2-40B4-BE49-F238E27FC236}">
                <a16:creationId xmlns:a16="http://schemas.microsoft.com/office/drawing/2014/main" id="{6B134382-2D25-9F4A-A777-35D801D54E32}"/>
              </a:ext>
            </a:extLst>
          </p:cNvPr>
          <p:cNvSpPr>
            <a:spLocks noGrp="1"/>
          </p:cNvSpPr>
          <p:nvPr>
            <p:ph idx="1"/>
          </p:nvPr>
        </p:nvSpPr>
        <p:spPr/>
        <p:txBody>
          <a:bodyPr/>
          <a:lstStyle/>
          <a:p>
            <a:pPr eaLnBrk="1" hangingPunct="1"/>
            <a:endParaRPr lang="en-US" altLang="en-US">
              <a:ea typeface="ＭＳ Ｐゴシック" panose="020B0600070205080204" pitchFamily="34"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39774-7AD6-444A-A51F-063049DE3906}"/>
              </a:ext>
            </a:extLst>
          </p:cNvPr>
          <p:cNvSpPr>
            <a:spLocks noGrp="1"/>
          </p:cNvSpPr>
          <p:nvPr>
            <p:ph type="title"/>
          </p:nvPr>
        </p:nvSpPr>
        <p:spPr/>
        <p:txBody>
          <a:bodyPr rtlCol="0">
            <a:normAutofit fontScale="90000"/>
          </a:bodyPr>
          <a:lstStyle/>
          <a:p>
            <a:pPr eaLnBrk="1" fontAlgn="auto" hangingPunct="1">
              <a:spcAft>
                <a:spcPts val="0"/>
              </a:spcAft>
              <a:defRPr/>
            </a:pPr>
            <a:r>
              <a:rPr lang="en-US" b="1" dirty="0">
                <a:solidFill>
                  <a:srgbClr val="0000FF"/>
                </a:solidFill>
                <a:ea typeface="+mj-ea"/>
                <a:cs typeface="+mj-cs"/>
              </a:rPr>
              <a:t>Uses and Varieties of </a:t>
            </a:r>
            <a:br>
              <a:rPr lang="en-US" b="1" dirty="0">
                <a:solidFill>
                  <a:srgbClr val="0000FF"/>
                </a:solidFill>
                <a:ea typeface="+mj-ea"/>
                <a:cs typeface="+mj-cs"/>
              </a:rPr>
            </a:br>
            <a:r>
              <a:rPr lang="en-US" b="1" dirty="0">
                <a:solidFill>
                  <a:srgbClr val="0000FF"/>
                </a:solidFill>
                <a:ea typeface="+mj-ea"/>
                <a:cs typeface="+mj-cs"/>
              </a:rPr>
              <a:t>Psychological Tests</a:t>
            </a:r>
          </a:p>
        </p:txBody>
      </p:sp>
      <p:sp>
        <p:nvSpPr>
          <p:cNvPr id="27650" name="Content Placeholder 2">
            <a:extLst>
              <a:ext uri="{FF2B5EF4-FFF2-40B4-BE49-F238E27FC236}">
                <a16:creationId xmlns:a16="http://schemas.microsoft.com/office/drawing/2014/main" id="{A267B7B6-4132-854E-9007-E3A0DE74CDD0}"/>
              </a:ext>
            </a:extLst>
          </p:cNvPr>
          <p:cNvSpPr>
            <a:spLocks noGrp="1"/>
          </p:cNvSpPr>
          <p:nvPr>
            <p:ph idx="1"/>
          </p:nvPr>
        </p:nvSpPr>
        <p:spPr>
          <a:xfrm>
            <a:off x="457200" y="1600200"/>
            <a:ext cx="8229600" cy="5257800"/>
          </a:xfrm>
        </p:spPr>
        <p:txBody>
          <a:bodyPr/>
          <a:lstStyle/>
          <a:p>
            <a:pPr eaLnBrk="1" hangingPunct="1"/>
            <a:r>
              <a:rPr lang="en-US" altLang="en-US">
                <a:ea typeface="ＭＳ Ｐゴシック" panose="020B0600070205080204" pitchFamily="34" charset="-128"/>
              </a:rPr>
              <a:t>Major precipitant for psychological tests was for the identification of </a:t>
            </a:r>
            <a:r>
              <a:rPr lang="ja-JP" altLang="en-US" i="1">
                <a:ea typeface="ＭＳ Ｐゴシック" panose="020B0600070205080204" pitchFamily="34" charset="-128"/>
              </a:rPr>
              <a:t>“</a:t>
            </a:r>
            <a:r>
              <a:rPr lang="en-US" altLang="ja-JP" i="1">
                <a:ea typeface="ＭＳ Ｐゴシック" panose="020B0600070205080204" pitchFamily="34" charset="-128"/>
              </a:rPr>
              <a:t>mentally retarded persons</a:t>
            </a:r>
            <a:r>
              <a:rPr lang="ja-JP" altLang="en-US" i="1">
                <a:ea typeface="ＭＳ Ｐゴシック" panose="020B0600070205080204" pitchFamily="34" charset="-128"/>
              </a:rPr>
              <a:t>”</a:t>
            </a:r>
            <a:endParaRPr lang="en-US" altLang="ja-JP" i="1">
              <a:ea typeface="ＭＳ Ｐゴシック" panose="020B0600070205080204" pitchFamily="34" charset="-128"/>
            </a:endParaRPr>
          </a:p>
          <a:p>
            <a:pPr lvl="1" eaLnBrk="1" hangingPunct="1"/>
            <a:r>
              <a:rPr lang="en-US" altLang="en-US" i="1" u="sng">
                <a:ea typeface="ＭＳ Ｐゴシック" panose="020B0600070205080204" pitchFamily="34" charset="-128"/>
              </a:rPr>
              <a:t>Binet-Simon scale</a:t>
            </a:r>
            <a:r>
              <a:rPr lang="en-US" altLang="en-US">
                <a:ea typeface="ＭＳ Ｐゴシック" panose="020B0600070205080204" pitchFamily="34" charset="-128"/>
              </a:rPr>
              <a:t> (published in 1905) ratio of mental age to chronological age (intelligence quotient – IQ)</a:t>
            </a:r>
          </a:p>
          <a:p>
            <a:pPr lvl="2" eaLnBrk="1" hangingPunct="1"/>
            <a:r>
              <a:rPr lang="en-US" altLang="en-US">
                <a:ea typeface="ＭＳ Ｐゴシック" panose="020B0600070205080204" pitchFamily="34" charset="-128"/>
              </a:rPr>
              <a:t>Stanford-Binet scale (published in 1916)</a:t>
            </a:r>
          </a:p>
          <a:p>
            <a:pPr lvl="1" eaLnBrk="1" hangingPunct="1"/>
            <a:r>
              <a:rPr lang="en-US" altLang="en-US">
                <a:ea typeface="ＭＳ Ｐゴシック" panose="020B0600070205080204" pitchFamily="34" charset="-128"/>
              </a:rPr>
              <a:t>Education - detection of intellectual deficiencies and achievement/ability remains important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5E417-7526-9744-BA75-8D96F3B59EC1}"/>
              </a:ext>
            </a:extLst>
          </p:cNvPr>
          <p:cNvSpPr>
            <a:spLocks noGrp="1"/>
          </p:cNvSpPr>
          <p:nvPr>
            <p:ph type="title"/>
          </p:nvPr>
        </p:nvSpPr>
        <p:spPr/>
        <p:txBody>
          <a:bodyPr rtlCol="0">
            <a:normAutofit fontScale="90000"/>
          </a:bodyPr>
          <a:lstStyle/>
          <a:p>
            <a:pPr eaLnBrk="1" fontAlgn="auto" hangingPunct="1">
              <a:spcAft>
                <a:spcPts val="0"/>
              </a:spcAft>
              <a:defRPr/>
            </a:pPr>
            <a:r>
              <a:rPr lang="en-US" b="1" dirty="0">
                <a:solidFill>
                  <a:srgbClr val="0000FF"/>
                </a:solidFill>
                <a:ea typeface="+mj-ea"/>
                <a:cs typeface="+mj-cs"/>
              </a:rPr>
              <a:t>Uses and Varieties of </a:t>
            </a:r>
            <a:br>
              <a:rPr lang="en-US" b="1" dirty="0">
                <a:solidFill>
                  <a:srgbClr val="0000FF"/>
                </a:solidFill>
                <a:ea typeface="+mj-ea"/>
                <a:cs typeface="+mj-cs"/>
              </a:rPr>
            </a:br>
            <a:r>
              <a:rPr lang="en-US" b="1" dirty="0">
                <a:solidFill>
                  <a:srgbClr val="0000FF"/>
                </a:solidFill>
                <a:ea typeface="+mj-ea"/>
                <a:cs typeface="+mj-cs"/>
              </a:rPr>
              <a:t>Psychological Tests</a:t>
            </a:r>
          </a:p>
        </p:txBody>
      </p:sp>
      <p:sp>
        <p:nvSpPr>
          <p:cNvPr id="29698" name="Content Placeholder 2">
            <a:extLst>
              <a:ext uri="{FF2B5EF4-FFF2-40B4-BE49-F238E27FC236}">
                <a16:creationId xmlns:a16="http://schemas.microsoft.com/office/drawing/2014/main" id="{F6576C19-72B9-9E49-9A76-4EA3EA12C120}"/>
              </a:ext>
            </a:extLst>
          </p:cNvPr>
          <p:cNvSpPr>
            <a:spLocks noGrp="1"/>
          </p:cNvSpPr>
          <p:nvPr>
            <p:ph idx="1"/>
          </p:nvPr>
        </p:nvSpPr>
        <p:spPr/>
        <p:txBody>
          <a:bodyPr/>
          <a:lstStyle/>
          <a:p>
            <a:pPr eaLnBrk="1" hangingPunct="1"/>
            <a:r>
              <a:rPr lang="en-US" altLang="en-US">
                <a:ea typeface="ＭＳ Ｐゴシック" panose="020B0600070205080204" pitchFamily="34" charset="-128"/>
              </a:rPr>
              <a:t>Selection and classification of industrial personnel</a:t>
            </a:r>
          </a:p>
          <a:p>
            <a:pPr eaLnBrk="1" hangingPunct="1"/>
            <a:r>
              <a:rPr lang="en-US" altLang="en-US">
                <a:ea typeface="ＭＳ Ｐゴシック" panose="020B0600070205080204" pitchFamily="34" charset="-128"/>
              </a:rPr>
              <a:t>Selection and classification of </a:t>
            </a:r>
            <a:r>
              <a:rPr lang="en-US" altLang="en-US" i="1" u="sng">
                <a:ea typeface="ＭＳ Ｐゴシック" panose="020B0600070205080204" pitchFamily="34" charset="-128"/>
              </a:rPr>
              <a:t>military personnel</a:t>
            </a:r>
          </a:p>
          <a:p>
            <a:pPr lvl="1" eaLnBrk="1" hangingPunct="1"/>
            <a:r>
              <a:rPr lang="en-US" altLang="en-US">
                <a:ea typeface="ＭＳ Ｐゴシック" panose="020B0600070205080204" pitchFamily="34" charset="-128"/>
              </a:rPr>
              <a:t>World War I &amp; II</a:t>
            </a:r>
          </a:p>
          <a:p>
            <a:pPr lvl="1" eaLnBrk="1" hangingPunct="1"/>
            <a:r>
              <a:rPr lang="en-US" altLang="en-US">
                <a:ea typeface="ＭＳ Ｐゴシック" panose="020B0600070205080204" pitchFamily="34" charset="-128"/>
              </a:rPr>
              <a:t>First group-administered intelligence tests</a:t>
            </a:r>
          </a:p>
          <a:p>
            <a:pPr lvl="2" eaLnBrk="1" hangingPunct="1"/>
            <a:r>
              <a:rPr lang="en-US" altLang="en-US">
                <a:ea typeface="ＭＳ Ｐゴシック" panose="020B0600070205080204" pitchFamily="34" charset="-128"/>
              </a:rPr>
              <a:t>Army Alpha – routine testing (language)</a:t>
            </a:r>
          </a:p>
          <a:p>
            <a:pPr lvl="2" eaLnBrk="1" hangingPunct="1"/>
            <a:r>
              <a:rPr lang="en-US" altLang="en-US">
                <a:ea typeface="ＭＳ Ｐゴシック" panose="020B0600070205080204" pitchFamily="34" charset="-128"/>
              </a:rPr>
              <a:t>Army Beta – nonlanguage for use with illiterate or non-English</a:t>
            </a:r>
          </a:p>
          <a:p>
            <a:pPr lvl="1"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435</TotalTime>
  <Words>1641</Words>
  <Application>Microsoft Macintosh PowerPoint</Application>
  <PresentationFormat>On-screen Show (4:3)</PresentationFormat>
  <Paragraphs>176</Paragraphs>
  <Slides>25</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ＭＳ Ｐゴシック</vt:lpstr>
      <vt:lpstr>Calibri</vt:lpstr>
      <vt:lpstr>Tahoma</vt:lpstr>
      <vt:lpstr>Wingdings</vt:lpstr>
      <vt:lpstr>Office Theme</vt:lpstr>
      <vt:lpstr>Assessment in Counseling (Part A): Nature and Use of  Psychological Tests in Counseling</vt:lpstr>
      <vt:lpstr>What is Assessment?</vt:lpstr>
      <vt:lpstr>Assessment is Integral to Counseling</vt:lpstr>
      <vt:lpstr>Assessment Can Be Therapeutic</vt:lpstr>
      <vt:lpstr>What Do Counselors Need to Know About Assessment?</vt:lpstr>
      <vt:lpstr>What Do Counselors Need to Know About Assessment?</vt:lpstr>
      <vt:lpstr>PowerPoint Presentation</vt:lpstr>
      <vt:lpstr>Uses and Varieties of  Psychological Tests</vt:lpstr>
      <vt:lpstr>Uses and Varieties of  Psychological Tests</vt:lpstr>
      <vt:lpstr>Uses and Varieties of  Psychological Tests</vt:lpstr>
      <vt:lpstr>What is a Psychological Test? – Behavior Sample</vt:lpstr>
      <vt:lpstr>What is a Psychological Test? - Standardization</vt:lpstr>
      <vt:lpstr>What is a Psychological Test? – Objective Measurement of Difficulty</vt:lpstr>
      <vt:lpstr>What is a Psychological Test? – Reliability &amp; Validity</vt:lpstr>
      <vt:lpstr>Why Control the Use of  Psychological Tests?</vt:lpstr>
      <vt:lpstr>Why Control the Use of  Psychological Tests? – Qualified Examiner</vt:lpstr>
      <vt:lpstr>Why Control the Use of  Psychological Tests? – Role of the Test User</vt:lpstr>
      <vt:lpstr>Why Control the Use of  Psychological Tests? – Role of the Test User</vt:lpstr>
      <vt:lpstr>Why Control the Use of Psychological Tests? – Security of Test Content &amp; Communication of Test Information</vt:lpstr>
      <vt:lpstr>PowerPoint Presentation</vt:lpstr>
      <vt:lpstr>Test Administration</vt:lpstr>
      <vt:lpstr>Examiner and Situational Variables</vt:lpstr>
      <vt:lpstr>Test-Taker’s Perspective</vt:lpstr>
      <vt:lpstr>Effects of Training on Test Performance</vt:lpstr>
      <vt:lpstr>Sources of Information about Tests</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Nature and Use of  Psychological Tests</dc:title>
  <dc:creator>ADAM M VOLUNGIS</dc:creator>
  <cp:lastModifiedBy>Volungis, Adam M. (Psychology)</cp:lastModifiedBy>
  <cp:revision>43</cp:revision>
  <dcterms:created xsi:type="dcterms:W3CDTF">2011-01-25T01:49:59Z</dcterms:created>
  <dcterms:modified xsi:type="dcterms:W3CDTF">2020-05-15T16:29:05Z</dcterms:modified>
</cp:coreProperties>
</file>