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8"/>
  </p:notesMasterIdLst>
  <p:handoutMasterIdLst>
    <p:handoutMasterId r:id="rId89"/>
  </p:handoutMasterIdLst>
  <p:sldIdLst>
    <p:sldId id="256" r:id="rId2"/>
    <p:sldId id="331" r:id="rId3"/>
    <p:sldId id="332" r:id="rId4"/>
    <p:sldId id="306" r:id="rId5"/>
    <p:sldId id="257" r:id="rId6"/>
    <p:sldId id="334" r:id="rId7"/>
    <p:sldId id="333" r:id="rId8"/>
    <p:sldId id="258" r:id="rId9"/>
    <p:sldId id="305" r:id="rId10"/>
    <p:sldId id="267" r:id="rId11"/>
    <p:sldId id="335" r:id="rId12"/>
    <p:sldId id="336" r:id="rId13"/>
    <p:sldId id="303" r:id="rId14"/>
    <p:sldId id="302" r:id="rId15"/>
    <p:sldId id="268" r:id="rId16"/>
    <p:sldId id="337" r:id="rId17"/>
    <p:sldId id="338" r:id="rId18"/>
    <p:sldId id="308" r:id="rId19"/>
    <p:sldId id="270" r:id="rId20"/>
    <p:sldId id="269" r:id="rId21"/>
    <p:sldId id="339" r:id="rId22"/>
    <p:sldId id="271" r:id="rId23"/>
    <p:sldId id="272" r:id="rId24"/>
    <p:sldId id="309" r:id="rId25"/>
    <p:sldId id="310" r:id="rId26"/>
    <p:sldId id="340" r:id="rId27"/>
    <p:sldId id="313" r:id="rId28"/>
    <p:sldId id="314" r:id="rId29"/>
    <p:sldId id="315" r:id="rId30"/>
    <p:sldId id="318" r:id="rId31"/>
    <p:sldId id="342" r:id="rId32"/>
    <p:sldId id="319" r:id="rId33"/>
    <p:sldId id="260" r:id="rId34"/>
    <p:sldId id="322" r:id="rId35"/>
    <p:sldId id="261" r:id="rId36"/>
    <p:sldId id="274" r:id="rId37"/>
    <p:sldId id="321" r:id="rId38"/>
    <p:sldId id="343" r:id="rId39"/>
    <p:sldId id="344" r:id="rId40"/>
    <p:sldId id="262" r:id="rId41"/>
    <p:sldId id="347" r:id="rId42"/>
    <p:sldId id="263" r:id="rId43"/>
    <p:sldId id="276" r:id="rId44"/>
    <p:sldId id="348" r:id="rId45"/>
    <p:sldId id="277" r:id="rId46"/>
    <p:sldId id="279" r:id="rId47"/>
    <p:sldId id="349" r:id="rId48"/>
    <p:sldId id="278" r:id="rId49"/>
    <p:sldId id="280" r:id="rId50"/>
    <p:sldId id="281" r:id="rId51"/>
    <p:sldId id="282" r:id="rId52"/>
    <p:sldId id="283" r:id="rId53"/>
    <p:sldId id="284" r:id="rId54"/>
    <p:sldId id="285" r:id="rId55"/>
    <p:sldId id="350" r:id="rId56"/>
    <p:sldId id="286" r:id="rId57"/>
    <p:sldId id="288" r:id="rId58"/>
    <p:sldId id="289" r:id="rId59"/>
    <p:sldId id="290" r:id="rId60"/>
    <p:sldId id="351" r:id="rId61"/>
    <p:sldId id="346" r:id="rId62"/>
    <p:sldId id="353" r:id="rId63"/>
    <p:sldId id="354" r:id="rId64"/>
    <p:sldId id="355" r:id="rId65"/>
    <p:sldId id="292" r:id="rId66"/>
    <p:sldId id="356" r:id="rId67"/>
    <p:sldId id="357" r:id="rId68"/>
    <p:sldId id="324" r:id="rId69"/>
    <p:sldId id="325" r:id="rId70"/>
    <p:sldId id="326" r:id="rId71"/>
    <p:sldId id="358" r:id="rId72"/>
    <p:sldId id="359" r:id="rId73"/>
    <p:sldId id="360" r:id="rId74"/>
    <p:sldId id="361" r:id="rId75"/>
    <p:sldId id="298" r:id="rId76"/>
    <p:sldId id="362" r:id="rId77"/>
    <p:sldId id="265" r:id="rId78"/>
    <p:sldId id="363" r:id="rId79"/>
    <p:sldId id="364" r:id="rId80"/>
    <p:sldId id="266" r:id="rId81"/>
    <p:sldId id="367" r:id="rId82"/>
    <p:sldId id="365" r:id="rId83"/>
    <p:sldId id="366" r:id="rId84"/>
    <p:sldId id="330" r:id="rId85"/>
    <p:sldId id="368" r:id="rId86"/>
    <p:sldId id="369" r:id="rId8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bw"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632"/>
    <p:restoredTop sz="94714"/>
  </p:normalViewPr>
  <p:slideViewPr>
    <p:cSldViewPr snapToGrid="0" snapToObjects="1">
      <p:cViewPr varScale="1">
        <p:scale>
          <a:sx n="101" d="100"/>
          <a:sy n="101" d="100"/>
        </p:scale>
        <p:origin x="200" y="12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D76225-8617-BF41-8CA6-B45A72EA4805}" type="datetimeFigureOut">
              <a:rPr lang="en-US" smtClean="0"/>
              <a:t>10/1/18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93CE8B-9EEA-9E46-A582-BBEACDD5578D}" type="slidenum">
              <a:rPr lang="en-US" smtClean="0"/>
              <a:t>‹#›</a:t>
            </a:fld>
            <a:endParaRPr lang="en-US"/>
          </a:p>
        </p:txBody>
      </p:sp>
    </p:spTree>
    <p:extLst>
      <p:ext uri="{BB962C8B-B14F-4D97-AF65-F5344CB8AC3E}">
        <p14:creationId xmlns:p14="http://schemas.microsoft.com/office/powerpoint/2010/main" val="1379043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935F6-4EB2-014A-888B-874FC1624AF3}" type="datetimeFigureOut">
              <a:rPr lang="en-US" smtClean="0"/>
              <a:t>10/1/18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4141D5-1A40-2143-94B8-08BF1BE2BF8A}" type="slidenum">
              <a:rPr lang="en-US" smtClean="0"/>
              <a:t>‹#›</a:t>
            </a:fld>
            <a:endParaRPr lang="en-US"/>
          </a:p>
        </p:txBody>
      </p:sp>
    </p:spTree>
    <p:extLst>
      <p:ext uri="{BB962C8B-B14F-4D97-AF65-F5344CB8AC3E}">
        <p14:creationId xmlns:p14="http://schemas.microsoft.com/office/powerpoint/2010/main" val="191943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4141D5-1A40-2143-94B8-08BF1BE2BF8A}" type="slidenum">
              <a:rPr lang="en-US" smtClean="0"/>
              <a:t>65</a:t>
            </a:fld>
            <a:endParaRPr lang="en-US"/>
          </a:p>
        </p:txBody>
      </p:sp>
    </p:spTree>
    <p:extLst>
      <p:ext uri="{BB962C8B-B14F-4D97-AF65-F5344CB8AC3E}">
        <p14:creationId xmlns:p14="http://schemas.microsoft.com/office/powerpoint/2010/main" val="312647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4141D5-1A40-2143-94B8-08BF1BE2BF8A}" type="slidenum">
              <a:rPr lang="en-US" smtClean="0"/>
              <a:t>66</a:t>
            </a:fld>
            <a:endParaRPr lang="en-US"/>
          </a:p>
        </p:txBody>
      </p:sp>
    </p:spTree>
    <p:extLst>
      <p:ext uri="{BB962C8B-B14F-4D97-AF65-F5344CB8AC3E}">
        <p14:creationId xmlns:p14="http://schemas.microsoft.com/office/powerpoint/2010/main" val="777702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4141D5-1A40-2143-94B8-08BF1BE2BF8A}" type="slidenum">
              <a:rPr lang="en-US" smtClean="0"/>
              <a:t>71</a:t>
            </a:fld>
            <a:endParaRPr lang="en-US"/>
          </a:p>
        </p:txBody>
      </p:sp>
    </p:spTree>
    <p:extLst>
      <p:ext uri="{BB962C8B-B14F-4D97-AF65-F5344CB8AC3E}">
        <p14:creationId xmlns:p14="http://schemas.microsoft.com/office/powerpoint/2010/main" val="561258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4141D5-1A40-2143-94B8-08BF1BE2BF8A}" type="slidenum">
              <a:rPr lang="en-US" smtClean="0"/>
              <a:t>76</a:t>
            </a:fld>
            <a:endParaRPr lang="en-US"/>
          </a:p>
        </p:txBody>
      </p:sp>
    </p:spTree>
    <p:extLst>
      <p:ext uri="{BB962C8B-B14F-4D97-AF65-F5344CB8AC3E}">
        <p14:creationId xmlns:p14="http://schemas.microsoft.com/office/powerpoint/2010/main" val="2081732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7507784E-A438-AF42-8FA8-AB0EABED8CAA}" type="datetimeFigureOut">
              <a:rPr lang="en-US" smtClean="0"/>
              <a:t>10/1/18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7507784E-A438-AF42-8FA8-AB0EABED8CAA}"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3F93-902E-1844-9227-DED2F8BE51F4}"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7507784E-A438-AF42-8FA8-AB0EABED8CAA}"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3F93-902E-1844-9227-DED2F8BE51F4}"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7507784E-A438-AF42-8FA8-AB0EABED8CAA}" type="datetimeFigureOut">
              <a:rPr lang="en-US" smtClean="0"/>
              <a:t>10/1/18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7507784E-A438-AF42-8FA8-AB0EABED8CAA}" type="datetimeFigureOut">
              <a:rPr lang="en-US" smtClean="0"/>
              <a:t>10/1/18</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E3623F93-902E-1844-9227-DED2F8BE51F4}"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7507784E-A438-AF42-8FA8-AB0EABED8CAA}" type="datetimeFigureOut">
              <a:rPr lang="en-US" smtClean="0"/>
              <a:t>10/1/18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623F93-902E-1844-9227-DED2F8BE51F4}"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E3623F93-902E-1844-9227-DED2F8BE51F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7507784E-A438-AF42-8FA8-AB0EABED8CAA}" type="datetimeFigureOut">
              <a:rPr lang="en-US" smtClean="0"/>
              <a:t>10/1/18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623F93-902E-1844-9227-DED2F8BE51F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7507784E-A438-AF42-8FA8-AB0EABED8CAA}" type="datetimeFigureOut">
              <a:rPr lang="en-US" smtClean="0"/>
              <a:t>10/1/18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623F93-902E-1844-9227-DED2F8BE51F4}"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7507784E-A438-AF42-8FA8-AB0EABED8CAA}" type="datetimeFigureOut">
              <a:rPr lang="en-US" smtClean="0"/>
              <a:t>10/1/18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E3623F93-902E-1844-9227-DED2F8BE51F4}"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7507784E-A438-AF42-8FA8-AB0EABED8CAA}"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3F93-902E-1844-9227-DED2F8BE51F4}"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7507784E-A438-AF42-8FA8-AB0EABED8CAA}" type="datetimeFigureOut">
              <a:rPr lang="en-US" smtClean="0"/>
              <a:t>10/1/18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3F93-902E-1844-9227-DED2F8BE51F4}"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7507784E-A438-AF42-8FA8-AB0EABED8CAA}" type="datetimeFigureOut">
              <a:rPr lang="en-US" smtClean="0"/>
              <a:t>10/1/18</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E3623F93-902E-1844-9227-DED2F8BE51F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667" y="4624667"/>
            <a:ext cx="8854333" cy="1162912"/>
          </a:xfrm>
        </p:spPr>
        <p:txBody>
          <a:bodyPr>
            <a:noAutofit/>
          </a:bodyPr>
          <a:lstStyle/>
          <a:p>
            <a:r>
              <a:rPr lang="en-US" dirty="0"/>
              <a:t>Automatic Thoughts: Eliciting, Identifying, Evaluating, &amp; Modifying Maladaptive Thought Patterns</a:t>
            </a:r>
          </a:p>
        </p:txBody>
      </p:sp>
      <p:sp>
        <p:nvSpPr>
          <p:cNvPr id="6" name="Title 1"/>
          <p:cNvSpPr txBox="1">
            <a:spLocks/>
          </p:cNvSpPr>
          <p:nvPr/>
        </p:nvSpPr>
        <p:spPr>
          <a:xfrm>
            <a:off x="865428" y="385646"/>
            <a:ext cx="2031242" cy="594665"/>
          </a:xfrm>
          <a:prstGeom prst="rect">
            <a:avLst/>
          </a:prstGeom>
        </p:spPr>
        <p:txBody>
          <a:bodyPr vert="horz" lIns="91440" tIns="45720" rIns="91440" bIns="45720" rtlCol="0" anchor="t" anchorCtr="0">
            <a:normAutofit fontScale="97500"/>
          </a:bodyPr>
          <a:lstStyle>
            <a:lvl1pPr algn="l" defTabSz="914400" rtl="0" eaLnBrk="1" latinLnBrk="0" hangingPunct="1">
              <a:spcBef>
                <a:spcPct val="0"/>
              </a:spcBef>
              <a:buNone/>
              <a:defRPr sz="2800" b="0" kern="1200">
                <a:solidFill>
                  <a:schemeClr val="accent1"/>
                </a:solidFill>
                <a:latin typeface="+mj-lt"/>
                <a:ea typeface="+mj-ea"/>
                <a:cs typeface="+mj-cs"/>
              </a:defRPr>
            </a:lvl1pPr>
          </a:lstStyle>
          <a:p>
            <a:r>
              <a:rPr lang="en-US" dirty="0">
                <a:solidFill>
                  <a:schemeClr val="tx1"/>
                </a:solidFill>
              </a:rPr>
              <a:t>Chapter 7</a:t>
            </a:r>
          </a:p>
        </p:txBody>
      </p:sp>
    </p:spTree>
    <p:extLst>
      <p:ext uri="{BB962C8B-B14F-4D97-AF65-F5344CB8AC3E}">
        <p14:creationId xmlns:p14="http://schemas.microsoft.com/office/powerpoint/2010/main" val="220744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Thoughts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11382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Thoughts</a:t>
            </a:r>
          </a:p>
        </p:txBody>
      </p:sp>
      <p:sp>
        <p:nvSpPr>
          <p:cNvPr id="3" name="Content Placeholder 2"/>
          <p:cNvSpPr>
            <a:spLocks noGrp="1"/>
          </p:cNvSpPr>
          <p:nvPr>
            <p:ph idx="1"/>
          </p:nvPr>
        </p:nvSpPr>
        <p:spPr>
          <a:xfrm>
            <a:off x="498474" y="1981200"/>
            <a:ext cx="8351768" cy="4876800"/>
          </a:xfrm>
        </p:spPr>
        <p:txBody>
          <a:bodyPr>
            <a:normAutofit/>
          </a:bodyPr>
          <a:lstStyle/>
          <a:p>
            <a:r>
              <a:rPr lang="en-US" sz="2400" dirty="0"/>
              <a:t>At the heart of long-term change for CBT is being able to change clients’ maladaptive thinking patterns</a:t>
            </a:r>
          </a:p>
          <a:p>
            <a:pPr lvl="1"/>
            <a:r>
              <a:rPr lang="en-US" sz="2200" dirty="0"/>
              <a:t>The challenge is to first identify these thoughts and then evaluate them to see if they are negative automatic thoughts that warrant modification</a:t>
            </a:r>
          </a:p>
          <a:p>
            <a:r>
              <a:rPr lang="en-US" sz="2400" dirty="0"/>
              <a:t>This chapter is divided into many parts for the purpose of developing solid clinical development in specific therapeutic techniques:</a:t>
            </a:r>
          </a:p>
          <a:p>
            <a:pPr lvl="1"/>
            <a:r>
              <a:rPr lang="en-US" sz="2200" dirty="0">
                <a:solidFill>
                  <a:srgbClr val="660066"/>
                </a:solidFill>
              </a:rPr>
              <a:t>(a) understanding automatic thoughts, (b) psychoeducation, (c) eliciting and identifying, (d) evaluating and modifying, (e) valid negative automatic thoughts</a:t>
            </a:r>
          </a:p>
        </p:txBody>
      </p:sp>
    </p:spTree>
    <p:extLst>
      <p:ext uri="{BB962C8B-B14F-4D97-AF65-F5344CB8AC3E}">
        <p14:creationId xmlns:p14="http://schemas.microsoft.com/office/powerpoint/2010/main" val="1130401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Automatic Thoughts?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4676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Automatic Thoughts?</a:t>
            </a:r>
          </a:p>
        </p:txBody>
      </p:sp>
      <p:sp>
        <p:nvSpPr>
          <p:cNvPr id="3" name="Content Placeholder 2"/>
          <p:cNvSpPr>
            <a:spLocks noGrp="1"/>
          </p:cNvSpPr>
          <p:nvPr>
            <p:ph idx="1"/>
          </p:nvPr>
        </p:nvSpPr>
        <p:spPr>
          <a:xfrm>
            <a:off x="498474" y="1981200"/>
            <a:ext cx="8351768" cy="4876800"/>
          </a:xfrm>
        </p:spPr>
        <p:txBody>
          <a:bodyPr>
            <a:normAutofit/>
          </a:bodyPr>
          <a:lstStyle/>
          <a:p>
            <a:r>
              <a:rPr lang="en-US" sz="2400" dirty="0"/>
              <a:t>Automatic Thoughts = “pre-surface thinking”</a:t>
            </a:r>
            <a:endParaRPr lang="en-US" sz="2800" dirty="0"/>
          </a:p>
          <a:p>
            <a:r>
              <a:rPr lang="en-US" sz="2400" dirty="0"/>
              <a:t>All people experience automatic thoughts</a:t>
            </a:r>
          </a:p>
          <a:p>
            <a:pPr lvl="1"/>
            <a:r>
              <a:rPr lang="en-US" sz="2200" dirty="0"/>
              <a:t>But we often lack awareness of such thoughts</a:t>
            </a:r>
          </a:p>
          <a:p>
            <a:pPr lvl="2"/>
            <a:r>
              <a:rPr lang="en-US" sz="2000" dirty="0"/>
              <a:t>Generally not of concern until people experience negative automatic thoughts that start to contribute to distress and inhibit daily function</a:t>
            </a:r>
          </a:p>
          <a:p>
            <a:r>
              <a:rPr lang="en-US" sz="2400" b="1" dirty="0">
                <a:solidFill>
                  <a:srgbClr val="660066"/>
                </a:solidFill>
              </a:rPr>
              <a:t>Table 7.1 – Key Elements of Automatic Thoughts</a:t>
            </a:r>
          </a:p>
          <a:p>
            <a:pPr lvl="1"/>
            <a:r>
              <a:rPr lang="en-US" sz="2200" dirty="0"/>
              <a:t>Provides a brief summary of the key elements of automatic thoughts that can be helpful for quick recall and to share with your clients during psychoeducation</a:t>
            </a:r>
          </a:p>
        </p:txBody>
      </p:sp>
    </p:spTree>
    <p:extLst>
      <p:ext uri="{BB962C8B-B14F-4D97-AF65-F5344CB8AC3E}">
        <p14:creationId xmlns:p14="http://schemas.microsoft.com/office/powerpoint/2010/main" val="1380769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Automatic Thoughts?</a:t>
            </a:r>
          </a:p>
        </p:txBody>
      </p:sp>
      <p:pic>
        <p:nvPicPr>
          <p:cNvPr id="3" name="Picture 2"/>
          <p:cNvPicPr>
            <a:picLocks noChangeAspect="1"/>
          </p:cNvPicPr>
          <p:nvPr/>
        </p:nvPicPr>
        <p:blipFill>
          <a:blip r:embed="rId2"/>
          <a:stretch>
            <a:fillRect/>
          </a:stretch>
        </p:blipFill>
        <p:spPr>
          <a:xfrm>
            <a:off x="0" y="2425012"/>
            <a:ext cx="9144000" cy="2968256"/>
          </a:xfrm>
          <a:prstGeom prst="rect">
            <a:avLst/>
          </a:prstGeom>
          <a:ln>
            <a:solidFill>
              <a:srgbClr val="660066"/>
            </a:solidFill>
          </a:ln>
        </p:spPr>
      </p:pic>
    </p:spTree>
    <p:extLst>
      <p:ext uri="{BB962C8B-B14F-4D97-AF65-F5344CB8AC3E}">
        <p14:creationId xmlns:p14="http://schemas.microsoft.com/office/powerpoint/2010/main" val="2887912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Automatic Thoughts?</a:t>
            </a:r>
          </a:p>
        </p:txBody>
      </p:sp>
      <p:sp>
        <p:nvSpPr>
          <p:cNvPr id="3" name="Content Placeholder 2"/>
          <p:cNvSpPr>
            <a:spLocks noGrp="1"/>
          </p:cNvSpPr>
          <p:nvPr>
            <p:ph idx="1"/>
          </p:nvPr>
        </p:nvSpPr>
        <p:spPr>
          <a:xfrm>
            <a:off x="498474" y="1910139"/>
            <a:ext cx="8341768" cy="4947861"/>
          </a:xfrm>
        </p:spPr>
        <p:txBody>
          <a:bodyPr>
            <a:normAutofit/>
          </a:bodyPr>
          <a:lstStyle/>
          <a:p>
            <a:r>
              <a:rPr lang="en-US" sz="2400" dirty="0"/>
              <a:t>J. S. Beck (2011) states that negative automatic thoughts generally fall into three categories based on their </a:t>
            </a:r>
            <a:r>
              <a:rPr lang="en-US" sz="2400" i="1" dirty="0">
                <a:solidFill>
                  <a:srgbClr val="660066"/>
                </a:solidFill>
              </a:rPr>
              <a:t>validity</a:t>
            </a:r>
            <a:r>
              <a:rPr lang="en-US" sz="2400" dirty="0"/>
              <a:t> and </a:t>
            </a:r>
            <a:r>
              <a:rPr lang="en-US" sz="2400" i="1" dirty="0">
                <a:solidFill>
                  <a:srgbClr val="660066"/>
                </a:solidFill>
              </a:rPr>
              <a:t>utility</a:t>
            </a:r>
          </a:p>
          <a:p>
            <a:pPr lvl="1"/>
            <a:r>
              <a:rPr lang="en-US" sz="2200" dirty="0"/>
              <a:t>(1) no validity and no utility</a:t>
            </a:r>
          </a:p>
          <a:p>
            <a:pPr lvl="1"/>
            <a:r>
              <a:rPr lang="en-US" sz="2200" dirty="0"/>
              <a:t>(2) valid with misdirected/maladaptive utility</a:t>
            </a:r>
          </a:p>
          <a:p>
            <a:pPr lvl="2"/>
            <a:r>
              <a:rPr lang="en-US" sz="2000" dirty="0"/>
              <a:t>Conclusion/meaning derived from thought is distorted</a:t>
            </a:r>
          </a:p>
          <a:p>
            <a:pPr lvl="1"/>
            <a:r>
              <a:rPr lang="en-US" sz="2200" dirty="0"/>
              <a:t>(3) valid with no utility</a:t>
            </a:r>
          </a:p>
          <a:p>
            <a:pPr lvl="2"/>
            <a:r>
              <a:rPr lang="en-US" sz="2000" dirty="0"/>
              <a:t>Conclusion/meaning derived from thought is accurate</a:t>
            </a:r>
            <a:endParaRPr lang="en-US" sz="2200" b="1" dirty="0">
              <a:solidFill>
                <a:srgbClr val="660066"/>
              </a:solidFill>
            </a:endParaRPr>
          </a:p>
          <a:p>
            <a:r>
              <a:rPr lang="en-US" sz="2400" b="1" dirty="0">
                <a:solidFill>
                  <a:srgbClr val="660066"/>
                </a:solidFill>
              </a:rPr>
              <a:t>Table 7.2 – Validity and Utility of Negative Automatic Thoughts</a:t>
            </a:r>
          </a:p>
          <a:p>
            <a:pPr lvl="1"/>
            <a:r>
              <a:rPr lang="en-US" sz="2200" dirty="0"/>
              <a:t>Provides a summary of the three different categories of negative automatic thoughts and response strategies</a:t>
            </a:r>
          </a:p>
        </p:txBody>
      </p:sp>
    </p:spTree>
    <p:extLst>
      <p:ext uri="{BB962C8B-B14F-4D97-AF65-F5344CB8AC3E}">
        <p14:creationId xmlns:p14="http://schemas.microsoft.com/office/powerpoint/2010/main" val="199717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Automatic Thoughts?</a:t>
            </a:r>
          </a:p>
        </p:txBody>
      </p:sp>
      <p:pic>
        <p:nvPicPr>
          <p:cNvPr id="3" name="Picture 2"/>
          <p:cNvPicPr>
            <a:picLocks noChangeAspect="1"/>
          </p:cNvPicPr>
          <p:nvPr/>
        </p:nvPicPr>
        <p:blipFill>
          <a:blip r:embed="rId2"/>
          <a:stretch>
            <a:fillRect/>
          </a:stretch>
        </p:blipFill>
        <p:spPr>
          <a:xfrm>
            <a:off x="0" y="2438400"/>
            <a:ext cx="9144000" cy="1961322"/>
          </a:xfrm>
          <a:prstGeom prst="rect">
            <a:avLst/>
          </a:prstGeom>
          <a:ln>
            <a:solidFill>
              <a:srgbClr val="660066"/>
            </a:solidFill>
          </a:ln>
        </p:spPr>
      </p:pic>
    </p:spTree>
    <p:extLst>
      <p:ext uri="{BB962C8B-B14F-4D97-AF65-F5344CB8AC3E}">
        <p14:creationId xmlns:p14="http://schemas.microsoft.com/office/powerpoint/2010/main" val="2153809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of Automatic Thoughts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08429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of Automatic Thoughts</a:t>
            </a:r>
          </a:p>
        </p:txBody>
      </p:sp>
      <p:sp>
        <p:nvSpPr>
          <p:cNvPr id="3" name="Content Placeholder 2"/>
          <p:cNvSpPr>
            <a:spLocks noGrp="1"/>
          </p:cNvSpPr>
          <p:nvPr>
            <p:ph idx="1"/>
          </p:nvPr>
        </p:nvSpPr>
        <p:spPr>
          <a:xfrm>
            <a:off x="498474" y="1981200"/>
            <a:ext cx="8351768" cy="4876800"/>
          </a:xfrm>
        </p:spPr>
        <p:txBody>
          <a:bodyPr>
            <a:normAutofit/>
          </a:bodyPr>
          <a:lstStyle/>
          <a:p>
            <a:r>
              <a:rPr lang="en-US" sz="2400" dirty="0"/>
              <a:t>Explain during early phase of therapy (within the first few sessions)</a:t>
            </a:r>
          </a:p>
          <a:p>
            <a:pPr lvl="1"/>
            <a:r>
              <a:rPr lang="en-US" sz="2200" dirty="0"/>
              <a:t>Sometimes best done when naturally noticing your clients verbalizing a series of negative automatic thoughts and associated strong emotions</a:t>
            </a:r>
          </a:p>
          <a:p>
            <a:r>
              <a:rPr lang="en-US" sz="2400" dirty="0"/>
              <a:t>Try to use clients’ own events as examples to explain negative automatic thoughts</a:t>
            </a:r>
          </a:p>
          <a:p>
            <a:pPr lvl="1"/>
            <a:r>
              <a:rPr lang="en-US" sz="2200" dirty="0"/>
              <a:t>Using “in-the-moment” emotions related to real-life examples can enhance attention, motivation, and learning</a:t>
            </a:r>
          </a:p>
          <a:p>
            <a:pPr lvl="1"/>
            <a:endParaRPr lang="en-US" dirty="0"/>
          </a:p>
        </p:txBody>
      </p:sp>
    </p:spTree>
    <p:extLst>
      <p:ext uri="{BB962C8B-B14F-4D97-AF65-F5344CB8AC3E}">
        <p14:creationId xmlns:p14="http://schemas.microsoft.com/office/powerpoint/2010/main" val="884811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of Automatic Thoughts</a:t>
            </a:r>
          </a:p>
        </p:txBody>
      </p:sp>
      <p:sp>
        <p:nvSpPr>
          <p:cNvPr id="3" name="Content Placeholder 2"/>
          <p:cNvSpPr>
            <a:spLocks noGrp="1"/>
          </p:cNvSpPr>
          <p:nvPr>
            <p:ph idx="1"/>
          </p:nvPr>
        </p:nvSpPr>
        <p:spPr>
          <a:xfrm>
            <a:off x="498474" y="1981200"/>
            <a:ext cx="8351768" cy="4876800"/>
          </a:xfrm>
        </p:spPr>
        <p:txBody>
          <a:bodyPr>
            <a:normAutofit/>
          </a:bodyPr>
          <a:lstStyle/>
          <a:p>
            <a:r>
              <a:rPr lang="en-US" sz="2400" dirty="0"/>
              <a:t>During psychoeducation refer to </a:t>
            </a:r>
            <a:r>
              <a:rPr lang="en-US" sz="2400" dirty="0">
                <a:solidFill>
                  <a:srgbClr val="660066"/>
                </a:solidFill>
              </a:rPr>
              <a:t>Table 7.1 </a:t>
            </a:r>
            <a:r>
              <a:rPr lang="en-US" sz="2400" dirty="0"/>
              <a:t>and visually display the CBT model</a:t>
            </a:r>
          </a:p>
          <a:p>
            <a:r>
              <a:rPr lang="en-US" sz="2400" dirty="0"/>
              <a:t>Also integrate the following:</a:t>
            </a:r>
          </a:p>
          <a:p>
            <a:pPr lvl="1"/>
            <a:r>
              <a:rPr lang="en-US" sz="2200" dirty="0"/>
              <a:t>Normalize the experience – all people have negative automatic thoughts</a:t>
            </a:r>
          </a:p>
          <a:p>
            <a:pPr lvl="2"/>
            <a:r>
              <a:rPr lang="en-US" sz="2000" dirty="0"/>
              <a:t>Some people experience distress when they are not aware and/or are unable to change their negative automatic thoughts</a:t>
            </a:r>
          </a:p>
          <a:p>
            <a:pPr lvl="1"/>
            <a:r>
              <a:rPr lang="en-US" sz="2200" dirty="0"/>
              <a:t>Remind – perception of events affect emotions</a:t>
            </a:r>
          </a:p>
          <a:p>
            <a:pPr lvl="1"/>
            <a:r>
              <a:rPr lang="en-US" sz="2200" dirty="0"/>
              <a:t>Ask clients to imagine how their emotions might change if they learned that their automatic thought was not true</a:t>
            </a:r>
          </a:p>
          <a:p>
            <a:pPr lvl="1"/>
            <a:r>
              <a:rPr lang="en-US" sz="2200" dirty="0"/>
              <a:t>Occasionally check in to see if clients have any questions</a:t>
            </a:r>
          </a:p>
          <a:p>
            <a:pPr lvl="1"/>
            <a:r>
              <a:rPr lang="en-US" sz="2200" dirty="0"/>
              <a:t>Ask clients to summarize key points</a:t>
            </a:r>
          </a:p>
        </p:txBody>
      </p:sp>
    </p:spTree>
    <p:extLst>
      <p:ext uri="{BB962C8B-B14F-4D97-AF65-F5344CB8AC3E}">
        <p14:creationId xmlns:p14="http://schemas.microsoft.com/office/powerpoint/2010/main" val="1937148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of Automatic Thoughts</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7.1 (p. 161)</a:t>
            </a:r>
          </a:p>
          <a:p>
            <a:pPr lvl="1"/>
            <a:r>
              <a:rPr lang="en-US" sz="2200" b="1" dirty="0">
                <a:solidFill>
                  <a:srgbClr val="660066"/>
                </a:solidFill>
              </a:rPr>
              <a:t>MDD-9: Automatic Thoughts—Psychoeducation</a:t>
            </a:r>
          </a:p>
          <a:p>
            <a:r>
              <a:rPr lang="en-US" sz="2400" b="1" dirty="0">
                <a:solidFill>
                  <a:srgbClr val="660066"/>
                </a:solidFill>
              </a:rPr>
              <a:t>Discussion Questions 7.1 (p. 163)</a:t>
            </a:r>
          </a:p>
        </p:txBody>
      </p:sp>
    </p:spTree>
    <p:extLst>
      <p:ext uri="{BB962C8B-B14F-4D97-AF65-F5344CB8AC3E}">
        <p14:creationId xmlns:p14="http://schemas.microsoft.com/office/powerpoint/2010/main" val="1676862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Eliciting and Identifying Automatic Thoughts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84206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Eliciting and Identifying Automatic Thoughts</a:t>
            </a:r>
          </a:p>
        </p:txBody>
      </p:sp>
      <p:sp>
        <p:nvSpPr>
          <p:cNvPr id="3" name="Content Placeholder 2"/>
          <p:cNvSpPr>
            <a:spLocks noGrp="1"/>
          </p:cNvSpPr>
          <p:nvPr>
            <p:ph idx="1"/>
          </p:nvPr>
        </p:nvSpPr>
        <p:spPr>
          <a:xfrm>
            <a:off x="498474" y="1981200"/>
            <a:ext cx="7556313" cy="4876800"/>
          </a:xfrm>
        </p:spPr>
        <p:txBody>
          <a:bodyPr>
            <a:normAutofit/>
          </a:bodyPr>
          <a:lstStyle/>
          <a:p>
            <a:r>
              <a:rPr lang="en-US" b="1" dirty="0">
                <a:solidFill>
                  <a:srgbClr val="660066"/>
                </a:solidFill>
              </a:rPr>
              <a:t>Guided Discovery</a:t>
            </a:r>
          </a:p>
          <a:p>
            <a:pPr lvl="1"/>
            <a:r>
              <a:rPr lang="en-US" dirty="0"/>
              <a:t>Using emotions to elicit automatic thoughts</a:t>
            </a:r>
          </a:p>
          <a:p>
            <a:pPr lvl="1"/>
            <a:r>
              <a:rPr lang="en-US" dirty="0"/>
              <a:t>“What was just going through your mind?”</a:t>
            </a:r>
          </a:p>
          <a:p>
            <a:r>
              <a:rPr lang="en-US" b="1" dirty="0">
                <a:solidFill>
                  <a:srgbClr val="660066"/>
                </a:solidFill>
              </a:rPr>
              <a:t>Guided Imagery</a:t>
            </a:r>
          </a:p>
          <a:p>
            <a:pPr lvl="1"/>
            <a:r>
              <a:rPr lang="en-US" dirty="0"/>
              <a:t>Using images to elicit automatic thoughts</a:t>
            </a:r>
          </a:p>
          <a:p>
            <a:r>
              <a:rPr lang="en-US" b="1" dirty="0">
                <a:solidFill>
                  <a:srgbClr val="660066"/>
                </a:solidFill>
              </a:rPr>
              <a:t>Role Play</a:t>
            </a:r>
          </a:p>
          <a:p>
            <a:pPr lvl="1"/>
            <a:r>
              <a:rPr lang="en-US" dirty="0"/>
              <a:t>Recreating interactions to elicit automatic thoughts</a:t>
            </a:r>
          </a:p>
          <a:p>
            <a:r>
              <a:rPr lang="en-US" b="1" dirty="0">
                <a:solidFill>
                  <a:srgbClr val="660066"/>
                </a:solidFill>
              </a:rPr>
              <a:t>Differentiating Thoughts from Emotions</a:t>
            </a:r>
          </a:p>
          <a:p>
            <a:pPr lvl="1"/>
            <a:r>
              <a:rPr lang="en-US" dirty="0"/>
              <a:t>Sentence/phrase = thought; single word = emotion</a:t>
            </a:r>
          </a:p>
          <a:p>
            <a:r>
              <a:rPr lang="en-US" b="1" dirty="0">
                <a:solidFill>
                  <a:srgbClr val="660066"/>
                </a:solidFill>
              </a:rPr>
              <a:t>Tracking Negative Automatic Thoughts</a:t>
            </a:r>
          </a:p>
          <a:p>
            <a:pPr lvl="1"/>
            <a:r>
              <a:rPr lang="en-US" dirty="0"/>
              <a:t>Now including thoughts with emotions and events</a:t>
            </a:r>
          </a:p>
          <a:p>
            <a:pPr lvl="2"/>
            <a:endParaRPr lang="en-US" dirty="0"/>
          </a:p>
        </p:txBody>
      </p:sp>
    </p:spTree>
    <p:extLst>
      <p:ext uri="{BB962C8B-B14F-4D97-AF65-F5344CB8AC3E}">
        <p14:creationId xmlns:p14="http://schemas.microsoft.com/office/powerpoint/2010/main" val="1371731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Discovery</a:t>
            </a:r>
            <a:br>
              <a:rPr lang="en-US" dirty="0"/>
            </a:br>
            <a:r>
              <a:rPr lang="en-US" sz="2400" dirty="0"/>
              <a:t>(Using Emotions to Elicit Automatic Thoughts)</a:t>
            </a:r>
          </a:p>
        </p:txBody>
      </p:sp>
      <p:sp>
        <p:nvSpPr>
          <p:cNvPr id="3" name="Content Placeholder 2"/>
          <p:cNvSpPr>
            <a:spLocks noGrp="1"/>
          </p:cNvSpPr>
          <p:nvPr>
            <p:ph idx="1"/>
          </p:nvPr>
        </p:nvSpPr>
        <p:spPr>
          <a:xfrm>
            <a:off x="498473" y="1981200"/>
            <a:ext cx="8331767" cy="4876800"/>
          </a:xfrm>
        </p:spPr>
        <p:txBody>
          <a:bodyPr>
            <a:normAutofit/>
          </a:bodyPr>
          <a:lstStyle/>
          <a:p>
            <a:r>
              <a:rPr lang="en-US" sz="2400" dirty="0"/>
              <a:t>“Emotion is the royal road to cognition” (Aaron T. Beck)</a:t>
            </a:r>
          </a:p>
          <a:p>
            <a:r>
              <a:rPr lang="en-US" sz="2400" dirty="0"/>
              <a:t>1) Initially, primarily focus on emotions</a:t>
            </a:r>
          </a:p>
          <a:p>
            <a:pPr lvl="1"/>
            <a:r>
              <a:rPr lang="en-US" sz="2200" dirty="0"/>
              <a:t>Validate emotions (do not modify)</a:t>
            </a:r>
          </a:p>
          <a:p>
            <a:pPr lvl="1"/>
            <a:r>
              <a:rPr lang="en-US" sz="2200" dirty="0"/>
              <a:t>Shift in negative emotion and intensity is often associated with a negative automatic thought or image – “hot cognitions”</a:t>
            </a:r>
          </a:p>
          <a:p>
            <a:pPr lvl="1"/>
            <a:r>
              <a:rPr lang="en-US" sz="2200" dirty="0"/>
              <a:t>Using recent events has a greater chance to be more accurately remembered, associated with more “raw” emotion, and have more heightened relevance than events that have occurred in the past</a:t>
            </a:r>
          </a:p>
        </p:txBody>
      </p:sp>
    </p:spTree>
    <p:extLst>
      <p:ext uri="{BB962C8B-B14F-4D97-AF65-F5344CB8AC3E}">
        <p14:creationId xmlns:p14="http://schemas.microsoft.com/office/powerpoint/2010/main" val="510969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Discovery</a:t>
            </a:r>
            <a:endParaRPr lang="en-US" sz="2400" dirty="0"/>
          </a:p>
        </p:txBody>
      </p:sp>
      <p:sp>
        <p:nvSpPr>
          <p:cNvPr id="3" name="Content Placeholder 2"/>
          <p:cNvSpPr>
            <a:spLocks noGrp="1"/>
          </p:cNvSpPr>
          <p:nvPr>
            <p:ph idx="1"/>
          </p:nvPr>
        </p:nvSpPr>
        <p:spPr>
          <a:xfrm>
            <a:off x="498473" y="1981200"/>
            <a:ext cx="8331767" cy="4876800"/>
          </a:xfrm>
        </p:spPr>
        <p:txBody>
          <a:bodyPr>
            <a:normAutofit/>
          </a:bodyPr>
          <a:lstStyle/>
          <a:p>
            <a:r>
              <a:rPr lang="en-US" sz="2400" dirty="0"/>
              <a:t>2) Observe and respond to mood shifts</a:t>
            </a:r>
          </a:p>
          <a:p>
            <a:pPr lvl="1"/>
            <a:r>
              <a:rPr lang="en-US" sz="2200" dirty="0"/>
              <a:t>Observe both verbal and nonverbal cues for mood shifts</a:t>
            </a:r>
          </a:p>
          <a:p>
            <a:pPr lvl="2"/>
            <a:r>
              <a:rPr lang="en-US" sz="2000" b="1" dirty="0">
                <a:solidFill>
                  <a:srgbClr val="660066"/>
                </a:solidFill>
              </a:rPr>
              <a:t>“What was just going through your mind?”</a:t>
            </a:r>
          </a:p>
          <a:p>
            <a:pPr lvl="3"/>
            <a:r>
              <a:rPr lang="en-US" dirty="0"/>
              <a:t>Want specificity for details of thoughts and any images for accurate evaluation</a:t>
            </a:r>
          </a:p>
        </p:txBody>
      </p:sp>
    </p:spTree>
    <p:extLst>
      <p:ext uri="{BB962C8B-B14F-4D97-AF65-F5344CB8AC3E}">
        <p14:creationId xmlns:p14="http://schemas.microsoft.com/office/powerpoint/2010/main" val="636309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Discovery</a:t>
            </a:r>
            <a:endParaRPr lang="en-US" sz="2400" dirty="0"/>
          </a:p>
        </p:txBody>
      </p:sp>
      <p:sp>
        <p:nvSpPr>
          <p:cNvPr id="3" name="Content Placeholder 2"/>
          <p:cNvSpPr>
            <a:spLocks noGrp="1"/>
          </p:cNvSpPr>
          <p:nvPr>
            <p:ph idx="1"/>
          </p:nvPr>
        </p:nvSpPr>
        <p:spPr>
          <a:xfrm>
            <a:off x="498473" y="1981200"/>
            <a:ext cx="8331767" cy="4876800"/>
          </a:xfrm>
        </p:spPr>
        <p:txBody>
          <a:bodyPr>
            <a:normAutofit/>
          </a:bodyPr>
          <a:lstStyle/>
          <a:p>
            <a:r>
              <a:rPr lang="en-US" sz="2400" dirty="0"/>
              <a:t>3) Consider point in time</a:t>
            </a:r>
          </a:p>
          <a:p>
            <a:pPr lvl="1"/>
            <a:r>
              <a:rPr lang="en-US" sz="2200" dirty="0"/>
              <a:t>Experiencing highest level of distress in relation to negative automatic thought</a:t>
            </a:r>
          </a:p>
          <a:p>
            <a:pPr lvl="2"/>
            <a:r>
              <a:rPr lang="en-US" sz="2000" dirty="0"/>
              <a:t>Before – anticipation of what could happen before the event</a:t>
            </a:r>
          </a:p>
          <a:p>
            <a:pPr lvl="3"/>
            <a:r>
              <a:rPr lang="en-US" dirty="0"/>
              <a:t>e.g., “She will probably be disappointed in me.”</a:t>
            </a:r>
          </a:p>
          <a:p>
            <a:pPr lvl="2"/>
            <a:r>
              <a:rPr lang="en-US" sz="2000" dirty="0"/>
              <a:t>During – in-the-moment, while the event is happening</a:t>
            </a:r>
          </a:p>
          <a:p>
            <a:pPr lvl="3"/>
            <a:r>
              <a:rPr lang="en-US" dirty="0"/>
              <a:t>e.g., “I’m not going to be able to complete the test on time.”</a:t>
            </a:r>
          </a:p>
          <a:p>
            <a:pPr lvl="2"/>
            <a:r>
              <a:rPr lang="en-US" sz="2000" dirty="0"/>
              <a:t>After – reflecting/ruminating after the event</a:t>
            </a:r>
          </a:p>
          <a:p>
            <a:pPr lvl="3"/>
            <a:r>
              <a:rPr lang="en-US" dirty="0"/>
              <a:t>e.g., “Once again, I screwed up.”</a:t>
            </a:r>
          </a:p>
          <a:p>
            <a:endParaRPr lang="en-US" dirty="0"/>
          </a:p>
        </p:txBody>
      </p:sp>
    </p:spTree>
    <p:extLst>
      <p:ext uri="{BB962C8B-B14F-4D97-AF65-F5344CB8AC3E}">
        <p14:creationId xmlns:p14="http://schemas.microsoft.com/office/powerpoint/2010/main" val="235465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Discovery</a:t>
            </a:r>
            <a:endParaRPr lang="en-US" sz="2400" dirty="0"/>
          </a:p>
        </p:txBody>
      </p:sp>
      <p:sp>
        <p:nvSpPr>
          <p:cNvPr id="3" name="Content Placeholder 2"/>
          <p:cNvSpPr>
            <a:spLocks noGrp="1"/>
          </p:cNvSpPr>
          <p:nvPr>
            <p:ph idx="1"/>
          </p:nvPr>
        </p:nvSpPr>
        <p:spPr>
          <a:xfrm>
            <a:off x="498474" y="1981200"/>
            <a:ext cx="8347503" cy="4876800"/>
          </a:xfrm>
        </p:spPr>
        <p:txBody>
          <a:bodyPr>
            <a:normAutofit/>
          </a:bodyPr>
          <a:lstStyle/>
          <a:p>
            <a:r>
              <a:rPr lang="en-US" sz="2400" dirty="0"/>
              <a:t>4) Follow-up on initial automatic thoughts</a:t>
            </a:r>
          </a:p>
          <a:p>
            <a:pPr lvl="1"/>
            <a:r>
              <a:rPr lang="en-US" sz="2200" dirty="0"/>
              <a:t>There may be a chain reaction of additional automatic thoughts that are part of a larger theme</a:t>
            </a:r>
          </a:p>
          <a:p>
            <a:pPr lvl="2"/>
            <a:r>
              <a:rPr lang="en-US" sz="2000" b="1" dirty="0">
                <a:solidFill>
                  <a:srgbClr val="660066"/>
                </a:solidFill>
              </a:rPr>
              <a:t>“What else were you thinking?”</a:t>
            </a:r>
          </a:p>
          <a:p>
            <a:pPr lvl="1"/>
            <a:r>
              <a:rPr lang="en-US" sz="2200" dirty="0"/>
              <a:t>There may be additional automatic thoughts about their reaction to the situation rather than the actual situation</a:t>
            </a:r>
          </a:p>
          <a:p>
            <a:pPr lvl="2"/>
            <a:r>
              <a:rPr lang="en-US" sz="2000" b="1" dirty="0">
                <a:solidFill>
                  <a:srgbClr val="660066"/>
                </a:solidFill>
              </a:rPr>
              <a:t>“What are your thoughts about how you responded to the situation?</a:t>
            </a:r>
          </a:p>
          <a:p>
            <a:pPr lvl="3"/>
            <a:r>
              <a:rPr lang="en-US" dirty="0"/>
              <a:t>There may be a negative reaction to their responding emotions and/or behaviors</a:t>
            </a:r>
          </a:p>
          <a:p>
            <a:pPr lvl="4"/>
            <a:r>
              <a:rPr lang="en-US" dirty="0"/>
              <a:t>e.g., “It shows that I’m weak to let him make me so angry.”</a:t>
            </a:r>
            <a:endParaRPr lang="en-US" b="1" dirty="0">
              <a:solidFill>
                <a:srgbClr val="660066"/>
              </a:solidFill>
            </a:endParaRPr>
          </a:p>
          <a:p>
            <a:pPr lvl="1"/>
            <a:r>
              <a:rPr lang="en-US" sz="2200" dirty="0"/>
              <a:t>Many times these thoughts are interrelated to larger themes or core beliefs</a:t>
            </a:r>
          </a:p>
        </p:txBody>
      </p:sp>
    </p:spTree>
    <p:extLst>
      <p:ext uri="{BB962C8B-B14F-4D97-AF65-F5344CB8AC3E}">
        <p14:creationId xmlns:p14="http://schemas.microsoft.com/office/powerpoint/2010/main" val="1860381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Discovery</a:t>
            </a:r>
            <a:br>
              <a:rPr lang="en-US" dirty="0"/>
            </a:br>
            <a:endParaRPr lang="en-US" sz="2400" dirty="0"/>
          </a:p>
        </p:txBody>
      </p:sp>
      <p:sp>
        <p:nvSpPr>
          <p:cNvPr id="3" name="Content Placeholder 2"/>
          <p:cNvSpPr>
            <a:spLocks noGrp="1"/>
          </p:cNvSpPr>
          <p:nvPr>
            <p:ph idx="1"/>
          </p:nvPr>
        </p:nvSpPr>
        <p:spPr>
          <a:xfrm>
            <a:off x="498474" y="1981200"/>
            <a:ext cx="8351768" cy="4876800"/>
          </a:xfrm>
        </p:spPr>
        <p:txBody>
          <a:bodyPr>
            <a:normAutofit/>
          </a:bodyPr>
          <a:lstStyle/>
          <a:p>
            <a:r>
              <a:rPr lang="en-US" sz="2400" dirty="0"/>
              <a:t>5) Strategies when clients struggle to identify automatic thoughts</a:t>
            </a:r>
          </a:p>
          <a:p>
            <a:pPr lvl="1"/>
            <a:r>
              <a:rPr lang="en-US" sz="2200" dirty="0"/>
              <a:t>Shift from focusing on emotions to physiological arousal</a:t>
            </a:r>
          </a:p>
          <a:p>
            <a:pPr lvl="1"/>
            <a:r>
              <a:rPr lang="en-US" sz="2200" dirty="0"/>
              <a:t>Focus on the meaning on the event</a:t>
            </a:r>
          </a:p>
          <a:p>
            <a:pPr lvl="1"/>
            <a:r>
              <a:rPr lang="en-US" sz="2200" dirty="0"/>
              <a:t>Ask to “guess”</a:t>
            </a:r>
          </a:p>
          <a:p>
            <a:pPr lvl="1"/>
            <a:r>
              <a:rPr lang="en-US" sz="2200" dirty="0"/>
              <a:t>Hypothesize possible thought</a:t>
            </a:r>
          </a:p>
          <a:p>
            <a:pPr lvl="1"/>
            <a:r>
              <a:rPr lang="en-US" sz="2200" dirty="0"/>
              <a:t>Hypothesize possible thought that might be the opposite</a:t>
            </a:r>
          </a:p>
          <a:p>
            <a:r>
              <a:rPr lang="en-US" sz="2400" b="1" dirty="0">
                <a:solidFill>
                  <a:srgbClr val="660066"/>
                </a:solidFill>
              </a:rPr>
              <a:t>Figure 7.1 – Guided Discovery: Using Emotions to Elicit Automatic Thoughts</a:t>
            </a:r>
          </a:p>
          <a:p>
            <a:pPr lvl="1"/>
            <a:r>
              <a:rPr lang="en-US" sz="2200" dirty="0"/>
              <a:t>Flowchart of the common techniques used during guided discovery</a:t>
            </a:r>
          </a:p>
        </p:txBody>
      </p:sp>
    </p:spTree>
    <p:extLst>
      <p:ext uri="{BB962C8B-B14F-4D97-AF65-F5344CB8AC3E}">
        <p14:creationId xmlns:p14="http://schemas.microsoft.com/office/powerpoint/2010/main" val="103712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Discovery</a:t>
            </a:r>
          </a:p>
        </p:txBody>
      </p:sp>
      <p:pic>
        <p:nvPicPr>
          <p:cNvPr id="4" name="Picture 3"/>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579354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Discovery</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7.2 (p. 166)</a:t>
            </a:r>
          </a:p>
          <a:p>
            <a:pPr lvl="1"/>
            <a:r>
              <a:rPr lang="en-US" sz="2200" b="1" dirty="0">
                <a:solidFill>
                  <a:srgbClr val="660066"/>
                </a:solidFill>
              </a:rPr>
              <a:t>MDD-10: Automatic Thoughts—Eliciting and Identifying</a:t>
            </a:r>
          </a:p>
          <a:p>
            <a:r>
              <a:rPr lang="en-US" sz="2400" b="1" dirty="0">
                <a:solidFill>
                  <a:srgbClr val="660066"/>
                </a:solidFill>
              </a:rPr>
              <a:t>Discussion Questions 7.2 (p. 168)</a:t>
            </a:r>
          </a:p>
        </p:txBody>
      </p:sp>
    </p:spTree>
    <p:extLst>
      <p:ext uri="{BB962C8B-B14F-4D97-AF65-F5344CB8AC3E}">
        <p14:creationId xmlns:p14="http://schemas.microsoft.com/office/powerpoint/2010/main" val="1247485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Imagery</a:t>
            </a:r>
            <a:br>
              <a:rPr lang="en-US" dirty="0"/>
            </a:br>
            <a:r>
              <a:rPr lang="en-US" sz="2800" dirty="0"/>
              <a:t>(Using Images to Elicit Automatic Thoughts)</a:t>
            </a:r>
          </a:p>
        </p:txBody>
      </p:sp>
      <p:sp>
        <p:nvSpPr>
          <p:cNvPr id="3" name="Content Placeholder 2"/>
          <p:cNvSpPr>
            <a:spLocks noGrp="1"/>
          </p:cNvSpPr>
          <p:nvPr>
            <p:ph idx="1"/>
          </p:nvPr>
        </p:nvSpPr>
        <p:spPr>
          <a:xfrm>
            <a:off x="498474" y="1981200"/>
            <a:ext cx="8361768" cy="4876800"/>
          </a:xfrm>
        </p:spPr>
        <p:txBody>
          <a:bodyPr>
            <a:normAutofit fontScale="92500"/>
          </a:bodyPr>
          <a:lstStyle/>
          <a:p>
            <a:r>
              <a:rPr lang="en-US" sz="2400" dirty="0"/>
              <a:t>Helpful for clients who are primarily reporting images, but need help with clarity and details</a:t>
            </a:r>
          </a:p>
          <a:p>
            <a:r>
              <a:rPr lang="en-US" sz="2400" dirty="0"/>
              <a:t>The use of images can greatly aide in stimulating emotions (and physiological arousal) and thoughts related to the target event</a:t>
            </a:r>
          </a:p>
          <a:p>
            <a:r>
              <a:rPr lang="en-US" sz="2400" dirty="0"/>
              <a:t>Be sure to explain the rationale and process of technique</a:t>
            </a:r>
          </a:p>
          <a:p>
            <a:r>
              <a:rPr lang="en-US" sz="2400" dirty="0"/>
              <a:t>Start with having clients think/imagine what was going on right before the event of interest:</a:t>
            </a:r>
          </a:p>
          <a:p>
            <a:pPr lvl="1"/>
            <a:r>
              <a:rPr lang="en-US" sz="2200" b="1" dirty="0">
                <a:solidFill>
                  <a:srgbClr val="660066"/>
                </a:solidFill>
              </a:rPr>
              <a:t>“What was happening before the event?” </a:t>
            </a:r>
          </a:p>
          <a:p>
            <a:pPr lvl="1"/>
            <a:r>
              <a:rPr lang="en-US" sz="2200" b="1" dirty="0">
                <a:solidFill>
                  <a:srgbClr val="660066"/>
                </a:solidFill>
              </a:rPr>
              <a:t>“What was going on in your mind leading up to the event?”  </a:t>
            </a:r>
          </a:p>
          <a:p>
            <a:pPr lvl="1"/>
            <a:r>
              <a:rPr lang="en-US" sz="2200" b="1" dirty="0">
                <a:solidFill>
                  <a:srgbClr val="660066"/>
                </a:solidFill>
              </a:rPr>
              <a:t>“What were you feeling before the event?”</a:t>
            </a:r>
          </a:p>
        </p:txBody>
      </p:sp>
    </p:spTree>
    <p:extLst>
      <p:ext uri="{BB962C8B-B14F-4D97-AF65-F5344CB8AC3E}">
        <p14:creationId xmlns:p14="http://schemas.microsoft.com/office/powerpoint/2010/main" val="364006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Guided Imagery</a:t>
            </a:r>
            <a:endParaRPr lang="en-US" sz="2800" dirty="0"/>
          </a:p>
        </p:txBody>
      </p:sp>
      <p:sp>
        <p:nvSpPr>
          <p:cNvPr id="3" name="Content Placeholder 2"/>
          <p:cNvSpPr>
            <a:spLocks noGrp="1"/>
          </p:cNvSpPr>
          <p:nvPr>
            <p:ph idx="1"/>
          </p:nvPr>
        </p:nvSpPr>
        <p:spPr>
          <a:xfrm>
            <a:off x="498474" y="1981200"/>
            <a:ext cx="8351768" cy="4876800"/>
          </a:xfrm>
        </p:spPr>
        <p:txBody>
          <a:bodyPr>
            <a:normAutofit lnSpcReduction="10000"/>
          </a:bodyPr>
          <a:lstStyle/>
          <a:p>
            <a:r>
              <a:rPr lang="en-US" sz="2400" dirty="0"/>
              <a:t>Thereafter, follow-up with additional questions to help your clients recall the actual event by focusing on relevant details:</a:t>
            </a:r>
          </a:p>
          <a:p>
            <a:pPr lvl="1"/>
            <a:r>
              <a:rPr lang="en-US" sz="2200" b="1" dirty="0">
                <a:solidFill>
                  <a:srgbClr val="660066"/>
                </a:solidFill>
              </a:rPr>
              <a:t>“Where are you?”  </a:t>
            </a:r>
          </a:p>
          <a:p>
            <a:pPr lvl="1"/>
            <a:r>
              <a:rPr lang="en-US" sz="2200" b="1" dirty="0">
                <a:solidFill>
                  <a:srgbClr val="660066"/>
                </a:solidFill>
              </a:rPr>
              <a:t>“Describe your surroundings?” </a:t>
            </a:r>
          </a:p>
          <a:p>
            <a:pPr lvl="1"/>
            <a:r>
              <a:rPr lang="en-US" sz="2200" b="1" dirty="0">
                <a:solidFill>
                  <a:srgbClr val="660066"/>
                </a:solidFill>
              </a:rPr>
              <a:t>“What are you doing?” </a:t>
            </a:r>
          </a:p>
          <a:p>
            <a:pPr lvl="1"/>
            <a:r>
              <a:rPr lang="en-US" sz="2200" b="1" dirty="0">
                <a:solidFill>
                  <a:srgbClr val="660066"/>
                </a:solidFill>
              </a:rPr>
              <a:t>“Do you recall any sounds or smells?”  </a:t>
            </a:r>
          </a:p>
          <a:p>
            <a:pPr lvl="1"/>
            <a:r>
              <a:rPr lang="en-US" sz="2200" b="1" dirty="0">
                <a:solidFill>
                  <a:srgbClr val="660066"/>
                </a:solidFill>
              </a:rPr>
              <a:t>“What are you wearing?”  </a:t>
            </a:r>
          </a:p>
          <a:p>
            <a:pPr lvl="1"/>
            <a:r>
              <a:rPr lang="en-US" sz="2200" b="1" dirty="0">
                <a:solidFill>
                  <a:srgbClr val="660066"/>
                </a:solidFill>
              </a:rPr>
              <a:t>“Who else is there?” </a:t>
            </a:r>
          </a:p>
          <a:p>
            <a:pPr lvl="1"/>
            <a:r>
              <a:rPr lang="en-US" sz="2200" b="1" dirty="0">
                <a:solidFill>
                  <a:srgbClr val="660066"/>
                </a:solidFill>
              </a:rPr>
              <a:t>“What do these people look like?” </a:t>
            </a:r>
          </a:p>
          <a:p>
            <a:pPr lvl="1"/>
            <a:r>
              <a:rPr lang="en-US" sz="2200" b="1" dirty="0">
                <a:solidFill>
                  <a:srgbClr val="660066"/>
                </a:solidFill>
              </a:rPr>
              <a:t>“What are these people saying?”  </a:t>
            </a:r>
          </a:p>
          <a:p>
            <a:pPr lvl="1"/>
            <a:r>
              <a:rPr lang="en-US" sz="2200" b="1" dirty="0">
                <a:solidFill>
                  <a:srgbClr val="660066"/>
                </a:solidFill>
              </a:rPr>
              <a:t>“Is there anything else you can see or hear?” </a:t>
            </a:r>
          </a:p>
        </p:txBody>
      </p:sp>
    </p:spTree>
    <p:extLst>
      <p:ext uri="{BB962C8B-B14F-4D97-AF65-F5344CB8AC3E}">
        <p14:creationId xmlns:p14="http://schemas.microsoft.com/office/powerpoint/2010/main" val="633428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059"/>
            <a:ext cx="7556313" cy="1116106"/>
          </a:xfrm>
        </p:spPr>
        <p:txBody>
          <a:bodyPr/>
          <a:lstStyle/>
          <a:p>
            <a:r>
              <a:rPr lang="en-US" dirty="0"/>
              <a:t>Role Play</a:t>
            </a:r>
            <a:br>
              <a:rPr lang="en-US" dirty="0"/>
            </a:br>
            <a:r>
              <a:rPr lang="en-US" sz="2800" dirty="0"/>
              <a:t>(Re-Creating Interactions to Elicit Automatic Thoughts)</a:t>
            </a:r>
          </a:p>
        </p:txBody>
      </p:sp>
      <p:sp>
        <p:nvSpPr>
          <p:cNvPr id="3" name="Content Placeholder 2"/>
          <p:cNvSpPr>
            <a:spLocks noGrp="1"/>
          </p:cNvSpPr>
          <p:nvPr>
            <p:ph idx="1"/>
          </p:nvPr>
        </p:nvSpPr>
        <p:spPr>
          <a:xfrm>
            <a:off x="498474" y="1981200"/>
            <a:ext cx="8341768" cy="4876800"/>
          </a:xfrm>
        </p:spPr>
        <p:txBody>
          <a:bodyPr/>
          <a:lstStyle/>
          <a:p>
            <a:r>
              <a:rPr lang="en-US" sz="2400" dirty="0"/>
              <a:t>Sometimes acting out a recent interpersonal event can assist memory recall</a:t>
            </a:r>
          </a:p>
          <a:p>
            <a:r>
              <a:rPr lang="en-US" sz="2400" dirty="0"/>
              <a:t>Initially, take the role of a person who interacted with your clients while the clients play themselves</a:t>
            </a:r>
          </a:p>
          <a:p>
            <a:pPr lvl="1"/>
            <a:r>
              <a:rPr lang="en-US" sz="2200" dirty="0"/>
              <a:t>Goal is to simulate the original interaction to stimulate recall of particular details</a:t>
            </a:r>
          </a:p>
          <a:p>
            <a:pPr lvl="1"/>
            <a:r>
              <a:rPr lang="en-US" sz="2200" dirty="0"/>
              <a:t>Can use guided discovery and guided imagery techniques</a:t>
            </a:r>
          </a:p>
          <a:p>
            <a:r>
              <a:rPr lang="en-US" sz="2400" dirty="0"/>
              <a:t>Can also reverse roles</a:t>
            </a:r>
          </a:p>
          <a:p>
            <a:pPr lvl="1"/>
            <a:r>
              <a:rPr lang="en-US" sz="2200" dirty="0"/>
              <a:t>Serve as a model for your clients to observe and respond (e.g., thought processes, social skills, behavioral responses) in these situations</a:t>
            </a:r>
          </a:p>
          <a:p>
            <a:endParaRPr lang="en-US" b="1" dirty="0">
              <a:solidFill>
                <a:srgbClr val="660066"/>
              </a:solidFill>
            </a:endParaRPr>
          </a:p>
        </p:txBody>
      </p:sp>
    </p:spTree>
    <p:extLst>
      <p:ext uri="{BB962C8B-B14F-4D97-AF65-F5344CB8AC3E}">
        <p14:creationId xmlns:p14="http://schemas.microsoft.com/office/powerpoint/2010/main" val="192354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Differentiating Thoughts from Emotions</a:t>
            </a:r>
            <a:endParaRPr lang="en-US" sz="2800" dirty="0"/>
          </a:p>
        </p:txBody>
      </p:sp>
      <p:sp>
        <p:nvSpPr>
          <p:cNvPr id="3" name="Content Placeholder 2"/>
          <p:cNvSpPr>
            <a:spLocks noGrp="1"/>
          </p:cNvSpPr>
          <p:nvPr>
            <p:ph idx="1"/>
          </p:nvPr>
        </p:nvSpPr>
        <p:spPr>
          <a:xfrm>
            <a:off x="498474" y="1981200"/>
            <a:ext cx="7556313" cy="4876800"/>
          </a:xfrm>
        </p:spPr>
        <p:txBody>
          <a:bodyPr/>
          <a:lstStyle/>
          <a:p>
            <a:r>
              <a:rPr lang="en-US" sz="2400" dirty="0"/>
              <a:t>Some clients mistake emotions (e.g. hurt) for thoughts (e.g., “I know my boss gave me an extra shift over the weekend on purpose because he does not like me.”)</a:t>
            </a:r>
          </a:p>
          <a:p>
            <a:r>
              <a:rPr lang="en-US" sz="2400" dirty="0"/>
              <a:t>Provide examples by writing out some thoughts in one column and associated emotions in the next column</a:t>
            </a:r>
          </a:p>
          <a:p>
            <a:pPr lvl="1"/>
            <a:r>
              <a:rPr lang="en-US" sz="2200" dirty="0"/>
              <a:t>Full sentence (or phrase) = thought</a:t>
            </a:r>
          </a:p>
          <a:p>
            <a:pPr lvl="1"/>
            <a:r>
              <a:rPr lang="en-US" sz="2200" dirty="0"/>
              <a:t>Single word = emotion</a:t>
            </a:r>
          </a:p>
          <a:p>
            <a:endParaRPr lang="en-US" dirty="0"/>
          </a:p>
          <a:p>
            <a:endParaRPr lang="en-US" b="1" dirty="0">
              <a:solidFill>
                <a:srgbClr val="660066"/>
              </a:solidFill>
            </a:endParaRPr>
          </a:p>
        </p:txBody>
      </p:sp>
    </p:spTree>
    <p:extLst>
      <p:ext uri="{BB962C8B-B14F-4D97-AF65-F5344CB8AC3E}">
        <p14:creationId xmlns:p14="http://schemas.microsoft.com/office/powerpoint/2010/main" val="1427336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Differentiating Thoughts from Emotions</a:t>
            </a:r>
            <a:endParaRPr lang="en-US" sz="2800" dirty="0"/>
          </a:p>
        </p:txBody>
      </p:sp>
      <p:sp>
        <p:nvSpPr>
          <p:cNvPr id="3" name="Content Placeholder 2"/>
          <p:cNvSpPr>
            <a:spLocks noGrp="1"/>
          </p:cNvSpPr>
          <p:nvPr>
            <p:ph idx="1"/>
          </p:nvPr>
        </p:nvSpPr>
        <p:spPr>
          <a:xfrm>
            <a:off x="498474" y="1981200"/>
            <a:ext cx="7556313" cy="4876800"/>
          </a:xfrm>
        </p:spPr>
        <p:txBody>
          <a:bodyPr>
            <a:normAutofit/>
          </a:bodyPr>
          <a:lstStyle/>
          <a:p>
            <a:r>
              <a:rPr lang="en-US" sz="2400" dirty="0"/>
              <a:t>Some clients have a poor vocabulary for emotions or struggle labeling their own personal emotions </a:t>
            </a:r>
          </a:p>
          <a:p>
            <a:pPr lvl="1"/>
            <a:r>
              <a:rPr lang="en-US" sz="2200" b="1" dirty="0">
                <a:solidFill>
                  <a:srgbClr val="660066"/>
                </a:solidFill>
              </a:rPr>
              <a:t>Table 7.3 – Negative Emotions and Negative Automatic Thoughts Worksheet</a:t>
            </a:r>
          </a:p>
          <a:p>
            <a:pPr lvl="2"/>
            <a:r>
              <a:rPr lang="en-US" sz="2000" dirty="0"/>
              <a:t>Provides a sample list of common negative emotions often associated with negative automatic thoughts</a:t>
            </a:r>
          </a:p>
          <a:p>
            <a:r>
              <a:rPr lang="en-US" sz="2400" dirty="0"/>
              <a:t>Some clients struggle understanding the relationship between events and emotions</a:t>
            </a:r>
          </a:p>
          <a:p>
            <a:pPr lvl="1"/>
            <a:r>
              <a:rPr lang="en-US" sz="2200" b="1" dirty="0">
                <a:solidFill>
                  <a:srgbClr val="660066"/>
                </a:solidFill>
              </a:rPr>
              <a:t>Table 7.4 – Negative Emotions and Associated Events Worksheet</a:t>
            </a:r>
          </a:p>
          <a:p>
            <a:pPr lvl="2"/>
            <a:r>
              <a:rPr lang="en-US" sz="2000" dirty="0"/>
              <a:t>Example template that can be used to list separate negative emotions and associated events</a:t>
            </a:r>
          </a:p>
          <a:p>
            <a:pPr lvl="2"/>
            <a:endParaRPr lang="en-US" sz="2200" b="1" dirty="0">
              <a:solidFill>
                <a:srgbClr val="660066"/>
              </a:solidFill>
            </a:endParaRPr>
          </a:p>
          <a:p>
            <a:endParaRPr lang="en-US" dirty="0"/>
          </a:p>
          <a:p>
            <a:endParaRPr lang="en-US" b="1" dirty="0">
              <a:solidFill>
                <a:srgbClr val="660066"/>
              </a:solidFill>
            </a:endParaRPr>
          </a:p>
        </p:txBody>
      </p:sp>
    </p:spTree>
    <p:extLst>
      <p:ext uri="{BB962C8B-B14F-4D97-AF65-F5344CB8AC3E}">
        <p14:creationId xmlns:p14="http://schemas.microsoft.com/office/powerpoint/2010/main" val="190038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Differentiating Thoughts from Emotions</a:t>
            </a:r>
            <a:endParaRPr lang="en-US" sz="2800" dirty="0"/>
          </a:p>
        </p:txBody>
      </p:sp>
      <p:pic>
        <p:nvPicPr>
          <p:cNvPr id="3" name="Picture 2"/>
          <p:cNvPicPr>
            <a:picLocks noChangeAspect="1"/>
          </p:cNvPicPr>
          <p:nvPr/>
        </p:nvPicPr>
        <p:blipFill>
          <a:blip r:embed="rId2"/>
          <a:stretch>
            <a:fillRect/>
          </a:stretch>
        </p:blipFill>
        <p:spPr>
          <a:xfrm>
            <a:off x="0" y="2102937"/>
            <a:ext cx="9144000" cy="3631096"/>
          </a:xfrm>
          <a:prstGeom prst="rect">
            <a:avLst/>
          </a:prstGeom>
          <a:ln>
            <a:solidFill>
              <a:srgbClr val="660066"/>
            </a:solidFill>
          </a:ln>
        </p:spPr>
      </p:pic>
    </p:spTree>
    <p:extLst>
      <p:ext uri="{BB962C8B-B14F-4D97-AF65-F5344CB8AC3E}">
        <p14:creationId xmlns:p14="http://schemas.microsoft.com/office/powerpoint/2010/main" val="581186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Differentiating Thoughts from Emotions</a:t>
            </a:r>
            <a:endParaRPr lang="en-US" sz="2800" dirty="0"/>
          </a:p>
        </p:txBody>
      </p:sp>
      <p:pic>
        <p:nvPicPr>
          <p:cNvPr id="3" name="Picture 2"/>
          <p:cNvPicPr>
            <a:picLocks noChangeAspect="1"/>
          </p:cNvPicPr>
          <p:nvPr/>
        </p:nvPicPr>
        <p:blipFill>
          <a:blip r:embed="rId2"/>
          <a:stretch>
            <a:fillRect/>
          </a:stretch>
        </p:blipFill>
        <p:spPr>
          <a:xfrm>
            <a:off x="0" y="2101068"/>
            <a:ext cx="9144000" cy="4532397"/>
          </a:xfrm>
          <a:prstGeom prst="rect">
            <a:avLst/>
          </a:prstGeom>
          <a:ln>
            <a:solidFill>
              <a:srgbClr val="660066"/>
            </a:solidFill>
          </a:ln>
        </p:spPr>
      </p:pic>
    </p:spTree>
    <p:extLst>
      <p:ext uri="{BB962C8B-B14F-4D97-AF65-F5344CB8AC3E}">
        <p14:creationId xmlns:p14="http://schemas.microsoft.com/office/powerpoint/2010/main" val="3175913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Tracking Negative Automatic Thoughts</a:t>
            </a:r>
            <a:endParaRPr lang="en-US" sz="2800" dirty="0"/>
          </a:p>
        </p:txBody>
      </p:sp>
      <p:sp>
        <p:nvSpPr>
          <p:cNvPr id="3" name="Content Placeholder 2"/>
          <p:cNvSpPr>
            <a:spLocks noGrp="1"/>
          </p:cNvSpPr>
          <p:nvPr>
            <p:ph idx="1"/>
          </p:nvPr>
        </p:nvSpPr>
        <p:spPr>
          <a:xfrm>
            <a:off x="498474" y="1981200"/>
            <a:ext cx="8341768" cy="4876800"/>
          </a:xfrm>
        </p:spPr>
        <p:txBody>
          <a:bodyPr>
            <a:normAutofit/>
          </a:bodyPr>
          <a:lstStyle/>
          <a:p>
            <a:r>
              <a:rPr lang="en-US" sz="2400" dirty="0"/>
              <a:t>In addition to writing down emotions and events, clients can record their negative automatic thoughts as soon as possible</a:t>
            </a:r>
          </a:p>
          <a:p>
            <a:pPr lvl="1"/>
            <a:r>
              <a:rPr lang="en-US" sz="2200" dirty="0"/>
              <a:t>Can heighten self-awareness of relevant thoughts</a:t>
            </a:r>
          </a:p>
          <a:p>
            <a:r>
              <a:rPr lang="en-US" sz="2400" dirty="0"/>
              <a:t>This process is essentially scaffolding clients to eventually use the Negative Automatic Thought Record (discussed later)</a:t>
            </a:r>
          </a:p>
          <a:p>
            <a:r>
              <a:rPr lang="en-US" sz="2400" b="1" dirty="0">
                <a:solidFill>
                  <a:srgbClr val="660066"/>
                </a:solidFill>
              </a:rPr>
              <a:t>Table 7.5 – Negative Automatic Thoughts Tracker</a:t>
            </a:r>
          </a:p>
          <a:p>
            <a:pPr lvl="1"/>
            <a:r>
              <a:rPr lang="en-US" sz="2200" dirty="0"/>
              <a:t>Can be used as a template to track specific negative automatic thoughts throughout the day or week</a:t>
            </a:r>
          </a:p>
          <a:p>
            <a:pPr lvl="2"/>
            <a:r>
              <a:rPr lang="en-US" sz="2000" dirty="0"/>
              <a:t>Can also record body sensations</a:t>
            </a:r>
          </a:p>
          <a:p>
            <a:endParaRPr lang="en-US" b="1" dirty="0">
              <a:solidFill>
                <a:srgbClr val="660066"/>
              </a:solidFill>
            </a:endParaRPr>
          </a:p>
        </p:txBody>
      </p:sp>
    </p:spTree>
    <p:extLst>
      <p:ext uri="{BB962C8B-B14F-4D97-AF65-F5344CB8AC3E}">
        <p14:creationId xmlns:p14="http://schemas.microsoft.com/office/powerpoint/2010/main" val="2993151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2604156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Remember: Use Your CBT Case Formulation</a:t>
            </a:r>
            <a:endParaRPr lang="en-US" sz="2800" dirty="0"/>
          </a:p>
        </p:txBody>
      </p:sp>
      <p:sp>
        <p:nvSpPr>
          <p:cNvPr id="3" name="Content Placeholder 2"/>
          <p:cNvSpPr>
            <a:spLocks noGrp="1"/>
          </p:cNvSpPr>
          <p:nvPr>
            <p:ph idx="1"/>
          </p:nvPr>
        </p:nvSpPr>
        <p:spPr>
          <a:xfrm>
            <a:off x="498474" y="1981200"/>
            <a:ext cx="8341768" cy="4876800"/>
          </a:xfrm>
        </p:spPr>
        <p:txBody>
          <a:bodyPr>
            <a:normAutofit/>
          </a:bodyPr>
          <a:lstStyle/>
          <a:p>
            <a:r>
              <a:rPr lang="en-US" sz="2400" dirty="0"/>
              <a:t>Your CBT case formulation can shape the direction of your questions to elicit emotions related to relevant automatic thoughts</a:t>
            </a:r>
          </a:p>
          <a:p>
            <a:pPr lvl="1"/>
            <a:r>
              <a:rPr lang="en-US" sz="2200" dirty="0"/>
              <a:t>e.g., precipitating and maintaining factors, presenting problems, background history</a:t>
            </a:r>
          </a:p>
          <a:p>
            <a:r>
              <a:rPr lang="en-US" sz="2400" dirty="0"/>
              <a:t>Additional information gained can help further develop your CBT case formulation, including possible core beliefs</a:t>
            </a:r>
          </a:p>
          <a:p>
            <a:pPr lvl="1"/>
            <a:r>
              <a:rPr lang="en-US" sz="2200" dirty="0"/>
              <a:t>Assessment and interventions are a continuous process</a:t>
            </a:r>
          </a:p>
          <a:p>
            <a:endParaRPr lang="en-US" b="1" dirty="0">
              <a:solidFill>
                <a:srgbClr val="660066"/>
              </a:solidFill>
            </a:endParaRPr>
          </a:p>
        </p:txBody>
      </p:sp>
    </p:spTree>
    <p:extLst>
      <p:ext uri="{BB962C8B-B14F-4D97-AF65-F5344CB8AC3E}">
        <p14:creationId xmlns:p14="http://schemas.microsoft.com/office/powerpoint/2010/main" val="46073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9" y="3124200"/>
            <a:ext cx="5780105" cy="1362075"/>
          </a:xfrm>
        </p:spPr>
        <p:txBody>
          <a:bodyPr>
            <a:normAutofit/>
          </a:bodyPr>
          <a:lstStyle/>
          <a:p>
            <a:r>
              <a:rPr lang="en-US" dirty="0"/>
              <a:t>Evaluating and Modifying Negative Automatic Thoughts</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95539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and Modifying Automatic Thoughts</a:t>
            </a:r>
          </a:p>
        </p:txBody>
      </p:sp>
      <p:sp>
        <p:nvSpPr>
          <p:cNvPr id="3" name="Content Placeholder 2"/>
          <p:cNvSpPr>
            <a:spLocks noGrp="1"/>
          </p:cNvSpPr>
          <p:nvPr>
            <p:ph idx="1"/>
          </p:nvPr>
        </p:nvSpPr>
        <p:spPr>
          <a:xfrm>
            <a:off x="498474" y="1981200"/>
            <a:ext cx="7556313" cy="4876800"/>
          </a:xfrm>
        </p:spPr>
        <p:txBody>
          <a:bodyPr>
            <a:normAutofit/>
          </a:bodyPr>
          <a:lstStyle/>
          <a:p>
            <a:r>
              <a:rPr lang="en-US" sz="2400" dirty="0"/>
              <a:t>Before modifying, you need to first evaluate the thoughts to see if they have practical/therapeutic relevance and are appropriate for modification</a:t>
            </a:r>
          </a:p>
          <a:p>
            <a:endParaRPr lang="en-US" sz="2400" dirty="0"/>
          </a:p>
          <a:p>
            <a:r>
              <a:rPr lang="en-US" sz="2400" dirty="0">
                <a:solidFill>
                  <a:srgbClr val="660066"/>
                </a:solidFill>
              </a:rPr>
              <a:t>Evaluation = “emotion and thought assessment”</a:t>
            </a:r>
          </a:p>
          <a:p>
            <a:r>
              <a:rPr lang="en-US" sz="2400" dirty="0">
                <a:solidFill>
                  <a:srgbClr val="660066"/>
                </a:solidFill>
              </a:rPr>
              <a:t>Modification = “emotion and thought intervention”</a:t>
            </a:r>
          </a:p>
          <a:p>
            <a:pPr lvl="2"/>
            <a:endParaRPr lang="en-US" dirty="0"/>
          </a:p>
        </p:txBody>
      </p:sp>
    </p:spTree>
    <p:extLst>
      <p:ext uri="{BB962C8B-B14F-4D97-AF65-F5344CB8AC3E}">
        <p14:creationId xmlns:p14="http://schemas.microsoft.com/office/powerpoint/2010/main" val="1419714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and Modifying Automatic Thoughts</a:t>
            </a:r>
          </a:p>
        </p:txBody>
      </p:sp>
      <p:sp>
        <p:nvSpPr>
          <p:cNvPr id="3" name="Content Placeholder 2"/>
          <p:cNvSpPr>
            <a:spLocks noGrp="1"/>
          </p:cNvSpPr>
          <p:nvPr>
            <p:ph idx="1"/>
          </p:nvPr>
        </p:nvSpPr>
        <p:spPr>
          <a:xfrm>
            <a:off x="498474" y="1981200"/>
            <a:ext cx="8341908" cy="4876800"/>
          </a:xfrm>
        </p:spPr>
        <p:txBody>
          <a:bodyPr>
            <a:normAutofit/>
          </a:bodyPr>
          <a:lstStyle/>
          <a:p>
            <a:r>
              <a:rPr lang="en-US" b="1" dirty="0">
                <a:solidFill>
                  <a:srgbClr val="660066"/>
                </a:solidFill>
              </a:rPr>
              <a:t>The Evaluation Process</a:t>
            </a:r>
          </a:p>
          <a:p>
            <a:pPr lvl="1"/>
            <a:r>
              <a:rPr lang="en-US" dirty="0"/>
              <a:t>Focusing on relevant automatic thoughts</a:t>
            </a:r>
          </a:p>
          <a:p>
            <a:r>
              <a:rPr lang="en-US" b="1" dirty="0">
                <a:solidFill>
                  <a:srgbClr val="660066"/>
                </a:solidFill>
              </a:rPr>
              <a:t>Socratic Techniques</a:t>
            </a:r>
          </a:p>
          <a:p>
            <a:pPr lvl="1"/>
            <a:r>
              <a:rPr lang="en-US" dirty="0"/>
              <a:t>Evaluating to modifying automatic thoughts</a:t>
            </a:r>
          </a:p>
          <a:p>
            <a:r>
              <a:rPr lang="en-US" b="1" dirty="0">
                <a:solidFill>
                  <a:srgbClr val="660066"/>
                </a:solidFill>
              </a:rPr>
              <a:t>Identifying Cognitive Distortions</a:t>
            </a:r>
          </a:p>
          <a:p>
            <a:pPr lvl="1"/>
            <a:r>
              <a:rPr lang="en-US" dirty="0"/>
              <a:t>Modifying specific thought patterns</a:t>
            </a:r>
          </a:p>
          <a:p>
            <a:r>
              <a:rPr lang="en-US" b="1" dirty="0">
                <a:solidFill>
                  <a:srgbClr val="660066"/>
                </a:solidFill>
              </a:rPr>
              <a:t>Negative Automatic Thought Record</a:t>
            </a:r>
          </a:p>
          <a:p>
            <a:r>
              <a:rPr lang="en-US" b="1" dirty="0">
                <a:solidFill>
                  <a:srgbClr val="660066"/>
                </a:solidFill>
              </a:rPr>
              <a:t>Cognitive Rehearsal</a:t>
            </a:r>
          </a:p>
          <a:p>
            <a:pPr lvl="1"/>
            <a:r>
              <a:rPr lang="en-US" dirty="0" err="1"/>
              <a:t>Imaginal</a:t>
            </a:r>
            <a:r>
              <a:rPr lang="en-US" dirty="0"/>
              <a:t> cognitive exposure</a:t>
            </a:r>
          </a:p>
          <a:p>
            <a:r>
              <a:rPr lang="en-US" b="1" dirty="0">
                <a:solidFill>
                  <a:srgbClr val="660066"/>
                </a:solidFill>
              </a:rPr>
              <a:t>Behavioral Experiments</a:t>
            </a:r>
          </a:p>
        </p:txBody>
      </p:sp>
    </p:spTree>
    <p:extLst>
      <p:ext uri="{BB962C8B-B14F-4D97-AF65-F5344CB8AC3E}">
        <p14:creationId xmlns:p14="http://schemas.microsoft.com/office/powerpoint/2010/main" val="2825745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Evaluation Process</a:t>
            </a:r>
            <a:br>
              <a:rPr lang="en-US" dirty="0"/>
            </a:br>
            <a:r>
              <a:rPr lang="en-US" dirty="0"/>
              <a:t>(</a:t>
            </a:r>
            <a:r>
              <a:rPr lang="en-US" sz="2800" dirty="0"/>
              <a:t>Focusing on Relevant Automatic Thoughts)</a:t>
            </a:r>
          </a:p>
        </p:txBody>
      </p:sp>
      <p:sp>
        <p:nvSpPr>
          <p:cNvPr id="3" name="Content Placeholder 2"/>
          <p:cNvSpPr>
            <a:spLocks noGrp="1"/>
          </p:cNvSpPr>
          <p:nvPr>
            <p:ph idx="1"/>
          </p:nvPr>
        </p:nvSpPr>
        <p:spPr>
          <a:xfrm>
            <a:off x="498474" y="1981200"/>
            <a:ext cx="8361768" cy="4876800"/>
          </a:xfrm>
        </p:spPr>
        <p:txBody>
          <a:bodyPr>
            <a:normAutofit/>
          </a:bodyPr>
          <a:lstStyle/>
          <a:p>
            <a:r>
              <a:rPr lang="en-US" sz="2400" dirty="0"/>
              <a:t>1) Rating Emotion Intensity (0-10)</a:t>
            </a:r>
          </a:p>
          <a:p>
            <a:pPr lvl="1"/>
            <a:r>
              <a:rPr lang="en-US" sz="2200" dirty="0"/>
              <a:t>Helps determine if automatic thought merits further examination</a:t>
            </a:r>
          </a:p>
          <a:p>
            <a:r>
              <a:rPr lang="en-US" sz="2400" dirty="0"/>
              <a:t>2) Rating Thought Believability (0-10)</a:t>
            </a:r>
          </a:p>
          <a:p>
            <a:pPr lvl="1"/>
            <a:r>
              <a:rPr lang="en-US" sz="2200" dirty="0"/>
              <a:t>Helps determine likelihood of client to have the particular negative automatic thought again – does the thought warrant modification?</a:t>
            </a:r>
          </a:p>
          <a:p>
            <a:r>
              <a:rPr lang="en-US" sz="2400" b="1" dirty="0">
                <a:solidFill>
                  <a:srgbClr val="660066"/>
                </a:solidFill>
              </a:rPr>
              <a:t>Figure 7.2 – Emotion Intensity and Negative Automatic Thought Believability Scale</a:t>
            </a:r>
          </a:p>
          <a:p>
            <a:pPr lvl="1"/>
            <a:r>
              <a:rPr lang="en-US" sz="2200" dirty="0"/>
              <a:t>A visual scale to compare both emotion intensity and thought believability at once</a:t>
            </a:r>
          </a:p>
          <a:p>
            <a:pPr lvl="1"/>
            <a:endParaRPr lang="en-US" sz="2200" b="1" dirty="0">
              <a:solidFill>
                <a:srgbClr val="660066"/>
              </a:solidFill>
            </a:endParaRPr>
          </a:p>
        </p:txBody>
      </p:sp>
    </p:spTree>
    <p:extLst>
      <p:ext uri="{BB962C8B-B14F-4D97-AF65-F5344CB8AC3E}">
        <p14:creationId xmlns:p14="http://schemas.microsoft.com/office/powerpoint/2010/main" val="2305455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68500" y="0"/>
            <a:ext cx="5197252" cy="6858000"/>
          </a:xfrm>
          <a:prstGeom prst="rect">
            <a:avLst/>
          </a:prstGeom>
          <a:ln>
            <a:solidFill>
              <a:srgbClr val="660066"/>
            </a:solidFill>
          </a:ln>
        </p:spPr>
      </p:pic>
    </p:spTree>
    <p:extLst>
      <p:ext uri="{BB962C8B-B14F-4D97-AF65-F5344CB8AC3E}">
        <p14:creationId xmlns:p14="http://schemas.microsoft.com/office/powerpoint/2010/main" val="971909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51768" cy="4876800"/>
          </a:xfrm>
        </p:spPr>
        <p:txBody>
          <a:bodyPr>
            <a:normAutofit/>
          </a:bodyPr>
          <a:lstStyle/>
          <a:p>
            <a:r>
              <a:rPr lang="en-US" sz="2400" dirty="0"/>
              <a:t>3) Focus on Event</a:t>
            </a:r>
          </a:p>
          <a:p>
            <a:pPr lvl="2"/>
            <a:r>
              <a:rPr lang="en-US" sz="2200" dirty="0"/>
              <a:t>“Where?” and “When?”</a:t>
            </a:r>
          </a:p>
          <a:p>
            <a:pPr lvl="2"/>
            <a:r>
              <a:rPr lang="en-US" sz="2200" dirty="0"/>
              <a:t>Other individuals associated with event?</a:t>
            </a:r>
          </a:p>
          <a:p>
            <a:pPr lvl="2"/>
            <a:r>
              <a:rPr lang="en-US" sz="2200" dirty="0"/>
              <a:t>Other emotions, physiological arousal, thoughts/images?</a:t>
            </a:r>
          </a:p>
          <a:p>
            <a:pPr lvl="2"/>
            <a:r>
              <a:rPr lang="en-US" sz="2200" dirty="0"/>
              <a:t>Behaviors that followed – outcomes or consequences?</a:t>
            </a:r>
          </a:p>
        </p:txBody>
      </p:sp>
      <p:sp>
        <p:nvSpPr>
          <p:cNvPr id="6" name="Title 1"/>
          <p:cNvSpPr>
            <a:spLocks noGrp="1"/>
          </p:cNvSpPr>
          <p:nvPr>
            <p:ph type="title"/>
          </p:nvPr>
        </p:nvSpPr>
        <p:spPr/>
        <p:txBody>
          <a:bodyPr/>
          <a:lstStyle/>
          <a:p>
            <a:r>
              <a:rPr lang="en-US" dirty="0"/>
              <a:t>The Evaluation Process</a:t>
            </a:r>
            <a:endParaRPr lang="en-US" sz="2800" dirty="0"/>
          </a:p>
        </p:txBody>
      </p:sp>
    </p:spTree>
    <p:extLst>
      <p:ext uri="{BB962C8B-B14F-4D97-AF65-F5344CB8AC3E}">
        <p14:creationId xmlns:p14="http://schemas.microsoft.com/office/powerpoint/2010/main" val="3596097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Evaluation Process</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7.3 (p. 176)</a:t>
            </a:r>
          </a:p>
          <a:p>
            <a:pPr lvl="1"/>
            <a:r>
              <a:rPr lang="en-US" sz="2200" b="1" dirty="0">
                <a:solidFill>
                  <a:srgbClr val="660066"/>
                </a:solidFill>
              </a:rPr>
              <a:t>MDD-10: Automatic Thoughts—Evaluating</a:t>
            </a:r>
          </a:p>
          <a:p>
            <a:pPr lvl="2"/>
            <a:r>
              <a:rPr lang="en-US" sz="2400" dirty="0"/>
              <a:t>*Includes eliciting and identifying</a:t>
            </a:r>
            <a:endParaRPr lang="en-US" sz="2200" b="1" dirty="0">
              <a:solidFill>
                <a:srgbClr val="660066"/>
              </a:solidFill>
            </a:endParaRPr>
          </a:p>
          <a:p>
            <a:r>
              <a:rPr lang="en-US" sz="2400" b="1" dirty="0">
                <a:solidFill>
                  <a:srgbClr val="660066"/>
                </a:solidFill>
              </a:rPr>
              <a:t>Discussion Questions 7.3 (p. 178)</a:t>
            </a:r>
          </a:p>
          <a:p>
            <a:r>
              <a:rPr lang="en-US" sz="2400" b="1" dirty="0">
                <a:solidFill>
                  <a:srgbClr val="660066"/>
                </a:solidFill>
              </a:rPr>
              <a:t>Activity 7.1: Automatic Thoughts—Eliciting, Identifying, and Evaluating (p. 178)</a:t>
            </a:r>
          </a:p>
          <a:p>
            <a:endParaRPr lang="en-US" sz="2400" b="1" dirty="0">
              <a:solidFill>
                <a:srgbClr val="660066"/>
              </a:solidFill>
            </a:endParaRPr>
          </a:p>
        </p:txBody>
      </p:sp>
    </p:spTree>
    <p:extLst>
      <p:ext uri="{BB962C8B-B14F-4D97-AF65-F5344CB8AC3E}">
        <p14:creationId xmlns:p14="http://schemas.microsoft.com/office/powerpoint/2010/main" val="4253586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9" y="3124200"/>
            <a:ext cx="5780105" cy="1362075"/>
          </a:xfrm>
        </p:spPr>
        <p:txBody>
          <a:bodyPr>
            <a:normAutofit/>
          </a:bodyPr>
          <a:lstStyle/>
          <a:p>
            <a:r>
              <a:rPr lang="en-US" dirty="0"/>
              <a:t>Evaluating and Modifying Negative Automatic Thoughts</a:t>
            </a:r>
          </a:p>
        </p:txBody>
      </p:sp>
      <p:sp>
        <p:nvSpPr>
          <p:cNvPr id="3" name="Text Placeholder 2"/>
          <p:cNvSpPr>
            <a:spLocks noGrp="1"/>
          </p:cNvSpPr>
          <p:nvPr>
            <p:ph type="body" idx="1"/>
          </p:nvPr>
        </p:nvSpPr>
        <p:spPr/>
        <p:txBody>
          <a:bodyPr>
            <a:normAutofit/>
          </a:bodyPr>
          <a:lstStyle/>
          <a:p>
            <a:r>
              <a:rPr lang="en-US" sz="2800" dirty="0"/>
              <a:t>Socratic Techniques</a:t>
            </a:r>
          </a:p>
        </p:txBody>
      </p:sp>
    </p:spTree>
    <p:extLst>
      <p:ext uri="{BB962C8B-B14F-4D97-AF65-F5344CB8AC3E}">
        <p14:creationId xmlns:p14="http://schemas.microsoft.com/office/powerpoint/2010/main" val="2022947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768170" cy="1116106"/>
          </a:xfrm>
        </p:spPr>
        <p:txBody>
          <a:bodyPr/>
          <a:lstStyle/>
          <a:p>
            <a:r>
              <a:rPr lang="en-US" dirty="0"/>
              <a:t>Socratic Techniques</a:t>
            </a:r>
            <a:br>
              <a:rPr lang="en-US" dirty="0"/>
            </a:br>
            <a:r>
              <a:rPr lang="en-US" sz="2800" dirty="0"/>
              <a:t>(Evaluating to Modifying Automatic Thoughts)</a:t>
            </a:r>
          </a:p>
        </p:txBody>
      </p:sp>
      <p:sp>
        <p:nvSpPr>
          <p:cNvPr id="3" name="Content Placeholder 2"/>
          <p:cNvSpPr>
            <a:spLocks noGrp="1"/>
          </p:cNvSpPr>
          <p:nvPr>
            <p:ph idx="1"/>
          </p:nvPr>
        </p:nvSpPr>
        <p:spPr>
          <a:xfrm>
            <a:off x="498474" y="1981200"/>
            <a:ext cx="8331767" cy="4876800"/>
          </a:xfrm>
        </p:spPr>
        <p:txBody>
          <a:bodyPr>
            <a:normAutofit lnSpcReduction="10000"/>
          </a:bodyPr>
          <a:lstStyle/>
          <a:p>
            <a:r>
              <a:rPr lang="en-US" sz="2400" dirty="0"/>
              <a:t>Socratic questioning is a common term used in CBT that refers to asking clients direct questions about their negative automatic thoughts to help them “get to the truth” in their own words</a:t>
            </a:r>
          </a:p>
          <a:p>
            <a:pPr lvl="1"/>
            <a:r>
              <a:rPr lang="en-US" sz="2200" i="1" dirty="0">
                <a:solidFill>
                  <a:srgbClr val="660066"/>
                </a:solidFill>
              </a:rPr>
              <a:t>In other words, you do not want to “tell” your clients what to think; rather, you want to help “show” them so they can see it for themselves</a:t>
            </a:r>
          </a:p>
          <a:p>
            <a:r>
              <a:rPr lang="en-US" sz="2400" dirty="0"/>
              <a:t>Not all of these Socratic techniques will be used for every automatic thought</a:t>
            </a:r>
          </a:p>
          <a:p>
            <a:pPr lvl="1"/>
            <a:r>
              <a:rPr lang="en-US" sz="2200" dirty="0"/>
              <a:t>It depends on the context for each thought</a:t>
            </a:r>
          </a:p>
          <a:p>
            <a:r>
              <a:rPr lang="en-US" sz="2400" b="1" dirty="0">
                <a:solidFill>
                  <a:srgbClr val="660066"/>
                </a:solidFill>
              </a:rPr>
              <a:t>Table 7.6 – Socratic Techniques and Common Questions for Automatic Thoughts</a:t>
            </a:r>
          </a:p>
        </p:txBody>
      </p:sp>
    </p:spTree>
    <p:extLst>
      <p:ext uri="{BB962C8B-B14F-4D97-AF65-F5344CB8AC3E}">
        <p14:creationId xmlns:p14="http://schemas.microsoft.com/office/powerpoint/2010/main" val="40231987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92469"/>
            <a:ext cx="9144000" cy="5565531"/>
          </a:xfrm>
          <a:prstGeom prst="rect">
            <a:avLst/>
          </a:prstGeom>
          <a:ln>
            <a:solidFill>
              <a:srgbClr val="660066"/>
            </a:solidFill>
          </a:ln>
        </p:spPr>
      </p:pic>
      <p:sp>
        <p:nvSpPr>
          <p:cNvPr id="7" name="Title 1"/>
          <p:cNvSpPr>
            <a:spLocks noGrp="1"/>
          </p:cNvSpPr>
          <p:nvPr>
            <p:ph type="title"/>
          </p:nvPr>
        </p:nvSpPr>
        <p:spPr>
          <a:xfrm>
            <a:off x="498474" y="484094"/>
            <a:ext cx="7690183" cy="1116106"/>
          </a:xfrm>
        </p:spPr>
        <p:txBody>
          <a:bodyPr/>
          <a:lstStyle/>
          <a:p>
            <a:r>
              <a:rPr lang="en-US" dirty="0"/>
              <a:t>Socratic Techniques</a:t>
            </a:r>
            <a:endParaRPr lang="en-US" sz="2800" dirty="0"/>
          </a:p>
        </p:txBody>
      </p:sp>
    </p:spTree>
    <p:extLst>
      <p:ext uri="{BB962C8B-B14F-4D97-AF65-F5344CB8AC3E}">
        <p14:creationId xmlns:p14="http://schemas.microsoft.com/office/powerpoint/2010/main" val="2295681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51768" cy="4876800"/>
          </a:xfrm>
        </p:spPr>
        <p:txBody>
          <a:bodyPr>
            <a:normAutofit/>
          </a:bodyPr>
          <a:lstStyle/>
          <a:p>
            <a:r>
              <a:rPr lang="en-US" sz="2400" dirty="0"/>
              <a:t>1. Examine the evidence: Determine if the negative automatic thought is invalid</a:t>
            </a:r>
          </a:p>
          <a:p>
            <a:r>
              <a:rPr lang="en-US" sz="2400" dirty="0"/>
              <a:t>2. </a:t>
            </a:r>
            <a:r>
              <a:rPr lang="en-US" sz="2400" dirty="0" err="1"/>
              <a:t>Decatastrophize</a:t>
            </a:r>
            <a:r>
              <a:rPr lang="en-US" sz="2400" dirty="0"/>
              <a:t> perceived negative outcomes</a:t>
            </a:r>
          </a:p>
          <a:p>
            <a:r>
              <a:rPr lang="en-US" sz="2400" dirty="0"/>
              <a:t>3. Explore possible alternative explanations</a:t>
            </a:r>
          </a:p>
          <a:p>
            <a:r>
              <a:rPr lang="en-US" sz="2400" dirty="0"/>
              <a:t>4. Assess the impact of believing the negative automatic thought</a:t>
            </a:r>
          </a:p>
          <a:p>
            <a:r>
              <a:rPr lang="en-US" sz="2400" dirty="0"/>
              <a:t>5. Separate self from negative automatic thought</a:t>
            </a:r>
          </a:p>
          <a:p>
            <a:r>
              <a:rPr lang="en-US" sz="2400" dirty="0"/>
              <a:t>6. Shift attributional biases</a:t>
            </a:r>
          </a:p>
          <a:p>
            <a:pPr lvl="2"/>
            <a:endParaRPr lang="en-US" dirty="0"/>
          </a:p>
        </p:txBody>
      </p:sp>
      <p:sp>
        <p:nvSpPr>
          <p:cNvPr id="5" name="Title 1"/>
          <p:cNvSpPr>
            <a:spLocks noGrp="1"/>
          </p:cNvSpPr>
          <p:nvPr>
            <p:ph type="title"/>
          </p:nvPr>
        </p:nvSpPr>
        <p:spPr>
          <a:xfrm>
            <a:off x="498474" y="484094"/>
            <a:ext cx="7690183" cy="1116106"/>
          </a:xfrm>
        </p:spPr>
        <p:txBody>
          <a:bodyPr/>
          <a:lstStyle/>
          <a:p>
            <a:r>
              <a:rPr lang="en-US" dirty="0"/>
              <a:t>Socratic Techniques</a:t>
            </a:r>
            <a:endParaRPr lang="en-US" sz="2800" dirty="0"/>
          </a:p>
        </p:txBody>
      </p:sp>
    </p:spTree>
    <p:extLst>
      <p:ext uri="{BB962C8B-B14F-4D97-AF65-F5344CB8AC3E}">
        <p14:creationId xmlns:p14="http://schemas.microsoft.com/office/powerpoint/2010/main" val="13994678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059"/>
            <a:ext cx="7556313" cy="1116106"/>
          </a:xfrm>
        </p:spPr>
        <p:txBody>
          <a:bodyPr/>
          <a:lstStyle/>
          <a:p>
            <a:r>
              <a:rPr lang="en-US" dirty="0"/>
              <a:t>1. Examine the Evidence </a:t>
            </a:r>
            <a:br>
              <a:rPr lang="en-US" dirty="0"/>
            </a:br>
            <a:r>
              <a:rPr lang="en-US" sz="2800" dirty="0"/>
              <a:t>(Determine if the Negative Automatic Thought is Invalid)</a:t>
            </a:r>
          </a:p>
        </p:txBody>
      </p:sp>
      <p:sp>
        <p:nvSpPr>
          <p:cNvPr id="3" name="Content Placeholder 2"/>
          <p:cNvSpPr>
            <a:spLocks noGrp="1"/>
          </p:cNvSpPr>
          <p:nvPr>
            <p:ph idx="1"/>
          </p:nvPr>
        </p:nvSpPr>
        <p:spPr>
          <a:xfrm>
            <a:off x="498474" y="1981200"/>
            <a:ext cx="8361768" cy="4876800"/>
          </a:xfrm>
        </p:spPr>
        <p:txBody>
          <a:bodyPr>
            <a:normAutofit lnSpcReduction="10000"/>
          </a:bodyPr>
          <a:lstStyle/>
          <a:p>
            <a:r>
              <a:rPr lang="en-US" sz="2400" dirty="0"/>
              <a:t>This technique should always be used first</a:t>
            </a:r>
          </a:p>
          <a:p>
            <a:r>
              <a:rPr lang="en-US" sz="2400" dirty="0"/>
              <a:t>Once you have identified a negative automatic thought with high emotion intensity and believability you must first establish its validity</a:t>
            </a:r>
          </a:p>
          <a:p>
            <a:pPr lvl="1"/>
            <a:r>
              <a:rPr lang="en-US" sz="2200" dirty="0"/>
              <a:t>This will determine your next approach</a:t>
            </a:r>
          </a:p>
          <a:p>
            <a:pPr lvl="2"/>
            <a:r>
              <a:rPr lang="en-US" sz="2000" dirty="0"/>
              <a:t>If largely invalid, then continue with other modification techniques</a:t>
            </a:r>
          </a:p>
          <a:p>
            <a:pPr lvl="2"/>
            <a:r>
              <a:rPr lang="en-US" sz="2000" dirty="0"/>
              <a:t>If largely valid, then shift approach to focus on how to cope with such thoughts</a:t>
            </a:r>
          </a:p>
          <a:p>
            <a:r>
              <a:rPr lang="en-US" sz="2400" dirty="0"/>
              <a:t>Most automatic thoughts have some level of validity</a:t>
            </a:r>
          </a:p>
          <a:p>
            <a:pPr lvl="1"/>
            <a:r>
              <a:rPr lang="en-US" sz="2200" dirty="0"/>
              <a:t>Appropriate to acknowledge what may be true about the thought</a:t>
            </a:r>
          </a:p>
        </p:txBody>
      </p:sp>
    </p:spTree>
    <p:extLst>
      <p:ext uri="{BB962C8B-B14F-4D97-AF65-F5344CB8AC3E}">
        <p14:creationId xmlns:p14="http://schemas.microsoft.com/office/powerpoint/2010/main" val="168091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61768" cy="4876800"/>
          </a:xfrm>
        </p:spPr>
        <p:txBody>
          <a:bodyPr>
            <a:normAutofit/>
          </a:bodyPr>
          <a:lstStyle/>
          <a:p>
            <a:r>
              <a:rPr lang="en-US" sz="2400" dirty="0"/>
              <a:t>J. S. Beck (2011) provides three reasons for caution to not immediately attempt to modify a negative automatic thought</a:t>
            </a:r>
          </a:p>
          <a:p>
            <a:pPr lvl="1"/>
            <a:r>
              <a:rPr lang="en-US" sz="2200" dirty="0"/>
              <a:t>a) you do not know how much a negative automatic thought is truly distorted (i.e., a portion may be valid)</a:t>
            </a:r>
          </a:p>
          <a:p>
            <a:pPr lvl="1"/>
            <a:r>
              <a:rPr lang="en-US" sz="2200" dirty="0"/>
              <a:t>b) immediately modifying a thought may be invalidating to the client</a:t>
            </a:r>
          </a:p>
          <a:p>
            <a:pPr lvl="1"/>
            <a:r>
              <a:rPr lang="en-US" sz="2200" dirty="0"/>
              <a:t>c) modifying a thought without the client’s involvement does not adhere to the CBT principle of collaborative empiricism</a:t>
            </a:r>
          </a:p>
          <a:p>
            <a:r>
              <a:rPr lang="en-US" sz="2400" b="1" dirty="0">
                <a:solidFill>
                  <a:srgbClr val="660066"/>
                </a:solidFill>
              </a:rPr>
              <a:t>Table 7.7 – Examining the Evidence Worksheet – Automatic Thoughts</a:t>
            </a:r>
          </a:p>
        </p:txBody>
      </p:sp>
      <p:sp>
        <p:nvSpPr>
          <p:cNvPr id="5" name="Title 1"/>
          <p:cNvSpPr>
            <a:spLocks noGrp="1"/>
          </p:cNvSpPr>
          <p:nvPr>
            <p:ph type="title"/>
          </p:nvPr>
        </p:nvSpPr>
        <p:spPr>
          <a:xfrm>
            <a:off x="498474" y="484094"/>
            <a:ext cx="7556313" cy="1116106"/>
          </a:xfrm>
        </p:spPr>
        <p:txBody>
          <a:bodyPr/>
          <a:lstStyle/>
          <a:p>
            <a:r>
              <a:rPr lang="en-US" dirty="0"/>
              <a:t>1. Examine the Evidence </a:t>
            </a:r>
            <a:endParaRPr lang="en-US" sz="2800" dirty="0"/>
          </a:p>
        </p:txBody>
      </p:sp>
    </p:spTree>
    <p:extLst>
      <p:ext uri="{BB962C8B-B14F-4D97-AF65-F5344CB8AC3E}">
        <p14:creationId xmlns:p14="http://schemas.microsoft.com/office/powerpoint/2010/main" val="5889428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065992"/>
            <a:ext cx="9144000" cy="4580982"/>
          </a:xfrm>
          <a:prstGeom prst="rect">
            <a:avLst/>
          </a:prstGeom>
          <a:ln>
            <a:solidFill>
              <a:srgbClr val="660066"/>
            </a:solidFill>
          </a:ln>
        </p:spPr>
      </p:pic>
      <p:sp>
        <p:nvSpPr>
          <p:cNvPr id="7" name="TextBox 6"/>
          <p:cNvSpPr txBox="1"/>
          <p:nvPr/>
        </p:nvSpPr>
        <p:spPr>
          <a:xfrm>
            <a:off x="5312978" y="3640146"/>
            <a:ext cx="2614690" cy="646331"/>
          </a:xfrm>
          <a:prstGeom prst="rect">
            <a:avLst/>
          </a:prstGeom>
          <a:noFill/>
        </p:spPr>
        <p:txBody>
          <a:bodyPr wrap="none" rtlCol="0">
            <a:spAutoFit/>
          </a:bodyPr>
          <a:lstStyle/>
          <a:p>
            <a:r>
              <a:rPr lang="en-US" dirty="0">
                <a:solidFill>
                  <a:srgbClr val="660066"/>
                </a:solidFill>
              </a:rPr>
              <a:t>2. What is the evidence</a:t>
            </a:r>
          </a:p>
          <a:p>
            <a:r>
              <a:rPr lang="en-US" dirty="0">
                <a:solidFill>
                  <a:srgbClr val="660066"/>
                </a:solidFill>
              </a:rPr>
              <a:t>against your thought?</a:t>
            </a:r>
          </a:p>
        </p:txBody>
      </p:sp>
      <p:sp>
        <p:nvSpPr>
          <p:cNvPr id="6" name="TextBox 5"/>
          <p:cNvSpPr txBox="1"/>
          <p:nvPr/>
        </p:nvSpPr>
        <p:spPr>
          <a:xfrm>
            <a:off x="819806" y="3640146"/>
            <a:ext cx="3065134" cy="646331"/>
          </a:xfrm>
          <a:prstGeom prst="rect">
            <a:avLst/>
          </a:prstGeom>
          <a:noFill/>
        </p:spPr>
        <p:txBody>
          <a:bodyPr wrap="none" rtlCol="0">
            <a:spAutoFit/>
          </a:bodyPr>
          <a:lstStyle/>
          <a:p>
            <a:r>
              <a:rPr lang="en-US" dirty="0">
                <a:solidFill>
                  <a:srgbClr val="660066"/>
                </a:solidFill>
              </a:rPr>
              <a:t>1. What is the evidence that</a:t>
            </a:r>
          </a:p>
          <a:p>
            <a:r>
              <a:rPr lang="en-US" dirty="0">
                <a:solidFill>
                  <a:srgbClr val="660066"/>
                </a:solidFill>
              </a:rPr>
              <a:t>supports your thought?</a:t>
            </a:r>
          </a:p>
        </p:txBody>
      </p:sp>
      <p:sp>
        <p:nvSpPr>
          <p:cNvPr id="8" name="Title 1"/>
          <p:cNvSpPr>
            <a:spLocks noGrp="1"/>
          </p:cNvSpPr>
          <p:nvPr>
            <p:ph type="title"/>
          </p:nvPr>
        </p:nvSpPr>
        <p:spPr/>
        <p:txBody>
          <a:bodyPr/>
          <a:lstStyle/>
          <a:p>
            <a:r>
              <a:rPr lang="en-US" dirty="0"/>
              <a:t>1. Examine the Evidence </a:t>
            </a:r>
            <a:endParaRPr lang="en-US" sz="2800" dirty="0"/>
          </a:p>
        </p:txBody>
      </p:sp>
    </p:spTree>
    <p:extLst>
      <p:ext uri="{BB962C8B-B14F-4D97-AF65-F5344CB8AC3E}">
        <p14:creationId xmlns:p14="http://schemas.microsoft.com/office/powerpoint/2010/main" val="15988446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en-US" dirty="0" err="1"/>
              <a:t>Decatastrophize</a:t>
            </a:r>
            <a:r>
              <a:rPr lang="en-US" dirty="0"/>
              <a:t> Perceived Negative Outcomes</a:t>
            </a:r>
          </a:p>
        </p:txBody>
      </p:sp>
      <p:sp>
        <p:nvSpPr>
          <p:cNvPr id="3" name="Content Placeholder 2"/>
          <p:cNvSpPr>
            <a:spLocks noGrp="1"/>
          </p:cNvSpPr>
          <p:nvPr>
            <p:ph idx="1"/>
          </p:nvPr>
        </p:nvSpPr>
        <p:spPr>
          <a:xfrm>
            <a:off x="498474" y="1981200"/>
            <a:ext cx="8336129" cy="4876800"/>
          </a:xfrm>
        </p:spPr>
        <p:txBody>
          <a:bodyPr/>
          <a:lstStyle/>
          <a:p>
            <a:r>
              <a:rPr lang="en-US" sz="2400" dirty="0"/>
              <a:t>Many clients associate the worst-case scenario or worst fear with their negative automatic thoughts</a:t>
            </a:r>
          </a:p>
          <a:p>
            <a:pPr lvl="1"/>
            <a:r>
              <a:rPr lang="en-US" sz="2200" dirty="0"/>
              <a:t>i.e., catastrophic predictions of the future</a:t>
            </a:r>
          </a:p>
          <a:p>
            <a:pPr lvl="2"/>
            <a:r>
              <a:rPr lang="en-US" sz="2000" dirty="0"/>
              <a:t>Catastrophic predictions are often unrealistic due to overestimation</a:t>
            </a:r>
          </a:p>
          <a:p>
            <a:pPr lvl="3"/>
            <a:r>
              <a:rPr lang="en-US" dirty="0"/>
              <a:t>i.e., the probability of its occurrence is minimal to none</a:t>
            </a:r>
          </a:p>
          <a:p>
            <a:r>
              <a:rPr lang="en-US" dirty="0"/>
              <a:t>First, ask clients to speculate what is the worst that could happen if their automatic thought were true</a:t>
            </a:r>
          </a:p>
          <a:p>
            <a:pPr lvl="1"/>
            <a:r>
              <a:rPr lang="en-US" dirty="0"/>
              <a:t>Then ask clients what would be the consequence if the worst thing happened and what they would do to cope with it</a:t>
            </a:r>
          </a:p>
          <a:p>
            <a:r>
              <a:rPr lang="en-US" dirty="0"/>
              <a:t>Second, ask what could be the best-case scenario and what is the most realistic scenario (compare scenarios)</a:t>
            </a:r>
          </a:p>
          <a:p>
            <a:endParaRPr lang="en-US" dirty="0"/>
          </a:p>
        </p:txBody>
      </p:sp>
    </p:spTree>
    <p:extLst>
      <p:ext uri="{BB962C8B-B14F-4D97-AF65-F5344CB8AC3E}">
        <p14:creationId xmlns:p14="http://schemas.microsoft.com/office/powerpoint/2010/main" val="9529469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en-US" dirty="0" err="1"/>
              <a:t>Decatastrophize</a:t>
            </a:r>
            <a:r>
              <a:rPr lang="en-US" dirty="0"/>
              <a:t> Perceived Negative Outcomes</a:t>
            </a:r>
          </a:p>
        </p:txBody>
      </p:sp>
      <p:sp>
        <p:nvSpPr>
          <p:cNvPr id="3" name="Content Placeholder 2"/>
          <p:cNvSpPr>
            <a:spLocks noGrp="1"/>
          </p:cNvSpPr>
          <p:nvPr>
            <p:ph idx="1"/>
          </p:nvPr>
        </p:nvSpPr>
        <p:spPr>
          <a:xfrm>
            <a:off x="498474" y="1981200"/>
            <a:ext cx="8336129" cy="4876800"/>
          </a:xfrm>
        </p:spPr>
        <p:txBody>
          <a:bodyPr>
            <a:normAutofit lnSpcReduction="10000"/>
          </a:bodyPr>
          <a:lstStyle/>
          <a:p>
            <a:r>
              <a:rPr lang="en-US" sz="2400" dirty="0"/>
              <a:t>Third, ask probability of the worst-case scenario</a:t>
            </a:r>
          </a:p>
          <a:p>
            <a:pPr lvl="1"/>
            <a:r>
              <a:rPr lang="en-US" sz="2200" dirty="0"/>
              <a:t>If appropriate, you can ask if the worst-case scenario has ever happened before</a:t>
            </a:r>
          </a:p>
          <a:p>
            <a:r>
              <a:rPr lang="en-US" sz="2400" dirty="0"/>
              <a:t>Fourth, ask probability of the best-case scenario and most realistic scenario (compare probabilities)</a:t>
            </a:r>
          </a:p>
          <a:p>
            <a:r>
              <a:rPr lang="en-US" sz="2400" dirty="0"/>
              <a:t>Finally, ask clients if they have an alternative thought that better reflects the most realistic scenario</a:t>
            </a:r>
          </a:p>
          <a:p>
            <a:r>
              <a:rPr lang="en-US" sz="2400" dirty="0"/>
              <a:t>The final goal is to help clients recognize that worst-case scenarios rarely happen and that, if they do, it is often not that bad and that they have the skills to cope</a:t>
            </a:r>
          </a:p>
          <a:p>
            <a:r>
              <a:rPr lang="en-US" sz="2400" b="1" dirty="0">
                <a:solidFill>
                  <a:srgbClr val="660066"/>
                </a:solidFill>
              </a:rPr>
              <a:t>Table 7.8 – </a:t>
            </a:r>
            <a:r>
              <a:rPr lang="en-US" sz="2400" b="1" dirty="0" err="1">
                <a:solidFill>
                  <a:srgbClr val="660066"/>
                </a:solidFill>
              </a:rPr>
              <a:t>Decatastrophizing</a:t>
            </a:r>
            <a:r>
              <a:rPr lang="en-US" sz="2400" b="1" dirty="0">
                <a:solidFill>
                  <a:srgbClr val="660066"/>
                </a:solidFill>
              </a:rPr>
              <a:t> Worksheet</a:t>
            </a:r>
            <a:endParaRPr lang="en-US" sz="2000" b="1" dirty="0">
              <a:solidFill>
                <a:srgbClr val="660066"/>
              </a:solidFill>
            </a:endParaRPr>
          </a:p>
          <a:p>
            <a:endParaRPr lang="en-US" dirty="0"/>
          </a:p>
        </p:txBody>
      </p:sp>
    </p:spTree>
    <p:extLst>
      <p:ext uri="{BB962C8B-B14F-4D97-AF65-F5344CB8AC3E}">
        <p14:creationId xmlns:p14="http://schemas.microsoft.com/office/powerpoint/2010/main" val="4195014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75" y="0"/>
            <a:ext cx="9144000" cy="6858000"/>
          </a:xfrm>
          <a:prstGeom prst="rect">
            <a:avLst/>
          </a:prstGeom>
          <a:ln>
            <a:solidFill>
              <a:srgbClr val="660066"/>
            </a:solidFill>
          </a:ln>
        </p:spPr>
      </p:pic>
      <p:sp>
        <p:nvSpPr>
          <p:cNvPr id="6" name="TextBox 5"/>
          <p:cNvSpPr txBox="1"/>
          <p:nvPr/>
        </p:nvSpPr>
        <p:spPr>
          <a:xfrm>
            <a:off x="1373834" y="1616327"/>
            <a:ext cx="2227148" cy="52322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Tx/>
              <a:buNone/>
              <a:tabLst/>
              <a:defRPr/>
            </a:pPr>
            <a:r>
              <a:rPr lang="en-US" sz="1400" dirty="0">
                <a:solidFill>
                  <a:srgbClr val="660066"/>
                </a:solidFill>
              </a:rPr>
              <a:t>1. What is the worst thing</a:t>
            </a:r>
          </a:p>
          <a:p>
            <a:pPr marL="342900" marR="0" lvl="0" indent="-342900" defTabSz="914400" eaLnBrk="1" fontAlgn="auto" latinLnBrk="0" hangingPunct="1">
              <a:lnSpc>
                <a:spcPct val="100000"/>
              </a:lnSpc>
              <a:spcBef>
                <a:spcPts val="0"/>
              </a:spcBef>
              <a:spcAft>
                <a:spcPts val="0"/>
              </a:spcAft>
              <a:buClrTx/>
              <a:buSzTx/>
              <a:buFontTx/>
              <a:buNone/>
              <a:tabLst/>
              <a:defRPr/>
            </a:pPr>
            <a:r>
              <a:rPr lang="en-US" sz="1400" dirty="0">
                <a:solidFill>
                  <a:srgbClr val="660066"/>
                </a:solidFill>
              </a:rPr>
              <a:t>that could happen?*</a:t>
            </a:r>
          </a:p>
        </p:txBody>
      </p:sp>
      <p:sp>
        <p:nvSpPr>
          <p:cNvPr id="7" name="TextBox 6"/>
          <p:cNvSpPr txBox="1"/>
          <p:nvPr/>
        </p:nvSpPr>
        <p:spPr>
          <a:xfrm>
            <a:off x="6633055" y="1616327"/>
            <a:ext cx="2135649" cy="523220"/>
          </a:xfrm>
          <a:prstGeom prst="rect">
            <a:avLst/>
          </a:prstGeom>
          <a:noFill/>
        </p:spPr>
        <p:txBody>
          <a:bodyPr wrap="none" rtlCol="0">
            <a:spAutoFit/>
          </a:bodyPr>
          <a:lstStyle/>
          <a:p>
            <a:pPr marL="342900" marR="0" lvl="0" indent="-342900" defTabSz="914400" fontAlgn="auto">
              <a:lnSpc>
                <a:spcPct val="100000"/>
              </a:lnSpc>
              <a:spcBef>
                <a:spcPts val="0"/>
              </a:spcBef>
              <a:spcAft>
                <a:spcPts val="0"/>
              </a:spcAft>
              <a:buClrTx/>
              <a:buSzTx/>
              <a:buFontTx/>
              <a:buNone/>
              <a:tabLst/>
              <a:defRPr/>
            </a:pPr>
            <a:r>
              <a:rPr lang="en-US" sz="1400" dirty="0">
                <a:solidFill>
                  <a:srgbClr val="660066"/>
                </a:solidFill>
              </a:rPr>
              <a:t>2. What is the best thing</a:t>
            </a:r>
          </a:p>
          <a:p>
            <a:pPr marL="342900" marR="0" lvl="0" indent="-342900" defTabSz="914400" fontAlgn="auto">
              <a:lnSpc>
                <a:spcPct val="100000"/>
              </a:lnSpc>
              <a:spcBef>
                <a:spcPts val="0"/>
              </a:spcBef>
              <a:spcAft>
                <a:spcPts val="0"/>
              </a:spcAft>
              <a:buClrTx/>
              <a:buSzTx/>
              <a:buFontTx/>
              <a:buNone/>
              <a:tabLst/>
              <a:defRPr/>
            </a:pPr>
            <a:r>
              <a:rPr lang="en-US" sz="1400" dirty="0">
                <a:solidFill>
                  <a:srgbClr val="660066"/>
                </a:solidFill>
              </a:rPr>
              <a:t>that could happen?</a:t>
            </a:r>
          </a:p>
        </p:txBody>
      </p:sp>
      <p:sp>
        <p:nvSpPr>
          <p:cNvPr id="8" name="TextBox 7"/>
          <p:cNvSpPr txBox="1"/>
          <p:nvPr/>
        </p:nvSpPr>
        <p:spPr>
          <a:xfrm>
            <a:off x="3914398" y="1616327"/>
            <a:ext cx="2402581" cy="523220"/>
          </a:xfrm>
          <a:prstGeom prst="rect">
            <a:avLst/>
          </a:prstGeom>
          <a:noFill/>
        </p:spPr>
        <p:txBody>
          <a:bodyPr wrap="none" rtlCol="0">
            <a:spAutoFit/>
          </a:bodyPr>
          <a:lstStyle/>
          <a:p>
            <a:pPr marL="342900" indent="-342900" defTabSz="914400">
              <a:defRPr/>
            </a:pPr>
            <a:r>
              <a:rPr lang="en-US" sz="1400" dirty="0">
                <a:solidFill>
                  <a:srgbClr val="660066"/>
                </a:solidFill>
              </a:rPr>
              <a:t>3. What is the most realistic</a:t>
            </a:r>
          </a:p>
          <a:p>
            <a:pPr marL="342900" indent="-342900" defTabSz="914400">
              <a:defRPr/>
            </a:pPr>
            <a:r>
              <a:rPr lang="en-US" sz="1400" dirty="0">
                <a:solidFill>
                  <a:srgbClr val="660066"/>
                </a:solidFill>
              </a:rPr>
              <a:t> thing that could happen?</a:t>
            </a:r>
          </a:p>
        </p:txBody>
      </p:sp>
      <p:sp>
        <p:nvSpPr>
          <p:cNvPr id="9" name="TextBox 8"/>
          <p:cNvSpPr txBox="1"/>
          <p:nvPr/>
        </p:nvSpPr>
        <p:spPr>
          <a:xfrm>
            <a:off x="1506241" y="2303490"/>
            <a:ext cx="2094741" cy="461665"/>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Tx/>
              <a:buNone/>
              <a:tabLst/>
              <a:defRPr/>
            </a:pPr>
            <a:r>
              <a:rPr lang="en-US" sz="1200" dirty="0">
                <a:solidFill>
                  <a:srgbClr val="660066"/>
                </a:solidFill>
              </a:rPr>
              <a:t>4. What is the probability</a:t>
            </a:r>
          </a:p>
          <a:p>
            <a:pPr marL="342900" marR="0" lvl="0" indent="-342900" defTabSz="914400" eaLnBrk="1" fontAlgn="auto" latinLnBrk="0" hangingPunct="1">
              <a:lnSpc>
                <a:spcPct val="100000"/>
              </a:lnSpc>
              <a:spcBef>
                <a:spcPts val="0"/>
              </a:spcBef>
              <a:spcAft>
                <a:spcPts val="0"/>
              </a:spcAft>
              <a:buClrTx/>
              <a:buSzTx/>
              <a:buFontTx/>
              <a:buNone/>
              <a:tabLst/>
              <a:defRPr/>
            </a:pPr>
            <a:r>
              <a:rPr lang="en-US" sz="1200" dirty="0">
                <a:solidFill>
                  <a:srgbClr val="660066"/>
                </a:solidFill>
              </a:rPr>
              <a:t>of the worst-case scenario?</a:t>
            </a:r>
          </a:p>
        </p:txBody>
      </p:sp>
      <p:sp>
        <p:nvSpPr>
          <p:cNvPr id="10" name="TextBox 9"/>
          <p:cNvSpPr txBox="1"/>
          <p:nvPr/>
        </p:nvSpPr>
        <p:spPr>
          <a:xfrm>
            <a:off x="6633055" y="2326387"/>
            <a:ext cx="2016771" cy="461665"/>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Tx/>
              <a:buNone/>
              <a:tabLst/>
              <a:defRPr/>
            </a:pPr>
            <a:r>
              <a:rPr lang="en-US" sz="1200" dirty="0">
                <a:solidFill>
                  <a:srgbClr val="660066"/>
                </a:solidFill>
              </a:rPr>
              <a:t>5. What is the probability</a:t>
            </a:r>
          </a:p>
          <a:p>
            <a:pPr marL="342900" marR="0" lvl="0" indent="-342900" defTabSz="914400" eaLnBrk="1" fontAlgn="auto" latinLnBrk="0" hangingPunct="1">
              <a:lnSpc>
                <a:spcPct val="100000"/>
              </a:lnSpc>
              <a:spcBef>
                <a:spcPts val="0"/>
              </a:spcBef>
              <a:spcAft>
                <a:spcPts val="0"/>
              </a:spcAft>
              <a:buClrTx/>
              <a:buSzTx/>
              <a:buFontTx/>
              <a:buNone/>
              <a:tabLst/>
              <a:defRPr/>
            </a:pPr>
            <a:r>
              <a:rPr lang="en-US" sz="1200" dirty="0">
                <a:solidFill>
                  <a:srgbClr val="660066"/>
                </a:solidFill>
              </a:rPr>
              <a:t>of the best-case scenario?</a:t>
            </a:r>
          </a:p>
        </p:txBody>
      </p:sp>
      <p:sp>
        <p:nvSpPr>
          <p:cNvPr id="11" name="TextBox 10"/>
          <p:cNvSpPr txBox="1"/>
          <p:nvPr/>
        </p:nvSpPr>
        <p:spPr>
          <a:xfrm>
            <a:off x="3979989" y="2326387"/>
            <a:ext cx="2272097" cy="461665"/>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Tx/>
              <a:buNone/>
              <a:tabLst/>
              <a:defRPr/>
            </a:pPr>
            <a:r>
              <a:rPr lang="en-US" sz="1200" dirty="0">
                <a:solidFill>
                  <a:srgbClr val="660066"/>
                </a:solidFill>
              </a:rPr>
              <a:t>6. What is the probability</a:t>
            </a:r>
          </a:p>
          <a:p>
            <a:pPr marL="342900" marR="0" lvl="0" indent="-342900" defTabSz="914400" eaLnBrk="1" fontAlgn="auto" latinLnBrk="0" hangingPunct="1">
              <a:lnSpc>
                <a:spcPct val="100000"/>
              </a:lnSpc>
              <a:spcBef>
                <a:spcPts val="0"/>
              </a:spcBef>
              <a:spcAft>
                <a:spcPts val="0"/>
              </a:spcAft>
              <a:buClrTx/>
              <a:buSzTx/>
              <a:buFontTx/>
              <a:buNone/>
              <a:tabLst/>
              <a:defRPr/>
            </a:pPr>
            <a:r>
              <a:rPr lang="en-US" sz="1200" dirty="0">
                <a:solidFill>
                  <a:srgbClr val="660066"/>
                </a:solidFill>
              </a:rPr>
              <a:t>of the most realistic scenario?</a:t>
            </a:r>
          </a:p>
        </p:txBody>
      </p:sp>
      <p:sp>
        <p:nvSpPr>
          <p:cNvPr id="12" name="TextBox 11"/>
          <p:cNvSpPr txBox="1"/>
          <p:nvPr/>
        </p:nvSpPr>
        <p:spPr>
          <a:xfrm rot="19744369">
            <a:off x="-6608" y="3562309"/>
            <a:ext cx="2760884" cy="52322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Tx/>
              <a:buNone/>
              <a:tabLst/>
              <a:defRPr/>
            </a:pPr>
            <a:r>
              <a:rPr lang="en-US" sz="1400" dirty="0">
                <a:solidFill>
                  <a:srgbClr val="660066"/>
                </a:solidFill>
              </a:rPr>
              <a:t>*Even if this does happen, what</a:t>
            </a:r>
          </a:p>
          <a:p>
            <a:pPr marL="342900" marR="0" lvl="0" indent="-342900" defTabSz="914400" eaLnBrk="1" fontAlgn="auto" latinLnBrk="0" hangingPunct="1">
              <a:lnSpc>
                <a:spcPct val="100000"/>
              </a:lnSpc>
              <a:spcBef>
                <a:spcPts val="0"/>
              </a:spcBef>
              <a:spcAft>
                <a:spcPts val="0"/>
              </a:spcAft>
              <a:buClrTx/>
              <a:buSzTx/>
              <a:buFontTx/>
              <a:buNone/>
              <a:tabLst/>
              <a:defRPr/>
            </a:pPr>
            <a:r>
              <a:rPr lang="en-US" sz="1400" dirty="0">
                <a:solidFill>
                  <a:srgbClr val="660066"/>
                </a:solidFill>
              </a:rPr>
              <a:t>effect would this have on you?</a:t>
            </a:r>
          </a:p>
        </p:txBody>
      </p:sp>
      <p:sp>
        <p:nvSpPr>
          <p:cNvPr id="13" name="TextBox 12"/>
          <p:cNvSpPr txBox="1"/>
          <p:nvPr/>
        </p:nvSpPr>
        <p:spPr>
          <a:xfrm rot="19744369">
            <a:off x="2856571" y="3721896"/>
            <a:ext cx="1644233" cy="52322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Tx/>
              <a:buNone/>
              <a:tabLst/>
              <a:defRPr/>
            </a:pPr>
            <a:r>
              <a:rPr lang="en-US" sz="1400" dirty="0">
                <a:solidFill>
                  <a:srgbClr val="660066"/>
                </a:solidFill>
              </a:rPr>
              <a:t>*What can you do</a:t>
            </a:r>
          </a:p>
          <a:p>
            <a:pPr marL="342900" marR="0" lvl="0" indent="-342900" defTabSz="914400" eaLnBrk="1" fontAlgn="auto" latinLnBrk="0" hangingPunct="1">
              <a:lnSpc>
                <a:spcPct val="100000"/>
              </a:lnSpc>
              <a:spcBef>
                <a:spcPts val="0"/>
              </a:spcBef>
              <a:spcAft>
                <a:spcPts val="0"/>
              </a:spcAft>
              <a:buClrTx/>
              <a:buSzTx/>
              <a:buFontTx/>
              <a:buNone/>
              <a:tabLst/>
              <a:defRPr/>
            </a:pPr>
            <a:r>
              <a:rPr lang="en-US" sz="1400" dirty="0">
                <a:solidFill>
                  <a:srgbClr val="660066"/>
                </a:solidFill>
              </a:rPr>
              <a:t>to cope with this?</a:t>
            </a:r>
          </a:p>
        </p:txBody>
      </p:sp>
    </p:spTree>
    <p:extLst>
      <p:ext uri="{BB962C8B-B14F-4D97-AF65-F5344CB8AC3E}">
        <p14:creationId xmlns:p14="http://schemas.microsoft.com/office/powerpoint/2010/main" val="568911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Explore Possible Alternative Explanations</a:t>
            </a:r>
          </a:p>
        </p:txBody>
      </p:sp>
      <p:sp>
        <p:nvSpPr>
          <p:cNvPr id="3" name="Content Placeholder 2"/>
          <p:cNvSpPr>
            <a:spLocks noGrp="1"/>
          </p:cNvSpPr>
          <p:nvPr>
            <p:ph idx="1"/>
          </p:nvPr>
        </p:nvSpPr>
        <p:spPr>
          <a:xfrm>
            <a:off x="498474" y="1981200"/>
            <a:ext cx="8354670" cy="4876800"/>
          </a:xfrm>
        </p:spPr>
        <p:txBody>
          <a:bodyPr>
            <a:normAutofit/>
          </a:bodyPr>
          <a:lstStyle/>
          <a:p>
            <a:r>
              <a:rPr lang="en-US" sz="2400" dirty="0"/>
              <a:t>Many times there are different explanations for the event associated with the negative automatic thoughts and emotions</a:t>
            </a:r>
          </a:p>
          <a:p>
            <a:r>
              <a:rPr lang="en-US" sz="2400" dirty="0"/>
              <a:t>Simply ask if there is an alternative explanation for what happened</a:t>
            </a:r>
          </a:p>
          <a:p>
            <a:pPr lvl="1"/>
            <a:r>
              <a:rPr lang="en-US" sz="2200" dirty="0"/>
              <a:t>Clients might begin to recognize that their alternative explanation is actually more valid than their initial perception and negative automatic thought</a:t>
            </a:r>
          </a:p>
          <a:p>
            <a:r>
              <a:rPr lang="en-US" sz="2400" dirty="0"/>
              <a:t>Thereafter, ask them to consider possible alternative thoughts, emotions, and behaviors</a:t>
            </a:r>
          </a:p>
          <a:p>
            <a:r>
              <a:rPr lang="en-US" sz="2400" b="1" dirty="0">
                <a:solidFill>
                  <a:srgbClr val="660066"/>
                </a:solidFill>
              </a:rPr>
              <a:t>Table 7.9 – Possible Alternatives Worksheet</a:t>
            </a:r>
          </a:p>
        </p:txBody>
      </p:sp>
    </p:spTree>
    <p:extLst>
      <p:ext uri="{BB962C8B-B14F-4D97-AF65-F5344CB8AC3E}">
        <p14:creationId xmlns:p14="http://schemas.microsoft.com/office/powerpoint/2010/main" val="16386160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339513"/>
            <a:ext cx="9144000" cy="3804765"/>
          </a:xfrm>
          <a:prstGeom prst="rect">
            <a:avLst/>
          </a:prstGeom>
          <a:ln>
            <a:solidFill>
              <a:srgbClr val="660066"/>
            </a:solidFill>
          </a:ln>
        </p:spPr>
      </p:pic>
      <p:sp>
        <p:nvSpPr>
          <p:cNvPr id="6" name="TextBox 5"/>
          <p:cNvSpPr txBox="1"/>
          <p:nvPr/>
        </p:nvSpPr>
        <p:spPr>
          <a:xfrm>
            <a:off x="4981452" y="4177001"/>
            <a:ext cx="3861250" cy="646331"/>
          </a:xfrm>
          <a:prstGeom prst="rect">
            <a:avLst/>
          </a:prstGeom>
          <a:noFill/>
        </p:spPr>
        <p:txBody>
          <a:bodyPr wrap="none" rtlCol="0">
            <a:spAutoFit/>
          </a:bodyPr>
          <a:lstStyle/>
          <a:p>
            <a:pPr marL="342900" indent="-342900">
              <a:buAutoNum type="arabicPeriod"/>
            </a:pPr>
            <a:r>
              <a:rPr lang="en-US" dirty="0">
                <a:solidFill>
                  <a:srgbClr val="660066"/>
                </a:solidFill>
              </a:rPr>
              <a:t>Is there another explanation for</a:t>
            </a:r>
          </a:p>
          <a:p>
            <a:r>
              <a:rPr lang="en-US" dirty="0">
                <a:solidFill>
                  <a:srgbClr val="660066"/>
                </a:solidFill>
              </a:rPr>
              <a:t>what happened other than…?</a:t>
            </a:r>
          </a:p>
        </p:txBody>
      </p:sp>
      <p:sp>
        <p:nvSpPr>
          <p:cNvPr id="2" name="Title 1"/>
          <p:cNvSpPr>
            <a:spLocks noGrp="1"/>
          </p:cNvSpPr>
          <p:nvPr>
            <p:ph type="title"/>
          </p:nvPr>
        </p:nvSpPr>
        <p:spPr/>
        <p:txBody>
          <a:bodyPr/>
          <a:lstStyle/>
          <a:p>
            <a:r>
              <a:rPr lang="en-US" dirty="0"/>
              <a:t>3. Explore Possible Alternative Explanations</a:t>
            </a:r>
          </a:p>
        </p:txBody>
      </p:sp>
    </p:spTree>
    <p:extLst>
      <p:ext uri="{BB962C8B-B14F-4D97-AF65-F5344CB8AC3E}">
        <p14:creationId xmlns:p14="http://schemas.microsoft.com/office/powerpoint/2010/main" val="2229913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Assess the Impact of Believing the Negative Automatic Thought</a:t>
            </a:r>
          </a:p>
        </p:txBody>
      </p:sp>
      <p:sp>
        <p:nvSpPr>
          <p:cNvPr id="3" name="Content Placeholder 2"/>
          <p:cNvSpPr>
            <a:spLocks noGrp="1"/>
          </p:cNvSpPr>
          <p:nvPr>
            <p:ph idx="1"/>
          </p:nvPr>
        </p:nvSpPr>
        <p:spPr>
          <a:xfrm>
            <a:off x="498474" y="1981200"/>
            <a:ext cx="7556313" cy="4876800"/>
          </a:xfrm>
        </p:spPr>
        <p:txBody>
          <a:bodyPr/>
          <a:lstStyle/>
          <a:p>
            <a:r>
              <a:rPr lang="en-US" sz="2200" dirty="0"/>
              <a:t>Simply ask the outcome of believing a specific negative automatic thought</a:t>
            </a:r>
          </a:p>
          <a:p>
            <a:pPr lvl="1"/>
            <a:r>
              <a:rPr lang="en-US" sz="2000" b="1" dirty="0">
                <a:solidFill>
                  <a:srgbClr val="660066"/>
                </a:solidFill>
              </a:rPr>
              <a:t>“What is the outcome of believing that you will fail your exam next week?”</a:t>
            </a:r>
            <a:endParaRPr lang="en-US" b="1" dirty="0">
              <a:solidFill>
                <a:srgbClr val="660066"/>
              </a:solidFill>
            </a:endParaRPr>
          </a:p>
          <a:p>
            <a:r>
              <a:rPr lang="en-US" sz="2200" dirty="0"/>
              <a:t>Then, follow-up by asking the outcome of not believing the specific negative automatic thought and replacing it with another</a:t>
            </a:r>
          </a:p>
          <a:p>
            <a:pPr lvl="1"/>
            <a:r>
              <a:rPr lang="en-US" sz="2000" b="1" dirty="0">
                <a:solidFill>
                  <a:srgbClr val="660066"/>
                </a:solidFill>
              </a:rPr>
              <a:t>“What could be the outcome of changing your thought?”</a:t>
            </a:r>
          </a:p>
          <a:p>
            <a:pPr lvl="1"/>
            <a:r>
              <a:rPr lang="en-US" sz="2000" b="1" dirty="0">
                <a:solidFill>
                  <a:srgbClr val="660066"/>
                </a:solidFill>
              </a:rPr>
              <a:t>“What could be the outcome of thinking that you might not get a perfect score on your exam, but will probably get a solid passing grade?”</a:t>
            </a:r>
          </a:p>
        </p:txBody>
      </p:sp>
    </p:spTree>
    <p:extLst>
      <p:ext uri="{BB962C8B-B14F-4D97-AF65-F5344CB8AC3E}">
        <p14:creationId xmlns:p14="http://schemas.microsoft.com/office/powerpoint/2010/main" val="3124813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Separate Self From Negative Automatic Thought</a:t>
            </a:r>
          </a:p>
        </p:txBody>
      </p:sp>
      <p:sp>
        <p:nvSpPr>
          <p:cNvPr id="3" name="Content Placeholder 2"/>
          <p:cNvSpPr>
            <a:spLocks noGrp="1"/>
          </p:cNvSpPr>
          <p:nvPr>
            <p:ph idx="1"/>
          </p:nvPr>
        </p:nvSpPr>
        <p:spPr>
          <a:xfrm>
            <a:off x="498474" y="1981200"/>
            <a:ext cx="7556313" cy="4876800"/>
          </a:xfrm>
        </p:spPr>
        <p:txBody>
          <a:bodyPr>
            <a:normAutofit/>
          </a:bodyPr>
          <a:lstStyle/>
          <a:p>
            <a:r>
              <a:rPr lang="en-US" dirty="0"/>
              <a:t>Sometimes, having clients separate themselves from their thoughts helps to observe the context of a situation more objectively</a:t>
            </a:r>
          </a:p>
          <a:p>
            <a:r>
              <a:rPr lang="en-US" dirty="0"/>
              <a:t>A common method is to ask clients to consider what they would tell a family member or friend if they had a similar thought</a:t>
            </a:r>
          </a:p>
          <a:p>
            <a:pPr lvl="1"/>
            <a:r>
              <a:rPr lang="en-US" b="1" dirty="0">
                <a:solidFill>
                  <a:srgbClr val="660066"/>
                </a:solidFill>
              </a:rPr>
              <a:t>“What would you tell your mother if she had a similar thought as you?”</a:t>
            </a:r>
          </a:p>
          <a:p>
            <a:r>
              <a:rPr lang="en-US" dirty="0"/>
              <a:t>If the alternative interpretation appears to be more adaptive and relevant to your clients’ needs, then you can ask if this can also apply to them</a:t>
            </a:r>
          </a:p>
          <a:p>
            <a:pPr lvl="1"/>
            <a:r>
              <a:rPr lang="en-US" b="1" dirty="0">
                <a:solidFill>
                  <a:srgbClr val="660066"/>
                </a:solidFill>
              </a:rPr>
              <a:t>“I wonder if what you would tell your mother could also apply to you?  What do you think?”</a:t>
            </a:r>
          </a:p>
        </p:txBody>
      </p:sp>
    </p:spTree>
    <p:extLst>
      <p:ext uri="{BB962C8B-B14F-4D97-AF65-F5344CB8AC3E}">
        <p14:creationId xmlns:p14="http://schemas.microsoft.com/office/powerpoint/2010/main" val="18997862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Shift </a:t>
            </a:r>
            <a:r>
              <a:rPr lang="en-US" dirty="0" err="1"/>
              <a:t>Attributional</a:t>
            </a:r>
            <a:r>
              <a:rPr lang="en-US" dirty="0"/>
              <a:t> Biases</a:t>
            </a:r>
          </a:p>
        </p:txBody>
      </p:sp>
      <p:sp>
        <p:nvSpPr>
          <p:cNvPr id="3" name="Content Placeholder 2"/>
          <p:cNvSpPr>
            <a:spLocks noGrp="1"/>
          </p:cNvSpPr>
          <p:nvPr>
            <p:ph idx="1"/>
          </p:nvPr>
        </p:nvSpPr>
        <p:spPr>
          <a:xfrm>
            <a:off x="498474" y="1981200"/>
            <a:ext cx="8347503" cy="4876800"/>
          </a:xfrm>
        </p:spPr>
        <p:txBody>
          <a:bodyPr>
            <a:normAutofit/>
          </a:bodyPr>
          <a:lstStyle/>
          <a:p>
            <a:r>
              <a:rPr lang="en-US" sz="2400" dirty="0"/>
              <a:t>a) Personal attribution refers to how much a person attributes events </a:t>
            </a:r>
            <a:r>
              <a:rPr lang="en-US" sz="2400" u="sng" dirty="0"/>
              <a:t>internally</a:t>
            </a:r>
            <a:r>
              <a:rPr lang="en-US" sz="2400" dirty="0"/>
              <a:t> (themselves) or </a:t>
            </a:r>
            <a:r>
              <a:rPr lang="en-US" sz="2400" u="sng" dirty="0"/>
              <a:t>externally</a:t>
            </a:r>
            <a:r>
              <a:rPr lang="en-US" sz="2400" dirty="0"/>
              <a:t> (the environment)</a:t>
            </a:r>
          </a:p>
          <a:p>
            <a:r>
              <a:rPr lang="en-US" sz="2400" dirty="0"/>
              <a:t>b) Permanent attribution refers to how much a person attributes events as </a:t>
            </a:r>
            <a:r>
              <a:rPr lang="en-US" sz="2400" u="sng" dirty="0"/>
              <a:t>stable</a:t>
            </a:r>
            <a:r>
              <a:rPr lang="en-US" sz="2400" dirty="0"/>
              <a:t> (it will always be this way) or </a:t>
            </a:r>
            <a:r>
              <a:rPr lang="en-US" sz="2400" u="sng" dirty="0"/>
              <a:t>unstable</a:t>
            </a:r>
            <a:r>
              <a:rPr lang="en-US" sz="2400" dirty="0"/>
              <a:t> (it can change)  </a:t>
            </a:r>
          </a:p>
          <a:p>
            <a:r>
              <a:rPr lang="en-US" sz="2400" dirty="0"/>
              <a:t>c) Pervasive attribution refers to how much a person attributes events as </a:t>
            </a:r>
            <a:r>
              <a:rPr lang="en-US" sz="2400" u="sng" dirty="0"/>
              <a:t>global</a:t>
            </a:r>
            <a:r>
              <a:rPr lang="en-US" sz="2400" dirty="0"/>
              <a:t> (it happens everywhere/always) or </a:t>
            </a:r>
            <a:r>
              <a:rPr lang="en-US" sz="2400" u="sng" dirty="0"/>
              <a:t>specific</a:t>
            </a:r>
            <a:r>
              <a:rPr lang="en-US" sz="2400" dirty="0"/>
              <a:t> (it was unique/atypical)</a:t>
            </a:r>
          </a:p>
        </p:txBody>
      </p:sp>
    </p:spTree>
    <p:extLst>
      <p:ext uri="{BB962C8B-B14F-4D97-AF65-F5344CB8AC3E}">
        <p14:creationId xmlns:p14="http://schemas.microsoft.com/office/powerpoint/2010/main" val="34649415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Shift </a:t>
            </a:r>
            <a:r>
              <a:rPr lang="en-US" dirty="0" err="1"/>
              <a:t>Attributional</a:t>
            </a:r>
            <a:r>
              <a:rPr lang="en-US" dirty="0"/>
              <a:t> Biases</a:t>
            </a:r>
          </a:p>
        </p:txBody>
      </p:sp>
      <p:sp>
        <p:nvSpPr>
          <p:cNvPr id="3" name="Content Placeholder 2"/>
          <p:cNvSpPr>
            <a:spLocks noGrp="1"/>
          </p:cNvSpPr>
          <p:nvPr>
            <p:ph idx="1"/>
          </p:nvPr>
        </p:nvSpPr>
        <p:spPr>
          <a:xfrm>
            <a:off x="498474" y="1981200"/>
            <a:ext cx="8358644" cy="4876800"/>
          </a:xfrm>
        </p:spPr>
        <p:txBody>
          <a:bodyPr>
            <a:normAutofit/>
          </a:bodyPr>
          <a:lstStyle/>
          <a:p>
            <a:r>
              <a:rPr lang="en-US" sz="2400" dirty="0"/>
              <a:t>People experiencing significant distress tend to view negative events as internal/stable/global and positive events as external/unstable/specific</a:t>
            </a:r>
          </a:p>
          <a:p>
            <a:r>
              <a:rPr lang="en-US" sz="2400" dirty="0"/>
              <a:t>Of course, people do not fall into just one category of each type; they fall within a spectrum</a:t>
            </a:r>
          </a:p>
        </p:txBody>
      </p:sp>
    </p:spTree>
    <p:extLst>
      <p:ext uri="{BB962C8B-B14F-4D97-AF65-F5344CB8AC3E}">
        <p14:creationId xmlns:p14="http://schemas.microsoft.com/office/powerpoint/2010/main" val="19404534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Shift </a:t>
            </a:r>
            <a:r>
              <a:rPr lang="en-US" dirty="0" err="1"/>
              <a:t>Attributional</a:t>
            </a:r>
            <a:r>
              <a:rPr lang="en-US" dirty="0"/>
              <a:t> Biases</a:t>
            </a:r>
          </a:p>
        </p:txBody>
      </p:sp>
      <p:sp>
        <p:nvSpPr>
          <p:cNvPr id="3" name="Content Placeholder 2"/>
          <p:cNvSpPr>
            <a:spLocks noGrp="1"/>
          </p:cNvSpPr>
          <p:nvPr>
            <p:ph idx="1"/>
          </p:nvPr>
        </p:nvSpPr>
        <p:spPr>
          <a:xfrm>
            <a:off x="498474" y="1981200"/>
            <a:ext cx="8347503" cy="4876800"/>
          </a:xfrm>
        </p:spPr>
        <p:txBody>
          <a:bodyPr>
            <a:normAutofit/>
          </a:bodyPr>
          <a:lstStyle/>
          <a:p>
            <a:r>
              <a:rPr lang="en-US" sz="2400" b="1" dirty="0">
                <a:solidFill>
                  <a:srgbClr val="660066"/>
                </a:solidFill>
              </a:rPr>
              <a:t>Figure 7.3 – </a:t>
            </a:r>
            <a:r>
              <a:rPr lang="en-US" sz="2400" b="1" dirty="0" err="1">
                <a:solidFill>
                  <a:srgbClr val="660066"/>
                </a:solidFill>
              </a:rPr>
              <a:t>Attributional</a:t>
            </a:r>
            <a:r>
              <a:rPr lang="en-US" sz="2400" b="1" dirty="0">
                <a:solidFill>
                  <a:srgbClr val="660066"/>
                </a:solidFill>
              </a:rPr>
              <a:t> Style Worksheet</a:t>
            </a:r>
            <a:endParaRPr lang="en-US" sz="2200" b="1" dirty="0">
              <a:solidFill>
                <a:srgbClr val="660066"/>
              </a:solidFill>
            </a:endParaRPr>
          </a:p>
          <a:p>
            <a:pPr lvl="1"/>
            <a:r>
              <a:rPr lang="en-US" sz="2200" dirty="0"/>
              <a:t>Have clients mark where they think they fall on the dimension for each attribution </a:t>
            </a:r>
          </a:p>
          <a:p>
            <a:pPr lvl="2"/>
            <a:r>
              <a:rPr lang="en-US" sz="2000" dirty="0"/>
              <a:t>Note: it is important to differentiate their perceived attributions by negative and positive events in order to identify potential patterns</a:t>
            </a:r>
          </a:p>
          <a:p>
            <a:pPr lvl="1"/>
            <a:r>
              <a:rPr lang="en-US" sz="2200" dirty="0"/>
              <a:t>Review a recent event and negative automatic thought to “test the validity” of each attribution</a:t>
            </a:r>
          </a:p>
          <a:p>
            <a:pPr lvl="2"/>
            <a:r>
              <a:rPr lang="en-US" sz="2000" dirty="0"/>
              <a:t>Compare “right now” vs. “more adaptive”</a:t>
            </a:r>
          </a:p>
        </p:txBody>
      </p:sp>
    </p:spTree>
    <p:extLst>
      <p:ext uri="{BB962C8B-B14F-4D97-AF65-F5344CB8AC3E}">
        <p14:creationId xmlns:p14="http://schemas.microsoft.com/office/powerpoint/2010/main" val="17507488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Shift </a:t>
            </a:r>
            <a:r>
              <a:rPr lang="en-US" dirty="0" err="1"/>
              <a:t>Attributional</a:t>
            </a:r>
            <a:r>
              <a:rPr lang="en-US" dirty="0"/>
              <a:t> Biases</a:t>
            </a:r>
          </a:p>
        </p:txBody>
      </p:sp>
      <p:pic>
        <p:nvPicPr>
          <p:cNvPr id="3" name="Picture 2"/>
          <p:cNvPicPr>
            <a:picLocks noChangeAspect="1"/>
          </p:cNvPicPr>
          <p:nvPr/>
        </p:nvPicPr>
        <p:blipFill>
          <a:blip r:embed="rId2"/>
          <a:stretch>
            <a:fillRect/>
          </a:stretch>
        </p:blipFill>
        <p:spPr>
          <a:xfrm>
            <a:off x="0" y="2008448"/>
            <a:ext cx="9144000" cy="4689231"/>
          </a:xfrm>
          <a:prstGeom prst="rect">
            <a:avLst/>
          </a:prstGeom>
          <a:ln>
            <a:solidFill>
              <a:srgbClr val="660066"/>
            </a:solidFill>
          </a:ln>
        </p:spPr>
      </p:pic>
    </p:spTree>
    <p:extLst>
      <p:ext uri="{BB962C8B-B14F-4D97-AF65-F5344CB8AC3E}">
        <p14:creationId xmlns:p14="http://schemas.microsoft.com/office/powerpoint/2010/main" val="41469449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Shift </a:t>
            </a:r>
            <a:r>
              <a:rPr lang="en-US" dirty="0" err="1"/>
              <a:t>Attributional</a:t>
            </a:r>
            <a:r>
              <a:rPr lang="en-US" dirty="0"/>
              <a:t> Biases</a:t>
            </a:r>
          </a:p>
        </p:txBody>
      </p:sp>
      <p:sp>
        <p:nvSpPr>
          <p:cNvPr id="3" name="Content Placeholder 2"/>
          <p:cNvSpPr>
            <a:spLocks noGrp="1"/>
          </p:cNvSpPr>
          <p:nvPr>
            <p:ph idx="1"/>
          </p:nvPr>
        </p:nvSpPr>
        <p:spPr>
          <a:xfrm>
            <a:off x="498474" y="1981200"/>
            <a:ext cx="8369786" cy="4876800"/>
          </a:xfrm>
        </p:spPr>
        <p:txBody>
          <a:bodyPr>
            <a:normAutofit/>
          </a:bodyPr>
          <a:lstStyle/>
          <a:p>
            <a:r>
              <a:rPr lang="en-US" sz="2400" b="1" dirty="0">
                <a:solidFill>
                  <a:srgbClr val="660066"/>
                </a:solidFill>
              </a:rPr>
              <a:t>Figure 7.4 – Responsibility Attribution Pie</a:t>
            </a:r>
            <a:endParaRPr lang="en-US" sz="2400" b="1" u="sng" dirty="0">
              <a:solidFill>
                <a:srgbClr val="660066"/>
              </a:solidFill>
            </a:endParaRPr>
          </a:p>
          <a:p>
            <a:pPr lvl="1"/>
            <a:r>
              <a:rPr lang="en-US" sz="2200" dirty="0"/>
              <a:t>First, have clients identify an event with an associated negative automatic thought and emotions</a:t>
            </a:r>
          </a:p>
          <a:p>
            <a:pPr lvl="2"/>
            <a:r>
              <a:rPr lang="en-US" sz="2000" dirty="0"/>
              <a:t>Ask clients to think of anyone or something that is responsible for the negative event (try for 4 or more)</a:t>
            </a:r>
          </a:p>
          <a:p>
            <a:pPr lvl="3"/>
            <a:r>
              <a:rPr lang="en-US" dirty="0"/>
              <a:t>You want to ask questions that get them thinking from alternative perspectives beyond themselves </a:t>
            </a:r>
          </a:p>
          <a:p>
            <a:pPr lvl="4"/>
            <a:r>
              <a:rPr lang="en-US" b="1" dirty="0">
                <a:solidFill>
                  <a:srgbClr val="660066"/>
                </a:solidFill>
              </a:rPr>
              <a:t>“Are there other people or related factors that could have influenced the outcome of this event, even if a small amount?”</a:t>
            </a:r>
          </a:p>
          <a:p>
            <a:pPr lvl="1"/>
            <a:r>
              <a:rPr lang="en-US" sz="2200" dirty="0"/>
              <a:t>Next, assign a percentage of responsibility to each of the identified people and factors</a:t>
            </a:r>
          </a:p>
          <a:p>
            <a:pPr lvl="1"/>
            <a:r>
              <a:rPr lang="en-US" sz="2200" dirty="0"/>
              <a:t>Then use the percentages to complete the responsibility attribution pie</a:t>
            </a:r>
          </a:p>
        </p:txBody>
      </p:sp>
    </p:spTree>
    <p:extLst>
      <p:ext uri="{BB962C8B-B14F-4D97-AF65-F5344CB8AC3E}">
        <p14:creationId xmlns:p14="http://schemas.microsoft.com/office/powerpoint/2010/main" val="40364583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Shift </a:t>
            </a:r>
            <a:r>
              <a:rPr lang="en-US" dirty="0" err="1"/>
              <a:t>Attributional</a:t>
            </a:r>
            <a:r>
              <a:rPr lang="en-US" dirty="0"/>
              <a:t> Biases</a:t>
            </a:r>
          </a:p>
        </p:txBody>
      </p:sp>
      <p:sp>
        <p:nvSpPr>
          <p:cNvPr id="3" name="Content Placeholder 2"/>
          <p:cNvSpPr>
            <a:spLocks noGrp="1"/>
          </p:cNvSpPr>
          <p:nvPr>
            <p:ph idx="1"/>
          </p:nvPr>
        </p:nvSpPr>
        <p:spPr>
          <a:xfrm>
            <a:off x="498474" y="1981200"/>
            <a:ext cx="7836159" cy="4876800"/>
          </a:xfrm>
        </p:spPr>
        <p:txBody>
          <a:bodyPr>
            <a:normAutofit/>
          </a:bodyPr>
          <a:lstStyle/>
          <a:p>
            <a:r>
              <a:rPr lang="en-US" sz="2200" b="1" dirty="0">
                <a:solidFill>
                  <a:srgbClr val="660066"/>
                </a:solidFill>
              </a:rPr>
              <a:t>Figure 7.4 – Responsibility Attribution Pie (cont.)</a:t>
            </a:r>
            <a:endParaRPr lang="en-US" sz="2200" dirty="0"/>
          </a:p>
          <a:p>
            <a:pPr lvl="1"/>
            <a:r>
              <a:rPr lang="en-US" sz="2000" dirty="0"/>
              <a:t>Once the pie is complete process your clients’ reactions and assist them with shifting towards external responsibility for certain negative events</a:t>
            </a:r>
          </a:p>
          <a:p>
            <a:pPr lvl="2"/>
            <a:r>
              <a:rPr lang="en-US" dirty="0"/>
              <a:t>You can ask your clients to explain why the other people and/or related factors also share some of the responsibility</a:t>
            </a:r>
          </a:p>
          <a:p>
            <a:pPr lvl="1"/>
            <a:r>
              <a:rPr lang="en-US" sz="2000" dirty="0"/>
              <a:t>Thereafter, once an alternative automatic thought has been identified, have clients use the same list of who/what is responsible (there might be an addition or two) and reassign the percentages of responsibility</a:t>
            </a:r>
          </a:p>
          <a:p>
            <a:pPr lvl="2"/>
            <a:r>
              <a:rPr lang="en-US" dirty="0"/>
              <a:t>After creating another responsibility pie have clients reflect on the difference between the two, including alternative thoughts and emotions</a:t>
            </a:r>
          </a:p>
        </p:txBody>
      </p:sp>
    </p:spTree>
    <p:extLst>
      <p:ext uri="{BB962C8B-B14F-4D97-AF65-F5344CB8AC3E}">
        <p14:creationId xmlns:p14="http://schemas.microsoft.com/office/powerpoint/2010/main" val="7450335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01800" y="0"/>
            <a:ext cx="5738327" cy="6858000"/>
          </a:xfrm>
          <a:prstGeom prst="rect">
            <a:avLst/>
          </a:prstGeom>
          <a:ln>
            <a:solidFill>
              <a:srgbClr val="660066"/>
            </a:solidFill>
          </a:ln>
        </p:spPr>
      </p:pic>
    </p:spTree>
    <p:extLst>
      <p:ext uri="{BB962C8B-B14F-4D97-AF65-F5344CB8AC3E}">
        <p14:creationId xmlns:p14="http://schemas.microsoft.com/office/powerpoint/2010/main" val="23948727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Socratic Techniques</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7.4 (p. 188)</a:t>
            </a:r>
          </a:p>
          <a:p>
            <a:pPr lvl="1"/>
            <a:r>
              <a:rPr lang="en-US" sz="2200" b="1" dirty="0">
                <a:solidFill>
                  <a:srgbClr val="660066"/>
                </a:solidFill>
              </a:rPr>
              <a:t>MDD-11: Automatic Thoughts—Modifying</a:t>
            </a:r>
          </a:p>
          <a:p>
            <a:r>
              <a:rPr lang="en-US" sz="2600" b="1" dirty="0">
                <a:solidFill>
                  <a:srgbClr val="660066"/>
                </a:solidFill>
              </a:rPr>
              <a:t>Discussion Questions 7.4 (p. 191)</a:t>
            </a:r>
          </a:p>
          <a:p>
            <a:r>
              <a:rPr lang="en-US" sz="2400" b="1" dirty="0">
                <a:solidFill>
                  <a:srgbClr val="660066"/>
                </a:solidFill>
              </a:rPr>
              <a:t>Activity 7.2: Automatic Thoughts—Modifying (p. 192)</a:t>
            </a:r>
          </a:p>
          <a:p>
            <a:r>
              <a:rPr lang="en-US" sz="2400" b="1" dirty="0">
                <a:solidFill>
                  <a:srgbClr val="660066"/>
                </a:solidFill>
              </a:rPr>
              <a:t>Activity 7.3: Automatic Thoughts—Modifying 2 (p. 192)</a:t>
            </a:r>
          </a:p>
          <a:p>
            <a:endParaRPr lang="en-US" sz="2400" b="1" dirty="0">
              <a:solidFill>
                <a:srgbClr val="660066"/>
              </a:solidFill>
            </a:endParaRPr>
          </a:p>
        </p:txBody>
      </p:sp>
    </p:spTree>
    <p:extLst>
      <p:ext uri="{BB962C8B-B14F-4D97-AF65-F5344CB8AC3E}">
        <p14:creationId xmlns:p14="http://schemas.microsoft.com/office/powerpoint/2010/main" val="921032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9" y="3124200"/>
            <a:ext cx="5780105" cy="1362075"/>
          </a:xfrm>
        </p:spPr>
        <p:txBody>
          <a:bodyPr>
            <a:normAutofit/>
          </a:bodyPr>
          <a:lstStyle/>
          <a:p>
            <a:r>
              <a:rPr lang="en-US" dirty="0"/>
              <a:t>Evaluating and Modifying Negative Automatic Thoughts</a:t>
            </a:r>
          </a:p>
        </p:txBody>
      </p:sp>
      <p:sp>
        <p:nvSpPr>
          <p:cNvPr id="3" name="Text Placeholder 2"/>
          <p:cNvSpPr>
            <a:spLocks noGrp="1"/>
          </p:cNvSpPr>
          <p:nvPr>
            <p:ph type="body" idx="1"/>
          </p:nvPr>
        </p:nvSpPr>
        <p:spPr/>
        <p:txBody>
          <a:bodyPr>
            <a:normAutofit/>
          </a:bodyPr>
          <a:lstStyle/>
          <a:p>
            <a:r>
              <a:rPr lang="en-US" sz="2800" dirty="0"/>
              <a:t>*Back to remaining techniques</a:t>
            </a:r>
          </a:p>
        </p:txBody>
      </p:sp>
    </p:spTree>
    <p:extLst>
      <p:ext uri="{BB962C8B-B14F-4D97-AF65-F5344CB8AC3E}">
        <p14:creationId xmlns:p14="http://schemas.microsoft.com/office/powerpoint/2010/main" val="870400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41677" cy="4876800"/>
          </a:xfrm>
        </p:spPr>
        <p:txBody>
          <a:bodyPr>
            <a:normAutofit/>
          </a:bodyPr>
          <a:lstStyle/>
          <a:p>
            <a:r>
              <a:rPr lang="en-US" sz="2400" dirty="0"/>
              <a:t>The primary purpose of using cognitive distortion labels is to help clients recognize their own patterns of maladaptive thinking</a:t>
            </a:r>
          </a:p>
          <a:p>
            <a:pPr lvl="1"/>
            <a:r>
              <a:rPr lang="en-US" sz="2200" dirty="0"/>
              <a:t>This can heighten clients’ self-awareness of their own automatic thoughts, which can aid in making future modifications</a:t>
            </a:r>
          </a:p>
          <a:p>
            <a:pPr lvl="2"/>
            <a:r>
              <a:rPr lang="en-US" sz="2000" dirty="0"/>
              <a:t>This cognitive awareness is sometimes referred to as </a:t>
            </a:r>
            <a:r>
              <a:rPr lang="en-US" sz="2000" b="1" dirty="0">
                <a:solidFill>
                  <a:srgbClr val="660066"/>
                </a:solidFill>
              </a:rPr>
              <a:t>“thinking about thinking,”</a:t>
            </a:r>
            <a:r>
              <a:rPr lang="en-US" sz="2000" dirty="0"/>
              <a:t> or </a:t>
            </a:r>
            <a:r>
              <a:rPr lang="en-US" sz="2000" dirty="0">
                <a:solidFill>
                  <a:srgbClr val="660066"/>
                </a:solidFill>
              </a:rPr>
              <a:t>metacognition</a:t>
            </a:r>
          </a:p>
        </p:txBody>
      </p:sp>
      <p:sp>
        <p:nvSpPr>
          <p:cNvPr id="5" name="Title 1"/>
          <p:cNvSpPr>
            <a:spLocks noGrp="1"/>
          </p:cNvSpPr>
          <p:nvPr>
            <p:ph type="title"/>
          </p:nvPr>
        </p:nvSpPr>
        <p:spPr>
          <a:xfrm>
            <a:off x="498474" y="484094"/>
            <a:ext cx="7556313" cy="1116106"/>
          </a:xfrm>
        </p:spPr>
        <p:txBody>
          <a:bodyPr/>
          <a:lstStyle/>
          <a:p>
            <a:r>
              <a:rPr lang="en-US" dirty="0"/>
              <a:t>Identifying Cognitive Distortions</a:t>
            </a:r>
            <a:br>
              <a:rPr lang="en-US" dirty="0"/>
            </a:br>
            <a:r>
              <a:rPr lang="en-US" dirty="0"/>
              <a:t>(</a:t>
            </a:r>
            <a:r>
              <a:rPr lang="en-US" sz="2800" dirty="0"/>
              <a:t>Modifying Specific Thought Patterns)</a:t>
            </a:r>
          </a:p>
        </p:txBody>
      </p:sp>
    </p:spTree>
    <p:extLst>
      <p:ext uri="{BB962C8B-B14F-4D97-AF65-F5344CB8AC3E}">
        <p14:creationId xmlns:p14="http://schemas.microsoft.com/office/powerpoint/2010/main" val="37444598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41677" cy="4876800"/>
          </a:xfrm>
        </p:spPr>
        <p:txBody>
          <a:bodyPr>
            <a:normAutofit/>
          </a:bodyPr>
          <a:lstStyle/>
          <a:p>
            <a:r>
              <a:rPr lang="en-US" sz="2400" dirty="0"/>
              <a:t>Eventually some clients will be able to “prevent” and respond to such thoughts from occurring when they are able to recognize certain patterns of thinking before they spiral out of control</a:t>
            </a:r>
          </a:p>
          <a:p>
            <a:r>
              <a:rPr lang="en-US" sz="2400" b="1" dirty="0">
                <a:solidFill>
                  <a:srgbClr val="660066"/>
                </a:solidFill>
              </a:rPr>
              <a:t>Table 7.10 – Cognitive Distortions and Examples</a:t>
            </a:r>
          </a:p>
          <a:p>
            <a:pPr lvl="1"/>
            <a:r>
              <a:rPr lang="en-US" sz="2200" dirty="0"/>
              <a:t>Provides a list of some of the more common types of cognitive distortions and examples</a:t>
            </a:r>
          </a:p>
        </p:txBody>
      </p:sp>
      <p:sp>
        <p:nvSpPr>
          <p:cNvPr id="5" name="Title 1"/>
          <p:cNvSpPr>
            <a:spLocks noGrp="1"/>
          </p:cNvSpPr>
          <p:nvPr>
            <p:ph type="title"/>
          </p:nvPr>
        </p:nvSpPr>
        <p:spPr>
          <a:xfrm>
            <a:off x="498474" y="484094"/>
            <a:ext cx="7556313" cy="1116106"/>
          </a:xfrm>
        </p:spPr>
        <p:txBody>
          <a:bodyPr/>
          <a:lstStyle/>
          <a:p>
            <a:r>
              <a:rPr lang="en-US" dirty="0"/>
              <a:t>Identifying Cognitive Distortions</a:t>
            </a:r>
            <a:endParaRPr lang="en-US" sz="2800" dirty="0"/>
          </a:p>
        </p:txBody>
      </p:sp>
    </p:spTree>
    <p:extLst>
      <p:ext uri="{BB962C8B-B14F-4D97-AF65-F5344CB8AC3E}">
        <p14:creationId xmlns:p14="http://schemas.microsoft.com/office/powerpoint/2010/main" val="13098957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4572716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Automatic Thought Record</a:t>
            </a:r>
          </a:p>
        </p:txBody>
      </p:sp>
      <p:sp>
        <p:nvSpPr>
          <p:cNvPr id="3" name="Content Placeholder 2"/>
          <p:cNvSpPr>
            <a:spLocks noGrp="1"/>
          </p:cNvSpPr>
          <p:nvPr>
            <p:ph idx="1"/>
          </p:nvPr>
        </p:nvSpPr>
        <p:spPr>
          <a:xfrm>
            <a:off x="498474" y="1981200"/>
            <a:ext cx="8351612" cy="4876800"/>
          </a:xfrm>
        </p:spPr>
        <p:txBody>
          <a:bodyPr>
            <a:normAutofit/>
          </a:bodyPr>
          <a:lstStyle/>
          <a:p>
            <a:r>
              <a:rPr lang="en-US" sz="2400" dirty="0"/>
              <a:t>A great intervention to integrate into identifying, evaluating, and modifying negative automatic thoughts</a:t>
            </a:r>
          </a:p>
          <a:p>
            <a:r>
              <a:rPr lang="en-US" sz="2400" dirty="0"/>
              <a:t>Effective use of thought records facilitates distress regulation, changes maladaptive behavioral patterns, and helps assess outcomes</a:t>
            </a:r>
          </a:p>
          <a:p>
            <a:r>
              <a:rPr lang="en-US" sz="2400" dirty="0"/>
              <a:t>Thought records also provide a great opportunity to track and log therapeutic progress over time</a:t>
            </a:r>
          </a:p>
        </p:txBody>
      </p:sp>
    </p:spTree>
    <p:extLst>
      <p:ext uri="{BB962C8B-B14F-4D97-AF65-F5344CB8AC3E}">
        <p14:creationId xmlns:p14="http://schemas.microsoft.com/office/powerpoint/2010/main" val="26639163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51768" cy="4876800"/>
          </a:xfrm>
        </p:spPr>
        <p:txBody>
          <a:bodyPr>
            <a:normAutofit/>
          </a:bodyPr>
          <a:lstStyle/>
          <a:p>
            <a:r>
              <a:rPr lang="en-US" sz="2400" dirty="0"/>
              <a:t>When using the NATR the first few times, walk through each step while writing in the information provided by the client</a:t>
            </a:r>
          </a:p>
          <a:p>
            <a:pPr lvl="1"/>
            <a:r>
              <a:rPr lang="en-US" sz="2200" dirty="0"/>
              <a:t>You can also use a whiteboard and eventually have clients complete it themselves while you verbally guide them</a:t>
            </a:r>
          </a:p>
          <a:p>
            <a:r>
              <a:rPr lang="en-US" sz="2400" b="1" dirty="0">
                <a:solidFill>
                  <a:srgbClr val="660066"/>
                </a:solidFill>
              </a:rPr>
              <a:t>Table 7.11 </a:t>
            </a:r>
            <a:r>
              <a:rPr lang="mr-IN" sz="2400" b="1" dirty="0">
                <a:solidFill>
                  <a:srgbClr val="660066"/>
                </a:solidFill>
              </a:rPr>
              <a:t>–</a:t>
            </a:r>
            <a:r>
              <a:rPr lang="en-US" sz="2400" b="1" dirty="0">
                <a:solidFill>
                  <a:srgbClr val="660066"/>
                </a:solidFill>
              </a:rPr>
              <a:t> Negative Automatic Thought Record</a:t>
            </a:r>
          </a:p>
          <a:p>
            <a:pPr lvl="1"/>
            <a:r>
              <a:rPr lang="en-US" sz="2200" dirty="0"/>
              <a:t>A version of the thought record that best matches the CBT content and skills presented in this book</a:t>
            </a:r>
          </a:p>
        </p:txBody>
      </p:sp>
      <p:sp>
        <p:nvSpPr>
          <p:cNvPr id="5" name="Title 1"/>
          <p:cNvSpPr>
            <a:spLocks noGrp="1"/>
          </p:cNvSpPr>
          <p:nvPr>
            <p:ph type="title"/>
          </p:nvPr>
        </p:nvSpPr>
        <p:spPr>
          <a:xfrm>
            <a:off x="498474" y="484094"/>
            <a:ext cx="7556313" cy="1116106"/>
          </a:xfrm>
        </p:spPr>
        <p:txBody>
          <a:bodyPr/>
          <a:lstStyle/>
          <a:p>
            <a:r>
              <a:rPr lang="en-US" dirty="0"/>
              <a:t>Negative Automatic Thought Record</a:t>
            </a:r>
          </a:p>
        </p:txBody>
      </p:sp>
    </p:spTree>
    <p:extLst>
      <p:ext uri="{BB962C8B-B14F-4D97-AF65-F5344CB8AC3E}">
        <p14:creationId xmlns:p14="http://schemas.microsoft.com/office/powerpoint/2010/main" val="1763295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chemeClr val="accent1"/>
            </a:solidFill>
          </a:ln>
        </p:spPr>
      </p:pic>
    </p:spTree>
    <p:extLst>
      <p:ext uri="{BB962C8B-B14F-4D97-AF65-F5344CB8AC3E}">
        <p14:creationId xmlns:p14="http://schemas.microsoft.com/office/powerpoint/2010/main" val="14132200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Automatic Thought Record</a:t>
            </a:r>
          </a:p>
        </p:txBody>
      </p:sp>
      <p:sp>
        <p:nvSpPr>
          <p:cNvPr id="3" name="Content Placeholder 2"/>
          <p:cNvSpPr>
            <a:spLocks noGrp="1"/>
          </p:cNvSpPr>
          <p:nvPr>
            <p:ph idx="1"/>
          </p:nvPr>
        </p:nvSpPr>
        <p:spPr>
          <a:xfrm>
            <a:off x="498474" y="1981200"/>
            <a:ext cx="8347503" cy="4876800"/>
          </a:xfrm>
        </p:spPr>
        <p:txBody>
          <a:bodyPr>
            <a:normAutofit/>
          </a:bodyPr>
          <a:lstStyle/>
          <a:p>
            <a:r>
              <a:rPr lang="en-US" dirty="0"/>
              <a:t>Start with the “Before” section</a:t>
            </a:r>
          </a:p>
          <a:p>
            <a:pPr lvl="1"/>
            <a:r>
              <a:rPr lang="en-US" dirty="0"/>
              <a:t>Day/time of event (or image)</a:t>
            </a:r>
          </a:p>
          <a:p>
            <a:pPr lvl="1"/>
            <a:r>
              <a:rPr lang="en-US" dirty="0"/>
              <a:t>Negative automatic thoughts</a:t>
            </a:r>
          </a:p>
          <a:p>
            <a:pPr lvl="2"/>
            <a:r>
              <a:rPr lang="en-US" dirty="0"/>
              <a:t>Rate believability</a:t>
            </a:r>
          </a:p>
          <a:p>
            <a:pPr lvl="2"/>
            <a:r>
              <a:rPr lang="en-US" dirty="0"/>
              <a:t>Identify cognitive distortions</a:t>
            </a:r>
          </a:p>
          <a:p>
            <a:pPr lvl="1"/>
            <a:r>
              <a:rPr lang="en-US" dirty="0"/>
              <a:t>Emotions/body sensations</a:t>
            </a:r>
          </a:p>
          <a:p>
            <a:pPr lvl="2"/>
            <a:r>
              <a:rPr lang="en-US" dirty="0"/>
              <a:t>Rate intensity</a:t>
            </a:r>
          </a:p>
          <a:p>
            <a:pPr lvl="1"/>
            <a:r>
              <a:rPr lang="en-US" dirty="0"/>
              <a:t>Behavioral response</a:t>
            </a:r>
          </a:p>
          <a:p>
            <a:pPr lvl="2"/>
            <a:r>
              <a:rPr lang="en-US" dirty="0"/>
              <a:t>Done during or after experiencing thoughts/emotions</a:t>
            </a:r>
          </a:p>
          <a:p>
            <a:pPr lvl="1"/>
            <a:r>
              <a:rPr lang="en-US" dirty="0"/>
              <a:t>Outcome</a:t>
            </a:r>
          </a:p>
          <a:p>
            <a:pPr lvl="2"/>
            <a:r>
              <a:rPr lang="en-US" dirty="0"/>
              <a:t>Result/outcome of behaviors</a:t>
            </a:r>
          </a:p>
          <a:p>
            <a:pPr lvl="2"/>
            <a:r>
              <a:rPr lang="en-US" dirty="0"/>
              <a:t>Thoughts/emotions in response to the outcome</a:t>
            </a:r>
          </a:p>
          <a:p>
            <a:pPr lvl="1"/>
            <a:r>
              <a:rPr lang="en-US" dirty="0"/>
              <a:t>Be sure to summarize and process clients’ thoughts and feelings</a:t>
            </a:r>
          </a:p>
          <a:p>
            <a:pPr lvl="2"/>
            <a:endParaRPr lang="en-US" dirty="0"/>
          </a:p>
          <a:p>
            <a:pPr lvl="1"/>
            <a:endParaRPr lang="en-US" dirty="0"/>
          </a:p>
          <a:p>
            <a:pPr lvl="2"/>
            <a:endParaRPr lang="en-US" dirty="0"/>
          </a:p>
        </p:txBody>
      </p:sp>
    </p:spTree>
    <p:extLst>
      <p:ext uri="{BB962C8B-B14F-4D97-AF65-F5344CB8AC3E}">
        <p14:creationId xmlns:p14="http://schemas.microsoft.com/office/powerpoint/2010/main" val="31855872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Automatic Thought Record</a:t>
            </a:r>
          </a:p>
        </p:txBody>
      </p:sp>
      <p:sp>
        <p:nvSpPr>
          <p:cNvPr id="3" name="Content Placeholder 2"/>
          <p:cNvSpPr>
            <a:spLocks noGrp="1"/>
          </p:cNvSpPr>
          <p:nvPr>
            <p:ph idx="1"/>
          </p:nvPr>
        </p:nvSpPr>
        <p:spPr>
          <a:xfrm>
            <a:off x="498474" y="1981200"/>
            <a:ext cx="8347503" cy="4876800"/>
          </a:xfrm>
        </p:spPr>
        <p:txBody>
          <a:bodyPr>
            <a:normAutofit/>
          </a:bodyPr>
          <a:lstStyle/>
          <a:p>
            <a:r>
              <a:rPr lang="en-US" dirty="0"/>
              <a:t>Complete “After” section after clients have practiced Socratic techniques</a:t>
            </a:r>
          </a:p>
          <a:p>
            <a:pPr lvl="1"/>
            <a:r>
              <a:rPr lang="en-US" dirty="0"/>
              <a:t>Day/time of event (or image) [same as “Before”]</a:t>
            </a:r>
          </a:p>
          <a:p>
            <a:pPr lvl="1"/>
            <a:r>
              <a:rPr lang="en-US" dirty="0"/>
              <a:t>Alternative thoughts</a:t>
            </a:r>
          </a:p>
          <a:p>
            <a:pPr lvl="2"/>
            <a:r>
              <a:rPr lang="en-US" dirty="0"/>
              <a:t>Respond to any appropriate noted Socratic techniques for negative automatic thoughts</a:t>
            </a:r>
          </a:p>
          <a:p>
            <a:pPr lvl="3"/>
            <a:r>
              <a:rPr lang="en-US" dirty="0"/>
              <a:t>Rate believability in response to each Socratic technique</a:t>
            </a:r>
          </a:p>
          <a:p>
            <a:pPr lvl="2"/>
            <a:r>
              <a:rPr lang="en-US" dirty="0"/>
              <a:t>Develop alternative thought based on reviewing “Before” section and completed Socratic techniques</a:t>
            </a:r>
          </a:p>
          <a:p>
            <a:pPr lvl="3"/>
            <a:r>
              <a:rPr lang="en-US" dirty="0"/>
              <a:t>Rate believability of the alternative thought</a:t>
            </a:r>
          </a:p>
          <a:p>
            <a:pPr lvl="2"/>
            <a:endParaRPr lang="en-US" dirty="0"/>
          </a:p>
          <a:p>
            <a:pPr lvl="2"/>
            <a:endParaRPr lang="en-US" dirty="0"/>
          </a:p>
          <a:p>
            <a:pPr lvl="1"/>
            <a:endParaRPr lang="en-US" dirty="0"/>
          </a:p>
          <a:p>
            <a:pPr lvl="2"/>
            <a:endParaRPr lang="en-US" dirty="0"/>
          </a:p>
        </p:txBody>
      </p:sp>
    </p:spTree>
    <p:extLst>
      <p:ext uri="{BB962C8B-B14F-4D97-AF65-F5344CB8AC3E}">
        <p14:creationId xmlns:p14="http://schemas.microsoft.com/office/powerpoint/2010/main" val="7957591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Automatic Thought Record</a:t>
            </a:r>
          </a:p>
        </p:txBody>
      </p:sp>
      <p:sp>
        <p:nvSpPr>
          <p:cNvPr id="3" name="Content Placeholder 2"/>
          <p:cNvSpPr>
            <a:spLocks noGrp="1"/>
          </p:cNvSpPr>
          <p:nvPr>
            <p:ph idx="1"/>
          </p:nvPr>
        </p:nvSpPr>
        <p:spPr>
          <a:xfrm>
            <a:off x="498474" y="1981200"/>
            <a:ext cx="8347503" cy="4876800"/>
          </a:xfrm>
        </p:spPr>
        <p:txBody>
          <a:bodyPr>
            <a:normAutofit/>
          </a:bodyPr>
          <a:lstStyle/>
          <a:p>
            <a:r>
              <a:rPr lang="en-US" dirty="0"/>
              <a:t>“After” section (continued)</a:t>
            </a:r>
          </a:p>
          <a:p>
            <a:pPr lvl="1"/>
            <a:r>
              <a:rPr lang="en-US" dirty="0"/>
              <a:t>Alternative emotions/body sensations</a:t>
            </a:r>
          </a:p>
          <a:p>
            <a:pPr lvl="2"/>
            <a:r>
              <a:rPr lang="en-US" dirty="0"/>
              <a:t>Rate intensity</a:t>
            </a:r>
          </a:p>
          <a:p>
            <a:pPr lvl="1"/>
            <a:r>
              <a:rPr lang="en-US" dirty="0"/>
              <a:t>Alternative behaviors</a:t>
            </a:r>
          </a:p>
          <a:p>
            <a:pPr lvl="2"/>
            <a:r>
              <a:rPr lang="en-US" dirty="0"/>
              <a:t>Alternative behaviors in response to alternative thoughts/emotions</a:t>
            </a:r>
          </a:p>
          <a:p>
            <a:pPr lvl="1"/>
            <a:r>
              <a:rPr lang="en-US" dirty="0"/>
              <a:t>Clients compare alternative emotions and behaviors to their original/actual emotions and behaviors for “Before” section</a:t>
            </a:r>
          </a:p>
          <a:p>
            <a:pPr lvl="2"/>
            <a:r>
              <a:rPr lang="en-US" dirty="0"/>
              <a:t>Potential for alternative thought to be less distressing than the original negative automatic thought</a:t>
            </a:r>
          </a:p>
          <a:p>
            <a:pPr lvl="1"/>
            <a:r>
              <a:rPr lang="en-US" dirty="0"/>
              <a:t>Alternative outcome</a:t>
            </a:r>
          </a:p>
          <a:p>
            <a:pPr lvl="2"/>
            <a:r>
              <a:rPr lang="en-US" dirty="0"/>
              <a:t>Alternative outcome of behavior</a:t>
            </a:r>
          </a:p>
          <a:p>
            <a:pPr lvl="2"/>
            <a:r>
              <a:rPr lang="en-US" dirty="0"/>
              <a:t>Believability of original negative automatic thought and believability of alternative thought</a:t>
            </a:r>
          </a:p>
          <a:p>
            <a:pPr lvl="2"/>
            <a:endParaRPr lang="en-US" dirty="0"/>
          </a:p>
          <a:p>
            <a:pPr lvl="2"/>
            <a:endParaRPr lang="en-US" dirty="0"/>
          </a:p>
          <a:p>
            <a:pPr lvl="2"/>
            <a:endParaRPr lang="en-US" dirty="0"/>
          </a:p>
          <a:p>
            <a:pPr lvl="2"/>
            <a:endParaRPr lang="en-US" dirty="0"/>
          </a:p>
          <a:p>
            <a:pPr lvl="2"/>
            <a:endParaRPr lang="en-US" dirty="0"/>
          </a:p>
          <a:p>
            <a:pPr lvl="1"/>
            <a:endParaRPr lang="en-US" dirty="0"/>
          </a:p>
          <a:p>
            <a:pPr lvl="2"/>
            <a:endParaRPr lang="en-US" dirty="0"/>
          </a:p>
        </p:txBody>
      </p:sp>
    </p:spTree>
    <p:extLst>
      <p:ext uri="{BB962C8B-B14F-4D97-AF65-F5344CB8AC3E}">
        <p14:creationId xmlns:p14="http://schemas.microsoft.com/office/powerpoint/2010/main" val="5342897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Automatic Thought Record</a:t>
            </a:r>
          </a:p>
        </p:txBody>
      </p:sp>
      <p:sp>
        <p:nvSpPr>
          <p:cNvPr id="3" name="Content Placeholder 2"/>
          <p:cNvSpPr>
            <a:spLocks noGrp="1"/>
          </p:cNvSpPr>
          <p:nvPr>
            <p:ph idx="1"/>
          </p:nvPr>
        </p:nvSpPr>
        <p:spPr>
          <a:xfrm>
            <a:off x="498474" y="1981200"/>
            <a:ext cx="8340726" cy="4876800"/>
          </a:xfrm>
        </p:spPr>
        <p:txBody>
          <a:bodyPr>
            <a:normAutofit/>
          </a:bodyPr>
          <a:lstStyle/>
          <a:p>
            <a:r>
              <a:rPr lang="en-US" sz="2400" dirty="0"/>
              <a:t>When you believe clients are ready, you can have them first complete the “Before” section (or select parts) as homework</a:t>
            </a:r>
          </a:p>
          <a:p>
            <a:r>
              <a:rPr lang="en-US" sz="2400" dirty="0"/>
              <a:t>Clients can complete the “After” section as homework once it has been reviewed in session</a:t>
            </a:r>
          </a:p>
          <a:p>
            <a:r>
              <a:rPr lang="en-US" sz="2400" dirty="0"/>
              <a:t>It is okay if clients get stuck in completing their NATR homework</a:t>
            </a:r>
          </a:p>
          <a:p>
            <a:pPr lvl="1"/>
            <a:r>
              <a:rPr lang="en-US" sz="2200" dirty="0"/>
              <a:t>These moments of getting stuck can be presented as opportunities for further learning and practice</a:t>
            </a:r>
          </a:p>
        </p:txBody>
      </p:sp>
    </p:spTree>
    <p:extLst>
      <p:ext uri="{BB962C8B-B14F-4D97-AF65-F5344CB8AC3E}">
        <p14:creationId xmlns:p14="http://schemas.microsoft.com/office/powerpoint/2010/main" val="1959096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97364"/>
            <a:ext cx="8123852" cy="4860636"/>
          </a:xfrm>
        </p:spPr>
        <p:txBody>
          <a:bodyPr>
            <a:normAutofit lnSpcReduction="10000"/>
          </a:bodyPr>
          <a:lstStyle/>
          <a:p>
            <a:r>
              <a:rPr lang="en-US" sz="2400" b="1" dirty="0">
                <a:solidFill>
                  <a:srgbClr val="660066"/>
                </a:solidFill>
              </a:rPr>
              <a:t>Video Vignette 7.5 (p. 200)</a:t>
            </a:r>
          </a:p>
          <a:p>
            <a:pPr lvl="1"/>
            <a:r>
              <a:rPr lang="en-US" sz="2200" b="1" dirty="0">
                <a:solidFill>
                  <a:srgbClr val="660066"/>
                </a:solidFill>
              </a:rPr>
              <a:t>MDD-12: Automatic Thoughts—Negative Automatic Thought Record</a:t>
            </a:r>
          </a:p>
          <a:p>
            <a:pPr lvl="2"/>
            <a:r>
              <a:rPr lang="en-US" sz="2200" b="1" dirty="0">
                <a:solidFill>
                  <a:srgbClr val="660066"/>
                </a:solidFill>
              </a:rPr>
              <a:t>Completion of the “Before” section</a:t>
            </a:r>
          </a:p>
          <a:p>
            <a:r>
              <a:rPr lang="en-US" sz="2400" b="1" dirty="0">
                <a:solidFill>
                  <a:srgbClr val="660066"/>
                </a:solidFill>
              </a:rPr>
              <a:t>*See Video Vignette 4.2 (MDD-13) for another example of reviewing the “Before” section </a:t>
            </a:r>
          </a:p>
          <a:p>
            <a:r>
              <a:rPr lang="en-US" sz="2600" b="1" dirty="0">
                <a:solidFill>
                  <a:srgbClr val="660066"/>
                </a:solidFill>
              </a:rPr>
              <a:t>Discussion Questions 7.5 (p. 202)</a:t>
            </a:r>
          </a:p>
          <a:p>
            <a:r>
              <a:rPr lang="en-US" sz="2400" b="1" dirty="0">
                <a:solidFill>
                  <a:srgbClr val="660066"/>
                </a:solidFill>
              </a:rPr>
              <a:t>Activity 7.4: Automatic Thoughts—Negative Automatic Thought Record—“Before” (p. 202)</a:t>
            </a:r>
          </a:p>
          <a:p>
            <a:r>
              <a:rPr lang="en-US" sz="2400" b="1" dirty="0">
                <a:solidFill>
                  <a:srgbClr val="660066"/>
                </a:solidFill>
              </a:rPr>
              <a:t>Activity 7.5: Automatic Thoughts—Negative Automatic Thought Record—“After” (p. 203)</a:t>
            </a:r>
          </a:p>
          <a:p>
            <a:endParaRPr lang="en-US" sz="2400" b="1" dirty="0">
              <a:solidFill>
                <a:srgbClr val="660066"/>
              </a:solidFill>
            </a:endParaRPr>
          </a:p>
        </p:txBody>
      </p:sp>
      <p:sp>
        <p:nvSpPr>
          <p:cNvPr id="5" name="Title 1"/>
          <p:cNvSpPr>
            <a:spLocks noGrp="1"/>
          </p:cNvSpPr>
          <p:nvPr>
            <p:ph type="title"/>
          </p:nvPr>
        </p:nvSpPr>
        <p:spPr>
          <a:xfrm>
            <a:off x="498474" y="484094"/>
            <a:ext cx="7556313" cy="1116106"/>
          </a:xfrm>
        </p:spPr>
        <p:txBody>
          <a:bodyPr/>
          <a:lstStyle/>
          <a:p>
            <a:r>
              <a:rPr lang="en-US" dirty="0"/>
              <a:t>Negative Automatic Thought Record</a:t>
            </a:r>
          </a:p>
        </p:txBody>
      </p:sp>
    </p:spTree>
    <p:extLst>
      <p:ext uri="{BB962C8B-B14F-4D97-AF65-F5344CB8AC3E}">
        <p14:creationId xmlns:p14="http://schemas.microsoft.com/office/powerpoint/2010/main" val="7278173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41677" cy="4876800"/>
          </a:xfrm>
        </p:spPr>
        <p:txBody>
          <a:bodyPr>
            <a:normAutofit/>
          </a:bodyPr>
          <a:lstStyle/>
          <a:p>
            <a:r>
              <a:rPr lang="en-US" sz="2400" dirty="0"/>
              <a:t>A more formal process of “thinking before acting”</a:t>
            </a:r>
          </a:p>
          <a:p>
            <a:r>
              <a:rPr lang="en-US" sz="2400" dirty="0"/>
              <a:t>Cognitive rehearsal is like “imaginal cognitive exposure” with problem solving and eventual live application</a:t>
            </a:r>
          </a:p>
          <a:p>
            <a:r>
              <a:rPr lang="en-US" sz="2400" b="1" dirty="0">
                <a:solidFill>
                  <a:srgbClr val="660066"/>
                </a:solidFill>
              </a:rPr>
              <a:t>Table 7.12 </a:t>
            </a:r>
            <a:r>
              <a:rPr lang="mr-IN" sz="2400" b="1" dirty="0">
                <a:solidFill>
                  <a:srgbClr val="660066"/>
                </a:solidFill>
              </a:rPr>
              <a:t>–</a:t>
            </a:r>
            <a:r>
              <a:rPr lang="en-US" sz="2400" b="1" dirty="0">
                <a:solidFill>
                  <a:srgbClr val="660066"/>
                </a:solidFill>
              </a:rPr>
              <a:t> Cognitive Rehearsal Steps Worksheet</a:t>
            </a:r>
          </a:p>
          <a:p>
            <a:pPr lvl="1"/>
            <a:r>
              <a:rPr lang="en-US" sz="2200" dirty="0"/>
              <a:t>A quick reference guide to walk your clients through each of these steps while taking notes</a:t>
            </a:r>
          </a:p>
        </p:txBody>
      </p:sp>
      <p:sp>
        <p:nvSpPr>
          <p:cNvPr id="5" name="Title 1"/>
          <p:cNvSpPr>
            <a:spLocks noGrp="1"/>
          </p:cNvSpPr>
          <p:nvPr>
            <p:ph type="title"/>
          </p:nvPr>
        </p:nvSpPr>
        <p:spPr>
          <a:xfrm>
            <a:off x="498474" y="484094"/>
            <a:ext cx="7556313" cy="1116106"/>
          </a:xfrm>
        </p:spPr>
        <p:txBody>
          <a:bodyPr/>
          <a:lstStyle/>
          <a:p>
            <a:r>
              <a:rPr lang="en-US" dirty="0"/>
              <a:t>Cognitive Rehearsal</a:t>
            </a:r>
            <a:br>
              <a:rPr lang="en-US" dirty="0"/>
            </a:br>
            <a:r>
              <a:rPr lang="en-US" dirty="0"/>
              <a:t>(</a:t>
            </a:r>
            <a:r>
              <a:rPr lang="en-US" sz="2800" dirty="0"/>
              <a:t>Imaginal Cognitive Exposure)</a:t>
            </a:r>
          </a:p>
        </p:txBody>
      </p:sp>
    </p:spTree>
    <p:extLst>
      <p:ext uri="{BB962C8B-B14F-4D97-AF65-F5344CB8AC3E}">
        <p14:creationId xmlns:p14="http://schemas.microsoft.com/office/powerpoint/2010/main" val="20455681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73258"/>
            <a:ext cx="9144000" cy="4911483"/>
          </a:xfrm>
          <a:prstGeom prst="rect">
            <a:avLst/>
          </a:prstGeom>
          <a:ln>
            <a:solidFill>
              <a:srgbClr val="660066"/>
            </a:solidFill>
          </a:ln>
        </p:spPr>
      </p:pic>
    </p:spTree>
    <p:extLst>
      <p:ext uri="{BB962C8B-B14F-4D97-AF65-F5344CB8AC3E}">
        <p14:creationId xmlns:p14="http://schemas.microsoft.com/office/powerpoint/2010/main" val="3486185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81200"/>
            <a:ext cx="8340726" cy="4876800"/>
          </a:xfrm>
        </p:spPr>
        <p:txBody>
          <a:bodyPr>
            <a:normAutofit/>
          </a:bodyPr>
          <a:lstStyle/>
          <a:p>
            <a:r>
              <a:rPr lang="en-US" sz="2400" dirty="0"/>
              <a:t>Behavioral experiments can help clients test the validity of a specific automatic thought</a:t>
            </a:r>
          </a:p>
          <a:p>
            <a:r>
              <a:rPr lang="en-US" sz="2400" dirty="0"/>
              <a:t>Many of the modification techniques naturally lend themselves to behavioral experiments </a:t>
            </a:r>
            <a:r>
              <a:rPr lang="mr-IN" sz="2400" dirty="0"/>
              <a:t>–</a:t>
            </a:r>
            <a:r>
              <a:rPr lang="en-US" sz="2400" dirty="0"/>
              <a:t> clients will practice their new skills between sessions</a:t>
            </a:r>
          </a:p>
          <a:p>
            <a:r>
              <a:rPr lang="en-US" sz="2400" dirty="0">
                <a:solidFill>
                  <a:srgbClr val="660066"/>
                </a:solidFill>
              </a:rPr>
              <a:t>Chapter 8 </a:t>
            </a:r>
            <a:r>
              <a:rPr lang="mr-IN" sz="2400" dirty="0">
                <a:solidFill>
                  <a:srgbClr val="660066"/>
                </a:solidFill>
              </a:rPr>
              <a:t>–</a:t>
            </a:r>
            <a:r>
              <a:rPr lang="en-US" sz="2400" dirty="0">
                <a:solidFill>
                  <a:srgbClr val="660066"/>
                </a:solidFill>
              </a:rPr>
              <a:t> Core Beliefs </a:t>
            </a:r>
            <a:r>
              <a:rPr lang="en-US" sz="2400" dirty="0"/>
              <a:t>addresses behavioral experiments in detail</a:t>
            </a:r>
          </a:p>
        </p:txBody>
      </p:sp>
      <p:sp>
        <p:nvSpPr>
          <p:cNvPr id="4" name="Title 1"/>
          <p:cNvSpPr>
            <a:spLocks noGrp="1"/>
          </p:cNvSpPr>
          <p:nvPr>
            <p:ph type="title"/>
          </p:nvPr>
        </p:nvSpPr>
        <p:spPr>
          <a:xfrm>
            <a:off x="498473" y="410522"/>
            <a:ext cx="7556313" cy="1116106"/>
          </a:xfrm>
        </p:spPr>
        <p:txBody>
          <a:bodyPr/>
          <a:lstStyle/>
          <a:p>
            <a:r>
              <a:rPr lang="en-US" dirty="0"/>
              <a:t>Behavioral Experiments</a:t>
            </a:r>
            <a:endParaRPr lang="en-US" sz="2800" dirty="0"/>
          </a:p>
        </p:txBody>
      </p:sp>
    </p:spTree>
    <p:extLst>
      <p:ext uri="{BB962C8B-B14F-4D97-AF65-F5344CB8AC3E}">
        <p14:creationId xmlns:p14="http://schemas.microsoft.com/office/powerpoint/2010/main" val="6338950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9" y="3124200"/>
            <a:ext cx="5780105" cy="1362075"/>
          </a:xfrm>
        </p:spPr>
        <p:txBody>
          <a:bodyPr>
            <a:normAutofit/>
          </a:bodyPr>
          <a:lstStyle/>
          <a:p>
            <a:r>
              <a:rPr lang="en-US" dirty="0"/>
              <a:t>Working with Valid Negative Automatic Thoughts</a:t>
            </a:r>
          </a:p>
        </p:txBody>
      </p:sp>
      <p:sp>
        <p:nvSpPr>
          <p:cNvPr id="3" name="Text Placeholder 2"/>
          <p:cNvSpPr>
            <a:spLocks noGrp="1"/>
          </p:cNvSpPr>
          <p:nvPr>
            <p:ph type="body" idx="1"/>
          </p:nvPr>
        </p:nvSpPr>
        <p:spPr/>
        <p:txBody>
          <a:bodyPr>
            <a:normAutofit/>
          </a:bodyPr>
          <a:lstStyle/>
          <a:p>
            <a:endParaRPr lang="en-US" sz="2800" dirty="0"/>
          </a:p>
        </p:txBody>
      </p:sp>
    </p:spTree>
    <p:extLst>
      <p:ext uri="{BB962C8B-B14F-4D97-AF65-F5344CB8AC3E}">
        <p14:creationId xmlns:p14="http://schemas.microsoft.com/office/powerpoint/2010/main" val="475295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Valid Negative Automatic Thoughts?</a:t>
            </a:r>
          </a:p>
        </p:txBody>
      </p:sp>
      <p:sp>
        <p:nvSpPr>
          <p:cNvPr id="3" name="Content Placeholder 2"/>
          <p:cNvSpPr>
            <a:spLocks noGrp="1"/>
          </p:cNvSpPr>
          <p:nvPr>
            <p:ph idx="1"/>
          </p:nvPr>
        </p:nvSpPr>
        <p:spPr>
          <a:xfrm>
            <a:off x="498474" y="1981200"/>
            <a:ext cx="8380502" cy="4876800"/>
          </a:xfrm>
        </p:spPr>
        <p:txBody>
          <a:bodyPr>
            <a:normAutofit/>
          </a:bodyPr>
          <a:lstStyle/>
          <a:p>
            <a:r>
              <a:rPr lang="en-US" sz="2400" dirty="0"/>
              <a:t>Sometimes your clients will have largely valid negative automatic thoughts but are still experiencing distress</a:t>
            </a:r>
          </a:p>
          <a:p>
            <a:pPr lvl="1"/>
            <a:r>
              <a:rPr lang="en-US" sz="2200" dirty="0"/>
              <a:t>You do not want to use any Socratic or modification techniques</a:t>
            </a:r>
          </a:p>
          <a:p>
            <a:r>
              <a:rPr lang="en-US" sz="2400" dirty="0"/>
              <a:t>Your concern is more on the consequence/utility of the thought</a:t>
            </a:r>
          </a:p>
        </p:txBody>
      </p:sp>
    </p:spTree>
    <p:extLst>
      <p:ext uri="{BB962C8B-B14F-4D97-AF65-F5344CB8AC3E}">
        <p14:creationId xmlns:p14="http://schemas.microsoft.com/office/powerpoint/2010/main" val="10845883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Valid Negative Automatic Thoughts?</a:t>
            </a:r>
          </a:p>
        </p:txBody>
      </p:sp>
      <p:sp>
        <p:nvSpPr>
          <p:cNvPr id="3" name="Content Placeholder 2"/>
          <p:cNvSpPr>
            <a:spLocks noGrp="1"/>
          </p:cNvSpPr>
          <p:nvPr>
            <p:ph idx="1"/>
          </p:nvPr>
        </p:nvSpPr>
        <p:spPr>
          <a:xfrm>
            <a:off x="498474" y="1981200"/>
            <a:ext cx="8380502" cy="4876800"/>
          </a:xfrm>
        </p:spPr>
        <p:txBody>
          <a:bodyPr>
            <a:normAutofit/>
          </a:bodyPr>
          <a:lstStyle/>
          <a:p>
            <a:r>
              <a:rPr lang="en-US" sz="2400" dirty="0"/>
              <a:t>Sometimes the valid negative automatic thought is associated with a distorted conclusion/meaning</a:t>
            </a:r>
          </a:p>
          <a:p>
            <a:pPr lvl="1"/>
            <a:r>
              <a:rPr lang="en-US" sz="2200" dirty="0"/>
              <a:t>Focus can be on the utility of the automatic thought by developing possible alternative conclusions and problem-focused styles of coping</a:t>
            </a:r>
          </a:p>
          <a:p>
            <a:r>
              <a:rPr lang="en-US" sz="2400" dirty="0"/>
              <a:t>Sometimes the valid negative automatic thought and conclusion/meaning are both accurate</a:t>
            </a:r>
          </a:p>
          <a:p>
            <a:pPr lvl="1"/>
            <a:r>
              <a:rPr lang="en-US" sz="2200" dirty="0"/>
              <a:t>Focus can be on accepting the reality of the situation and more emotion-focused styles of coping</a:t>
            </a:r>
          </a:p>
          <a:p>
            <a:r>
              <a:rPr lang="en-US" sz="2400" dirty="0">
                <a:solidFill>
                  <a:srgbClr val="660066"/>
                </a:solidFill>
              </a:rPr>
              <a:t>Recall: Table 7.2 – Validity and Utility of Negative Automatic Thoughts</a:t>
            </a:r>
          </a:p>
        </p:txBody>
      </p:sp>
    </p:spTree>
    <p:extLst>
      <p:ext uri="{BB962C8B-B14F-4D97-AF65-F5344CB8AC3E}">
        <p14:creationId xmlns:p14="http://schemas.microsoft.com/office/powerpoint/2010/main" val="11385041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438400"/>
            <a:ext cx="9144000" cy="1961322"/>
          </a:xfrm>
          <a:prstGeom prst="rect">
            <a:avLst/>
          </a:prstGeom>
          <a:ln>
            <a:solidFill>
              <a:srgbClr val="660066"/>
            </a:solidFill>
          </a:ln>
        </p:spPr>
      </p:pic>
      <p:sp>
        <p:nvSpPr>
          <p:cNvPr id="5" name="Title 1"/>
          <p:cNvSpPr>
            <a:spLocks noGrp="1"/>
          </p:cNvSpPr>
          <p:nvPr>
            <p:ph type="title"/>
          </p:nvPr>
        </p:nvSpPr>
        <p:spPr>
          <a:xfrm>
            <a:off x="498474" y="484094"/>
            <a:ext cx="7556313" cy="1116106"/>
          </a:xfrm>
        </p:spPr>
        <p:txBody>
          <a:bodyPr/>
          <a:lstStyle/>
          <a:p>
            <a:r>
              <a:rPr lang="en-US" dirty="0"/>
              <a:t>Working with Valid Negative Automatic Thoughts?</a:t>
            </a:r>
          </a:p>
        </p:txBody>
      </p:sp>
    </p:spTree>
    <p:extLst>
      <p:ext uri="{BB962C8B-B14F-4D97-AF65-F5344CB8AC3E}">
        <p14:creationId xmlns:p14="http://schemas.microsoft.com/office/powerpoint/2010/main" val="7257502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Valid Negative Automatic Thoughts</a:t>
            </a:r>
          </a:p>
        </p:txBody>
      </p:sp>
      <p:sp>
        <p:nvSpPr>
          <p:cNvPr id="3" name="Content Placeholder 2"/>
          <p:cNvSpPr>
            <a:spLocks noGrp="1"/>
          </p:cNvSpPr>
          <p:nvPr>
            <p:ph idx="1"/>
          </p:nvPr>
        </p:nvSpPr>
        <p:spPr>
          <a:xfrm>
            <a:off x="498474" y="1981200"/>
            <a:ext cx="8348215" cy="4876800"/>
          </a:xfrm>
        </p:spPr>
        <p:txBody>
          <a:bodyPr>
            <a:normAutofit/>
          </a:bodyPr>
          <a:lstStyle/>
          <a:p>
            <a:r>
              <a:rPr lang="en-US" sz="2400" dirty="0"/>
              <a:t>Helpful strategies when working with valid negative automatic thoughts</a:t>
            </a:r>
          </a:p>
          <a:p>
            <a:pPr lvl="1"/>
            <a:r>
              <a:rPr lang="en-US" sz="2200" dirty="0">
                <a:solidFill>
                  <a:srgbClr val="660066"/>
                </a:solidFill>
              </a:rPr>
              <a:t>1. Assess validity of the conclusion</a:t>
            </a:r>
          </a:p>
          <a:p>
            <a:pPr lvl="1"/>
            <a:r>
              <a:rPr lang="en-US" sz="2200" dirty="0">
                <a:solidFill>
                  <a:srgbClr val="660066"/>
                </a:solidFill>
              </a:rPr>
              <a:t>2. Consider alternative conclusions</a:t>
            </a:r>
          </a:p>
          <a:p>
            <a:pPr lvl="1"/>
            <a:r>
              <a:rPr lang="en-US" sz="2200" dirty="0">
                <a:solidFill>
                  <a:srgbClr val="660066"/>
                </a:solidFill>
              </a:rPr>
              <a:t>3. Problem-focused coping</a:t>
            </a:r>
          </a:p>
          <a:p>
            <a:pPr lvl="1"/>
            <a:r>
              <a:rPr lang="en-US" sz="2200" dirty="0">
                <a:solidFill>
                  <a:srgbClr val="660066"/>
                </a:solidFill>
              </a:rPr>
              <a:t>4. Acceptance and emotion-focused coping</a:t>
            </a:r>
          </a:p>
        </p:txBody>
      </p:sp>
    </p:spTree>
    <p:extLst>
      <p:ext uri="{BB962C8B-B14F-4D97-AF65-F5344CB8AC3E}">
        <p14:creationId xmlns:p14="http://schemas.microsoft.com/office/powerpoint/2010/main" val="29556539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Valid Negative Automatic Thoughts</a:t>
            </a:r>
          </a:p>
        </p:txBody>
      </p:sp>
      <p:sp>
        <p:nvSpPr>
          <p:cNvPr id="3" name="Content Placeholder 2"/>
          <p:cNvSpPr>
            <a:spLocks noGrp="1"/>
          </p:cNvSpPr>
          <p:nvPr>
            <p:ph idx="1"/>
          </p:nvPr>
        </p:nvSpPr>
        <p:spPr>
          <a:xfrm>
            <a:off x="498474" y="1981200"/>
            <a:ext cx="8348215" cy="4876800"/>
          </a:xfrm>
        </p:spPr>
        <p:txBody>
          <a:bodyPr>
            <a:normAutofit/>
          </a:bodyPr>
          <a:lstStyle/>
          <a:p>
            <a:r>
              <a:rPr lang="en-US" sz="2400" dirty="0">
                <a:solidFill>
                  <a:srgbClr val="660066"/>
                </a:solidFill>
              </a:rPr>
              <a:t>1. Assess validity of the conclusion</a:t>
            </a:r>
          </a:p>
          <a:p>
            <a:pPr lvl="1"/>
            <a:r>
              <a:rPr lang="en-US" sz="2200" dirty="0"/>
              <a:t>Instead of challenging your clients’ thoughts, challenge their conclusions (e.g., examining the evidence)</a:t>
            </a:r>
          </a:p>
          <a:p>
            <a:r>
              <a:rPr lang="en-US" sz="2400" dirty="0">
                <a:solidFill>
                  <a:srgbClr val="660066"/>
                </a:solidFill>
              </a:rPr>
              <a:t>2. Consider alternative conclusions</a:t>
            </a:r>
          </a:p>
          <a:p>
            <a:pPr lvl="1"/>
            <a:r>
              <a:rPr lang="en-US" sz="2200" dirty="0"/>
              <a:t>Develop conclusions both that are accurate and that contribute to adaptive functioning and distress reduction</a:t>
            </a:r>
          </a:p>
          <a:p>
            <a:pPr lvl="2"/>
            <a:r>
              <a:rPr lang="en-US" sz="2000" dirty="0"/>
              <a:t>Can include addressing the reality of the problem/situation, including genuine risks and personal flaws and limitations</a:t>
            </a:r>
          </a:p>
          <a:p>
            <a:pPr lvl="3"/>
            <a:r>
              <a:rPr lang="en-US" dirty="0"/>
              <a:t>Includes enhancing and/or developing alternative coping strategies</a:t>
            </a:r>
          </a:p>
        </p:txBody>
      </p:sp>
    </p:spTree>
    <p:extLst>
      <p:ext uri="{BB962C8B-B14F-4D97-AF65-F5344CB8AC3E}">
        <p14:creationId xmlns:p14="http://schemas.microsoft.com/office/powerpoint/2010/main" val="13551359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Valid Negative Automatic Thoughts</a:t>
            </a:r>
          </a:p>
        </p:txBody>
      </p:sp>
      <p:sp>
        <p:nvSpPr>
          <p:cNvPr id="3" name="Content Placeholder 2"/>
          <p:cNvSpPr>
            <a:spLocks noGrp="1"/>
          </p:cNvSpPr>
          <p:nvPr>
            <p:ph idx="1"/>
          </p:nvPr>
        </p:nvSpPr>
        <p:spPr>
          <a:xfrm>
            <a:off x="498474" y="1981200"/>
            <a:ext cx="8348215" cy="4876800"/>
          </a:xfrm>
        </p:spPr>
        <p:txBody>
          <a:bodyPr>
            <a:normAutofit/>
          </a:bodyPr>
          <a:lstStyle/>
          <a:p>
            <a:r>
              <a:rPr lang="en-US" sz="2400" dirty="0">
                <a:solidFill>
                  <a:srgbClr val="660066"/>
                </a:solidFill>
              </a:rPr>
              <a:t>3. Problem-focused coping</a:t>
            </a:r>
          </a:p>
          <a:p>
            <a:pPr lvl="1"/>
            <a:r>
              <a:rPr lang="en-US" sz="2200" dirty="0"/>
              <a:t>Some clients may have an accurate/valid perception of the situation, but it may be possible to consider a few strategies to problem solve and alter the situation</a:t>
            </a:r>
          </a:p>
          <a:p>
            <a:pPr lvl="2"/>
            <a:r>
              <a:rPr lang="en-US" sz="2000" dirty="0"/>
              <a:t>No all problems can be solved; many times a problem can only be solved partially</a:t>
            </a:r>
          </a:p>
          <a:p>
            <a:pPr lvl="2"/>
            <a:r>
              <a:rPr lang="en-US" sz="2000" dirty="0"/>
              <a:t>Key is to find balance in using problem-focused and emotion-focused coping</a:t>
            </a:r>
          </a:p>
        </p:txBody>
      </p:sp>
    </p:spTree>
    <p:extLst>
      <p:ext uri="{BB962C8B-B14F-4D97-AF65-F5344CB8AC3E}">
        <p14:creationId xmlns:p14="http://schemas.microsoft.com/office/powerpoint/2010/main" val="42869952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with Valid Negative Automatic Thoughts</a:t>
            </a:r>
          </a:p>
        </p:txBody>
      </p:sp>
      <p:sp>
        <p:nvSpPr>
          <p:cNvPr id="3" name="Content Placeholder 2"/>
          <p:cNvSpPr>
            <a:spLocks noGrp="1"/>
          </p:cNvSpPr>
          <p:nvPr>
            <p:ph idx="1"/>
          </p:nvPr>
        </p:nvSpPr>
        <p:spPr>
          <a:xfrm>
            <a:off x="498474" y="1981200"/>
            <a:ext cx="8348215" cy="4876800"/>
          </a:xfrm>
        </p:spPr>
        <p:txBody>
          <a:bodyPr>
            <a:normAutofit/>
          </a:bodyPr>
          <a:lstStyle/>
          <a:p>
            <a:r>
              <a:rPr lang="en-US" sz="2400" dirty="0">
                <a:solidFill>
                  <a:srgbClr val="660066"/>
                </a:solidFill>
              </a:rPr>
              <a:t>4. Acceptance and emotion-focused coping</a:t>
            </a:r>
          </a:p>
          <a:p>
            <a:pPr lvl="1"/>
            <a:r>
              <a:rPr lang="en-US" sz="2200" dirty="0"/>
              <a:t>Sometimes, there are conclusions that are accurate and do not necessarily warrant alternative conclusions</a:t>
            </a:r>
          </a:p>
          <a:p>
            <a:pPr lvl="2"/>
            <a:r>
              <a:rPr lang="en-US" sz="2000" dirty="0"/>
              <a:t>Ruminating over these conclusions can result in significant distress</a:t>
            </a:r>
          </a:p>
          <a:p>
            <a:pPr lvl="3"/>
            <a:r>
              <a:rPr lang="en-US" dirty="0"/>
              <a:t>Socratic technique – impact of ruminating over negative conclusions</a:t>
            </a:r>
          </a:p>
          <a:p>
            <a:pPr lvl="2"/>
            <a:r>
              <a:rPr lang="en-US" sz="2000" dirty="0"/>
              <a:t>Clients cannot change the outcome/conclusion, but they can still control how they emotionally cope</a:t>
            </a:r>
          </a:p>
          <a:p>
            <a:pPr lvl="3"/>
            <a:r>
              <a:rPr lang="en-US" dirty="0"/>
              <a:t>Some clients will need assistance in accepting the outcome, often through emotion-focused coping</a:t>
            </a:r>
          </a:p>
        </p:txBody>
      </p:sp>
    </p:spTree>
    <p:extLst>
      <p:ext uri="{BB962C8B-B14F-4D97-AF65-F5344CB8AC3E}">
        <p14:creationId xmlns:p14="http://schemas.microsoft.com/office/powerpoint/2010/main" val="15405142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Challenges for Automatic Thoughts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204226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36989512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324100"/>
            <a:ext cx="9144000" cy="2206564"/>
          </a:xfrm>
          <a:prstGeom prst="rect">
            <a:avLst/>
          </a:prstGeom>
          <a:ln>
            <a:solidFill>
              <a:srgbClr val="660066"/>
            </a:solidFill>
          </a:ln>
        </p:spPr>
      </p:pic>
    </p:spTree>
    <p:extLst>
      <p:ext uri="{BB962C8B-B14F-4D97-AF65-F5344CB8AC3E}">
        <p14:creationId xmlns:p14="http://schemas.microsoft.com/office/powerpoint/2010/main" val="2769048838"/>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2966</TotalTime>
  <Words>4388</Words>
  <Application>Microsoft Macintosh PowerPoint</Application>
  <PresentationFormat>On-screen Show (4:3)</PresentationFormat>
  <Paragraphs>436</Paragraphs>
  <Slides>86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86</vt:i4>
      </vt:variant>
    </vt:vector>
  </HeadingPairs>
  <TitlesOfParts>
    <vt:vector size="90" baseType="lpstr">
      <vt:lpstr>Calibri</vt:lpstr>
      <vt:lpstr>Rockwell</vt:lpstr>
      <vt:lpstr>Wingdings</vt:lpstr>
      <vt:lpstr>Advantage</vt:lpstr>
      <vt:lpstr>Automatic Thoughts: Eliciting, Identifying, Evaluating, &amp; Modifying Maladaptive Thought Patterns</vt:lpstr>
      <vt:lpstr>Automatic Thoughts</vt:lpstr>
      <vt:lpstr>Automatic Thoughts</vt:lpstr>
      <vt:lpstr>What are Automatic Thoughts?</vt:lpstr>
      <vt:lpstr>What are Automatic Thoughts?</vt:lpstr>
      <vt:lpstr>What are Automatic Thoughts?</vt:lpstr>
      <vt:lpstr>What are Automatic Thoughts?</vt:lpstr>
      <vt:lpstr>What are Automatic Thoughts?</vt:lpstr>
      <vt:lpstr>Psychoeducation of Automatic Thoughts</vt:lpstr>
      <vt:lpstr>Psychoeducation of Automatic Thoughts</vt:lpstr>
      <vt:lpstr>Psychoeducation of Automatic Thoughts</vt:lpstr>
      <vt:lpstr>Psychoeducation of Automatic Thoughts</vt:lpstr>
      <vt:lpstr>Eliciting and Identifying Automatic Thoughts</vt:lpstr>
      <vt:lpstr>Eliciting and Identifying Automatic Thoughts</vt:lpstr>
      <vt:lpstr>Guided Discovery (Using Emotions to Elicit Automatic Thoughts)</vt:lpstr>
      <vt:lpstr>Guided Discovery</vt:lpstr>
      <vt:lpstr>Guided Discovery</vt:lpstr>
      <vt:lpstr>Guided Discovery</vt:lpstr>
      <vt:lpstr>Guided Discovery </vt:lpstr>
      <vt:lpstr>Guided Discovery</vt:lpstr>
      <vt:lpstr>Guided Discovery</vt:lpstr>
      <vt:lpstr>Guided Imagery (Using Images to Elicit Automatic Thoughts)</vt:lpstr>
      <vt:lpstr>Guided Imagery</vt:lpstr>
      <vt:lpstr>Role Play (Re-Creating Interactions to Elicit Automatic Thoughts)</vt:lpstr>
      <vt:lpstr>Differentiating Thoughts from Emotions</vt:lpstr>
      <vt:lpstr>Differentiating Thoughts from Emotions</vt:lpstr>
      <vt:lpstr>Differentiating Thoughts from Emotions</vt:lpstr>
      <vt:lpstr>Differentiating Thoughts from Emotions</vt:lpstr>
      <vt:lpstr>Tracking Negative Automatic Thoughts</vt:lpstr>
      <vt:lpstr>PowerPoint Presentation</vt:lpstr>
      <vt:lpstr>Remember: Use Your CBT Case Formulation</vt:lpstr>
      <vt:lpstr>Evaluating and Modifying Negative Automatic Thoughts</vt:lpstr>
      <vt:lpstr>Evaluating and Modifying Automatic Thoughts</vt:lpstr>
      <vt:lpstr>Evaluating and Modifying Automatic Thoughts</vt:lpstr>
      <vt:lpstr>The Evaluation Process (Focusing on Relevant Automatic Thoughts)</vt:lpstr>
      <vt:lpstr>PowerPoint Presentation</vt:lpstr>
      <vt:lpstr>The Evaluation Process</vt:lpstr>
      <vt:lpstr>The Evaluation Process</vt:lpstr>
      <vt:lpstr>Evaluating and Modifying Negative Automatic Thoughts</vt:lpstr>
      <vt:lpstr>Socratic Techniques (Evaluating to Modifying Automatic Thoughts)</vt:lpstr>
      <vt:lpstr>Socratic Techniques</vt:lpstr>
      <vt:lpstr>Socratic Techniques</vt:lpstr>
      <vt:lpstr>1. Examine the Evidence  (Determine if the Negative Automatic Thought is Invalid)</vt:lpstr>
      <vt:lpstr>1. Examine the Evidence </vt:lpstr>
      <vt:lpstr>1. Examine the Evidence </vt:lpstr>
      <vt:lpstr>2. Decatastrophize Perceived Negative Outcomes</vt:lpstr>
      <vt:lpstr>2. Decatastrophize Perceived Negative Outcomes</vt:lpstr>
      <vt:lpstr>PowerPoint Presentation</vt:lpstr>
      <vt:lpstr>3. Explore Possible Alternative Explanations</vt:lpstr>
      <vt:lpstr>3. Explore Possible Alternative Explanations</vt:lpstr>
      <vt:lpstr>4. Assess the Impact of Believing the Negative Automatic Thought</vt:lpstr>
      <vt:lpstr>5. Separate Self From Negative Automatic Thought</vt:lpstr>
      <vt:lpstr>6. Shift Attributional Biases</vt:lpstr>
      <vt:lpstr>6. Shift Attributional Biases</vt:lpstr>
      <vt:lpstr>6. Shift Attributional Biases</vt:lpstr>
      <vt:lpstr>6. Shift Attributional Biases</vt:lpstr>
      <vt:lpstr>6. Shift Attributional Biases</vt:lpstr>
      <vt:lpstr>6. Shift Attributional Biases</vt:lpstr>
      <vt:lpstr>PowerPoint Presentation</vt:lpstr>
      <vt:lpstr>Socratic Techniques</vt:lpstr>
      <vt:lpstr>Evaluating and Modifying Negative Automatic Thoughts</vt:lpstr>
      <vt:lpstr>Identifying Cognitive Distortions (Modifying Specific Thought Patterns)</vt:lpstr>
      <vt:lpstr>Identifying Cognitive Distortions</vt:lpstr>
      <vt:lpstr>PowerPoint Presentation</vt:lpstr>
      <vt:lpstr>Negative Automatic Thought Record</vt:lpstr>
      <vt:lpstr>Negative Automatic Thought Record</vt:lpstr>
      <vt:lpstr>PowerPoint Presentation</vt:lpstr>
      <vt:lpstr>Negative Automatic Thought Record</vt:lpstr>
      <vt:lpstr>Negative Automatic Thought Record</vt:lpstr>
      <vt:lpstr>Negative Automatic Thought Record</vt:lpstr>
      <vt:lpstr>Negative Automatic Thought Record</vt:lpstr>
      <vt:lpstr>Negative Automatic Thought Record</vt:lpstr>
      <vt:lpstr>Cognitive Rehearsal (Imaginal Cognitive Exposure)</vt:lpstr>
      <vt:lpstr>PowerPoint Presentation</vt:lpstr>
      <vt:lpstr>Behavioral Experiments</vt:lpstr>
      <vt:lpstr>Working with Valid Negative Automatic Thoughts</vt:lpstr>
      <vt:lpstr>Working with Valid Negative Automatic Thoughts?</vt:lpstr>
      <vt:lpstr>Working with Valid Negative Automatic Thoughts?</vt:lpstr>
      <vt:lpstr>Working with Valid Negative Automatic Thoughts?</vt:lpstr>
      <vt:lpstr>Working with Valid Negative Automatic Thoughts</vt:lpstr>
      <vt:lpstr>Working with Valid Negative Automatic Thoughts</vt:lpstr>
      <vt:lpstr>Working with Valid Negative Automatic Thoughts</vt:lpstr>
      <vt:lpstr>Working with Valid Negative Automatic Thoughts</vt:lpstr>
      <vt:lpstr>Common Challenges for Automatic Thoughts</vt:lpstr>
      <vt:lpstr>PowerPoint Presentation</vt:lpstr>
      <vt:lpstr>PowerPoint Presentation</vt:lpstr>
    </vt:vector>
  </TitlesOfParts>
  <Company>Assumption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Automatic Thoughts: Eliciting, Evaluating, &amp; Modifying</dc:title>
  <dc:creator>Information Technology</dc:creator>
  <cp:lastModifiedBy>Volungis, Adam M. (Psychology)</cp:lastModifiedBy>
  <cp:revision>170</cp:revision>
  <cp:lastPrinted>2017-10-12T17:49:00Z</cp:lastPrinted>
  <dcterms:created xsi:type="dcterms:W3CDTF">2016-10-13T16:07:01Z</dcterms:created>
  <dcterms:modified xsi:type="dcterms:W3CDTF">2018-10-01T20:48:43Z</dcterms:modified>
</cp:coreProperties>
</file>