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42"/>
  </p:notesMasterIdLst>
  <p:sldIdLst>
    <p:sldId id="273" r:id="rId2"/>
    <p:sldId id="274" r:id="rId3"/>
    <p:sldId id="275" r:id="rId4"/>
    <p:sldId id="276" r:id="rId5"/>
    <p:sldId id="277" r:id="rId6"/>
    <p:sldId id="278" r:id="rId7"/>
    <p:sldId id="259" r:id="rId8"/>
    <p:sldId id="279" r:id="rId9"/>
    <p:sldId id="280" r:id="rId10"/>
    <p:sldId id="281" r:id="rId11"/>
    <p:sldId id="261" r:id="rId12"/>
    <p:sldId id="282" r:id="rId13"/>
    <p:sldId id="262" r:id="rId14"/>
    <p:sldId id="283" r:id="rId15"/>
    <p:sldId id="284" r:id="rId16"/>
    <p:sldId id="286" r:id="rId17"/>
    <p:sldId id="287" r:id="rId18"/>
    <p:sldId id="263" r:id="rId19"/>
    <p:sldId id="288" r:id="rId20"/>
    <p:sldId id="266" r:id="rId21"/>
    <p:sldId id="289" r:id="rId22"/>
    <p:sldId id="290" r:id="rId23"/>
    <p:sldId id="291" r:id="rId24"/>
    <p:sldId id="292" r:id="rId25"/>
    <p:sldId id="293" r:id="rId26"/>
    <p:sldId id="306" r:id="rId27"/>
    <p:sldId id="294" r:id="rId28"/>
    <p:sldId id="295" r:id="rId29"/>
    <p:sldId id="296" r:id="rId30"/>
    <p:sldId id="297" r:id="rId31"/>
    <p:sldId id="298" r:id="rId32"/>
    <p:sldId id="299" r:id="rId33"/>
    <p:sldId id="300" r:id="rId34"/>
    <p:sldId id="268" r:id="rId35"/>
    <p:sldId id="301" r:id="rId36"/>
    <p:sldId id="302" r:id="rId37"/>
    <p:sldId id="303" r:id="rId38"/>
    <p:sldId id="304" r:id="rId39"/>
    <p:sldId id="305" r:id="rId40"/>
    <p:sldId id="307"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46"/>
    <p:restoredTop sz="94674"/>
  </p:normalViewPr>
  <p:slideViewPr>
    <p:cSldViewPr snapToGrid="0" snapToObjects="1">
      <p:cViewPr varScale="1">
        <p:scale>
          <a:sx n="124" d="100"/>
          <a:sy n="124" d="100"/>
        </p:scale>
        <p:origin x="16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218376-BFC7-0442-931E-85E286A0C011}" type="datetimeFigureOut">
              <a:rPr lang="en-US" smtClean="0"/>
              <a:t>10/4/18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6D52BC-A265-FD47-B323-5C4E4CFC2CFB}" type="slidenum">
              <a:rPr lang="en-US" smtClean="0"/>
              <a:t>‹#›</a:t>
            </a:fld>
            <a:endParaRPr lang="en-US"/>
          </a:p>
        </p:txBody>
      </p:sp>
    </p:spTree>
    <p:extLst>
      <p:ext uri="{BB962C8B-B14F-4D97-AF65-F5344CB8AC3E}">
        <p14:creationId xmlns:p14="http://schemas.microsoft.com/office/powerpoint/2010/main" val="8724440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D653FF3-4182-4AC2-B8D0-235792708B9A}" type="slidenum">
              <a:rPr lang="en-US" smtClean="0"/>
              <a:t>1</a:t>
            </a:fld>
            <a:endParaRPr lang="en-US"/>
          </a:p>
        </p:txBody>
      </p:sp>
    </p:spTree>
    <p:extLst>
      <p:ext uri="{BB962C8B-B14F-4D97-AF65-F5344CB8AC3E}">
        <p14:creationId xmlns:p14="http://schemas.microsoft.com/office/powerpoint/2010/main" val="4185468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E4374D7-FAB4-C240-AB57-6427715D35F0}" type="datetimeFigureOut">
              <a:rPr lang="en-US" smtClean="0"/>
              <a:t>10/4/18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E4374D7-FAB4-C240-AB57-6427715D35F0}"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E6093-0D83-2143-9463-47F01A6E7DCC}"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E4374D7-FAB4-C240-AB57-6427715D35F0}"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E6093-0D83-2143-9463-47F01A6E7DCC}"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E4374D7-FAB4-C240-AB57-6427715D35F0}" type="datetimeFigureOut">
              <a:rPr lang="en-US" smtClean="0"/>
              <a:t>10/4/18</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CE4374D7-FAB4-C240-AB57-6427715D35F0}" type="datetimeFigureOut">
              <a:rPr lang="en-US" smtClean="0"/>
              <a:t>10/4/18</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456E6093-0D83-2143-9463-47F01A6E7DCC}"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E6093-0D83-2143-9463-47F01A6E7DC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CE4374D7-FAB4-C240-AB57-6427715D35F0}" type="datetimeFigureOut">
              <a:rPr lang="en-US" smtClean="0"/>
              <a:t>10/4/18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6E6093-0D83-2143-9463-47F01A6E7DCC}"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456E6093-0D83-2143-9463-47F01A6E7DC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E6093-0D83-2143-9463-47F01A6E7DCC}"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E6093-0D83-2143-9463-47F01A6E7DCC}"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E4374D7-FAB4-C240-AB57-6427715D35F0}" type="datetimeFigureOut">
              <a:rPr lang="en-US" smtClean="0"/>
              <a:t>10/4/18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6E6093-0D83-2143-9463-47F01A6E7DC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CE4374D7-FAB4-C240-AB57-6427715D35F0}" type="datetimeFigureOut">
              <a:rPr lang="en-US" smtClean="0"/>
              <a:t>10/4/18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6E6093-0D83-2143-9463-47F01A6E7DCC}"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56E6093-0D83-2143-9463-47F01A6E7DCC}"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6E6093-0D83-2143-9463-47F01A6E7DCC}"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56E6093-0D83-2143-9463-47F01A6E7DCC}"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56E6093-0D83-2143-9463-47F01A6E7DCC}"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E4374D7-FAB4-C240-AB57-6427715D35F0}" type="datetimeFigureOut">
              <a:rPr lang="en-US" smtClean="0"/>
              <a:t>10/4/18</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56E6093-0D83-2143-9463-47F01A6E7DCC}"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E4374D7-FAB4-C240-AB57-6427715D35F0}"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E6093-0D83-2143-9463-47F01A6E7DCC}"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E4374D7-FAB4-C240-AB57-6427715D35F0}" type="datetimeFigureOut">
              <a:rPr lang="en-US" smtClean="0"/>
              <a:t>10/4/18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6E6093-0D83-2143-9463-47F01A6E7DCC}"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CE4374D7-FAB4-C240-AB57-6427715D35F0}" type="datetimeFigureOut">
              <a:rPr lang="en-US" smtClean="0"/>
              <a:t>10/4/18</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456E6093-0D83-2143-9463-47F01A6E7DC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65428" y="385646"/>
            <a:ext cx="2031242" cy="594665"/>
          </a:xfrm>
          <a:prstGeom prst="rect">
            <a:avLst/>
          </a:prstGeom>
        </p:spPr>
        <p:txBody>
          <a:bodyPr vert="horz" lIns="91440" tIns="45720" rIns="91440" bIns="45720" rtlCol="0" anchor="t" anchorCtr="0">
            <a:normAutofit fontScale="97500"/>
          </a:bodyPr>
          <a:lstStyle>
            <a:lvl1pPr algn="l" defTabSz="914400" rtl="0" eaLnBrk="1" latinLnBrk="0" hangingPunct="1">
              <a:spcBef>
                <a:spcPct val="0"/>
              </a:spcBef>
              <a:buNone/>
              <a:defRPr sz="2800" b="0" kern="1200">
                <a:solidFill>
                  <a:schemeClr val="accent1"/>
                </a:solidFill>
                <a:latin typeface="+mj-lt"/>
                <a:ea typeface="+mj-ea"/>
                <a:cs typeface="+mj-cs"/>
              </a:defRPr>
            </a:lvl1pPr>
          </a:lstStyle>
          <a:p>
            <a:r>
              <a:rPr lang="en-US" dirty="0">
                <a:solidFill>
                  <a:schemeClr val="tx1"/>
                </a:solidFill>
              </a:rPr>
              <a:t>Chapter 6</a:t>
            </a:r>
          </a:p>
        </p:txBody>
      </p:sp>
      <p:sp>
        <p:nvSpPr>
          <p:cNvPr id="8" name="Title 1"/>
          <p:cNvSpPr>
            <a:spLocks noGrp="1"/>
          </p:cNvSpPr>
          <p:nvPr>
            <p:ph type="ctrTitle"/>
          </p:nvPr>
        </p:nvSpPr>
        <p:spPr>
          <a:xfrm>
            <a:off x="289667" y="4624668"/>
            <a:ext cx="8549533" cy="1044150"/>
          </a:xfrm>
        </p:spPr>
        <p:txBody>
          <a:bodyPr>
            <a:normAutofit/>
          </a:bodyPr>
          <a:lstStyle/>
          <a:p>
            <a:r>
              <a:rPr lang="en-US" dirty="0"/>
              <a:t>Behavioral Activation: Monitoring, Scheduling, Moving, and Getting Things Done</a:t>
            </a:r>
          </a:p>
        </p:txBody>
      </p:sp>
    </p:spTree>
    <p:extLst>
      <p:ext uri="{BB962C8B-B14F-4D97-AF65-F5344CB8AC3E}">
        <p14:creationId xmlns:p14="http://schemas.microsoft.com/office/powerpoint/2010/main" val="838953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Activation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6736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Activation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Beck et al. (1979) included behavioral activation, through “activity scheduling,” as a key CBT-specific factor for the treatment of depression</a:t>
            </a:r>
          </a:p>
          <a:p>
            <a:pPr lvl="1"/>
            <a:r>
              <a:rPr lang="en-US" sz="2200" dirty="0"/>
              <a:t>*Activity scheduling was first developed by </a:t>
            </a:r>
            <a:r>
              <a:rPr lang="en-US" sz="2200" dirty="0" err="1"/>
              <a:t>Lewinsohn</a:t>
            </a:r>
            <a:r>
              <a:rPr lang="en-US" sz="2200" dirty="0"/>
              <a:t> (1972, 1973) known as “pleasant events scheduling”</a:t>
            </a:r>
          </a:p>
          <a:p>
            <a:r>
              <a:rPr lang="en-US" sz="2400" dirty="0"/>
              <a:t>The primary goal of behavioral activation in CBT is to reduce negative reinforcing behavior patterns (e.g., social isolation or a reduction in daily routines) while increasing positive reinforcing behavior patterns (e.g., spending time with friends/family or completing tasks)</a:t>
            </a:r>
          </a:p>
          <a:p>
            <a:pPr lvl="2"/>
            <a:endParaRPr lang="en-US" sz="2200" dirty="0"/>
          </a:p>
          <a:p>
            <a:endParaRPr lang="en-US" sz="2400" dirty="0"/>
          </a:p>
        </p:txBody>
      </p:sp>
    </p:spTree>
    <p:extLst>
      <p:ext uri="{BB962C8B-B14F-4D97-AF65-F5344CB8AC3E}">
        <p14:creationId xmlns:p14="http://schemas.microsoft.com/office/powerpoint/2010/main" val="1139740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Activation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Typically the first interventions used during the early phase of therapy</a:t>
            </a:r>
          </a:p>
          <a:p>
            <a:r>
              <a:rPr lang="en-US" sz="2400" dirty="0"/>
              <a:t>Significantly distressed individuals tend to have low levels of energy and negative automatic thoughts/emotions</a:t>
            </a:r>
          </a:p>
          <a:p>
            <a:pPr lvl="1"/>
            <a:r>
              <a:rPr lang="en-US" sz="2200" dirty="0"/>
              <a:t>Hard to initiate and complete basic daily tasks and activities</a:t>
            </a:r>
          </a:p>
          <a:p>
            <a:pPr lvl="1"/>
            <a:r>
              <a:rPr lang="en-US" sz="2200" dirty="0"/>
              <a:t>Reduced accomplishment and pleasure; low self-efficacy</a:t>
            </a:r>
          </a:p>
          <a:p>
            <a:pPr lvl="1"/>
            <a:r>
              <a:rPr lang="en-US" sz="2200" dirty="0"/>
              <a:t>Vicious cycle perpetuates maladaptive cognitive-emotional-behavioral patterns as new baseline</a:t>
            </a:r>
          </a:p>
          <a:p>
            <a:pPr lvl="2"/>
            <a:r>
              <a:rPr lang="en-US" sz="2200" dirty="0"/>
              <a:t>Feel “stuck” or “in a rut”</a:t>
            </a:r>
          </a:p>
          <a:p>
            <a:pPr lvl="2"/>
            <a:endParaRPr lang="en-US" sz="2200" dirty="0"/>
          </a:p>
          <a:p>
            <a:endParaRPr lang="en-US" sz="2400" dirty="0"/>
          </a:p>
        </p:txBody>
      </p:sp>
    </p:spTree>
    <p:extLst>
      <p:ext uri="{BB962C8B-B14F-4D97-AF65-F5344CB8AC3E}">
        <p14:creationId xmlns:p14="http://schemas.microsoft.com/office/powerpoint/2010/main" val="3341216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Activation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Want to get clients “moving in the opposite direction” to break their maladaptive cognitive-emotional-behavioral patterns</a:t>
            </a:r>
          </a:p>
          <a:p>
            <a:r>
              <a:rPr lang="en-US" sz="2400" dirty="0"/>
              <a:t>Initial primary target area is behaviors, not thoughts</a:t>
            </a:r>
          </a:p>
          <a:p>
            <a:r>
              <a:rPr lang="en-US" sz="2400" dirty="0"/>
              <a:t>Behavioral activation is relatively simple and tangible</a:t>
            </a:r>
          </a:p>
          <a:p>
            <a:pPr lvl="1"/>
            <a:r>
              <a:rPr lang="en-US" sz="2200" dirty="0"/>
              <a:t>Good opportunity for shared experience of “therapeutic successes”</a:t>
            </a:r>
          </a:p>
          <a:p>
            <a:pPr lvl="2"/>
            <a:r>
              <a:rPr lang="en-US" sz="2000" dirty="0"/>
              <a:t>Can naturally reinforce the collaborative nature of CBT</a:t>
            </a:r>
          </a:p>
          <a:p>
            <a:pPr lvl="2"/>
            <a:endParaRPr lang="en-US" sz="2200" dirty="0"/>
          </a:p>
          <a:p>
            <a:endParaRPr lang="en-US" sz="2400" dirty="0"/>
          </a:p>
        </p:txBody>
      </p:sp>
    </p:spTree>
    <p:extLst>
      <p:ext uri="{BB962C8B-B14F-4D97-AF65-F5344CB8AC3E}">
        <p14:creationId xmlns:p14="http://schemas.microsoft.com/office/powerpoint/2010/main" val="3134825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Behavioral Activation</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Figure 6.1 – Behavioral Inactivity and Distress</a:t>
            </a:r>
          </a:p>
          <a:p>
            <a:pPr lvl="1"/>
            <a:r>
              <a:rPr lang="en-US" sz="2200" dirty="0"/>
              <a:t>Visual depiction of how behavioral inactivity and low accomplishment and pleasure develop into distressing maladaptive cognitive and behavioral patterns</a:t>
            </a:r>
          </a:p>
          <a:p>
            <a:pPr lvl="1"/>
            <a:endParaRPr lang="en-US" sz="2200" dirty="0"/>
          </a:p>
          <a:p>
            <a:r>
              <a:rPr lang="en-US" sz="2400" dirty="0"/>
              <a:t>The two most common and effective forms of behavioral activation are </a:t>
            </a:r>
            <a:r>
              <a:rPr lang="en-US" sz="2400" dirty="0">
                <a:solidFill>
                  <a:srgbClr val="660066"/>
                </a:solidFill>
              </a:rPr>
              <a:t>activity monitoring and scheduling</a:t>
            </a:r>
            <a:r>
              <a:rPr lang="en-US" sz="2400" dirty="0"/>
              <a:t> and </a:t>
            </a:r>
            <a:r>
              <a:rPr lang="en-US" sz="2400" dirty="0">
                <a:solidFill>
                  <a:srgbClr val="660066"/>
                </a:solidFill>
              </a:rPr>
              <a:t>graded task assignments</a:t>
            </a:r>
          </a:p>
          <a:p>
            <a:pPr lvl="2"/>
            <a:endParaRPr lang="en-US" sz="2200" dirty="0"/>
          </a:p>
          <a:p>
            <a:endParaRPr lang="en-US" sz="2400" dirty="0"/>
          </a:p>
        </p:txBody>
      </p:sp>
    </p:spTree>
    <p:extLst>
      <p:ext uri="{BB962C8B-B14F-4D97-AF65-F5344CB8AC3E}">
        <p14:creationId xmlns:p14="http://schemas.microsoft.com/office/powerpoint/2010/main" val="125162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4"/>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485271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Activity Monitoring and Scheduling</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26773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and Assigning Weekly Activity Monitoring Logs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Monitoring activities is one of the first interventions and homework assignments</a:t>
            </a:r>
          </a:p>
          <a:p>
            <a:pPr lvl="1"/>
            <a:r>
              <a:rPr lang="en-US" sz="2200" dirty="0"/>
              <a:t>Successful implementation can increase motivation to change</a:t>
            </a:r>
          </a:p>
          <a:p>
            <a:r>
              <a:rPr lang="en-US" sz="2400" dirty="0"/>
              <a:t>Initial </a:t>
            </a:r>
            <a:r>
              <a:rPr lang="en-US" sz="2400" dirty="0" err="1"/>
              <a:t>psychoeducation</a:t>
            </a:r>
            <a:r>
              <a:rPr lang="en-US" sz="2400" dirty="0"/>
              <a:t> naturally highlights the attractiveness of behavioral activation</a:t>
            </a:r>
          </a:p>
          <a:p>
            <a:pPr lvl="1"/>
            <a:r>
              <a:rPr lang="en-US" sz="2200" dirty="0"/>
              <a:t>Relatively simple to follow</a:t>
            </a:r>
          </a:p>
          <a:p>
            <a:pPr lvl="1"/>
            <a:r>
              <a:rPr lang="en-US" sz="2200" dirty="0"/>
              <a:t>Nonthreatening</a:t>
            </a:r>
          </a:p>
          <a:p>
            <a:pPr lvl="1"/>
            <a:r>
              <a:rPr lang="en-US" sz="2200" dirty="0"/>
              <a:t>Provide some immediate distress relief</a:t>
            </a:r>
          </a:p>
          <a:p>
            <a:pPr lvl="2"/>
            <a:endParaRPr lang="en-US" sz="2200" dirty="0"/>
          </a:p>
          <a:p>
            <a:endParaRPr lang="en-US" sz="2400" dirty="0"/>
          </a:p>
        </p:txBody>
      </p:sp>
    </p:spTree>
    <p:extLst>
      <p:ext uri="{BB962C8B-B14F-4D97-AF65-F5344CB8AC3E}">
        <p14:creationId xmlns:p14="http://schemas.microsoft.com/office/powerpoint/2010/main" val="1302309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and Assigning Weekly Activity Monitoring Logs</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Table 6.1 – Psychoeducation for Activity Monitoring and Scheduling</a:t>
            </a:r>
          </a:p>
          <a:p>
            <a:pPr lvl="1"/>
            <a:r>
              <a:rPr lang="en-US" sz="2200" dirty="0"/>
              <a:t>Provides key points that should be addressed when initiating </a:t>
            </a:r>
            <a:r>
              <a:rPr lang="en-US" sz="2200" dirty="0" err="1"/>
              <a:t>psychoeducation</a:t>
            </a:r>
            <a:endParaRPr lang="en-US" sz="2200" dirty="0"/>
          </a:p>
          <a:p>
            <a:pPr lvl="1"/>
            <a:r>
              <a:rPr lang="en-US" sz="2200" dirty="0">
                <a:solidFill>
                  <a:srgbClr val="660066"/>
                </a:solidFill>
              </a:rPr>
              <a:t>Figure 6.1 </a:t>
            </a:r>
            <a:r>
              <a:rPr lang="en-US" sz="2200" dirty="0"/>
              <a:t>can also be used to supplement your </a:t>
            </a:r>
            <a:r>
              <a:rPr lang="en-US" sz="2200" dirty="0" err="1"/>
              <a:t>psychoeducation</a:t>
            </a:r>
            <a:endParaRPr lang="en-US" sz="2200" dirty="0"/>
          </a:p>
          <a:p>
            <a:pPr lvl="2"/>
            <a:endParaRPr lang="en-US" sz="2200" dirty="0"/>
          </a:p>
          <a:p>
            <a:endParaRPr lang="en-US" sz="2400" dirty="0"/>
          </a:p>
        </p:txBody>
      </p:sp>
    </p:spTree>
    <p:extLst>
      <p:ext uri="{BB962C8B-B14F-4D97-AF65-F5344CB8AC3E}">
        <p14:creationId xmlns:p14="http://schemas.microsoft.com/office/powerpoint/2010/main" val="3103952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00" y="0"/>
            <a:ext cx="9118600" cy="6858000"/>
          </a:xfrm>
          <a:prstGeom prst="rect">
            <a:avLst/>
          </a:prstGeom>
          <a:ln>
            <a:solidFill>
              <a:srgbClr val="660066"/>
            </a:solidFill>
          </a:ln>
        </p:spPr>
      </p:pic>
    </p:spTree>
    <p:extLst>
      <p:ext uri="{BB962C8B-B14F-4D97-AF65-F5344CB8AC3E}">
        <p14:creationId xmlns:p14="http://schemas.microsoft.com/office/powerpoint/2010/main" val="22894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and Assigning Weekly Activity Monitoring Logs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First need to assess clients’ current baseline in order to know where to focus on specific target behavior patterns for change</a:t>
            </a:r>
          </a:p>
          <a:p>
            <a:pPr lvl="1"/>
            <a:r>
              <a:rPr lang="en-US" sz="2200" dirty="0"/>
              <a:t>Best done for at least 1-2 weeks between sessions</a:t>
            </a:r>
          </a:p>
          <a:p>
            <a:r>
              <a:rPr lang="en-US" sz="2400" b="1" dirty="0">
                <a:solidFill>
                  <a:srgbClr val="660066"/>
                </a:solidFill>
              </a:rPr>
              <a:t>Table 6.2 – Weekly Activity Monitoring Log</a:t>
            </a:r>
          </a:p>
          <a:p>
            <a:pPr lvl="1"/>
            <a:r>
              <a:rPr lang="en-US" sz="2200" dirty="0"/>
              <a:t>Tracks what particular activities are completed at specific times during the day</a:t>
            </a:r>
          </a:p>
          <a:p>
            <a:pPr lvl="2"/>
            <a:endParaRPr lang="en-US" sz="2200" dirty="0"/>
          </a:p>
          <a:p>
            <a:endParaRPr lang="en-US" sz="2400" dirty="0"/>
          </a:p>
        </p:txBody>
      </p:sp>
    </p:spTree>
    <p:extLst>
      <p:ext uri="{BB962C8B-B14F-4D97-AF65-F5344CB8AC3E}">
        <p14:creationId xmlns:p14="http://schemas.microsoft.com/office/powerpoint/2010/main" val="2250927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233264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and Assigning Weekly Activity Monitoring Logs</a:t>
            </a:r>
          </a:p>
        </p:txBody>
      </p:sp>
      <p:sp>
        <p:nvSpPr>
          <p:cNvPr id="3" name="Content Placeholder 2"/>
          <p:cNvSpPr>
            <a:spLocks noGrp="1"/>
          </p:cNvSpPr>
          <p:nvPr>
            <p:ph idx="1"/>
          </p:nvPr>
        </p:nvSpPr>
        <p:spPr>
          <a:xfrm>
            <a:off x="685330" y="1924538"/>
            <a:ext cx="8123852" cy="4933462"/>
          </a:xfrm>
        </p:spPr>
        <p:txBody>
          <a:bodyPr>
            <a:normAutofit/>
          </a:bodyPr>
          <a:lstStyle/>
          <a:p>
            <a:r>
              <a:rPr lang="en-US" sz="2400" dirty="0">
                <a:solidFill>
                  <a:srgbClr val="660066"/>
                </a:solidFill>
              </a:rPr>
              <a:t>Weekly Activity Monitoring Log</a:t>
            </a:r>
          </a:p>
          <a:p>
            <a:pPr lvl="1"/>
            <a:r>
              <a:rPr lang="en-US" sz="2200" dirty="0"/>
              <a:t>Includes space for each day of the week and to write down what activity was completed a 1-hour intervals</a:t>
            </a:r>
          </a:p>
          <a:p>
            <a:pPr lvl="1"/>
            <a:r>
              <a:rPr lang="en-US" sz="2200" dirty="0"/>
              <a:t>Clients should record every activity they engage in, including what they may perceive as very mundane tasks (e.g., waking up, taking a shower, chores, meals, work activities, interactions with others, going to sleep)</a:t>
            </a:r>
          </a:p>
          <a:p>
            <a:pPr lvl="2"/>
            <a:r>
              <a:rPr lang="en-US" sz="2000" dirty="0"/>
              <a:t>Such activities are some of the best indicators of distress severity</a:t>
            </a:r>
          </a:p>
          <a:p>
            <a:pPr lvl="1"/>
            <a:r>
              <a:rPr lang="en-US" sz="2200" dirty="0"/>
              <a:t>Rate levels of pleasure and accomplishment on a 0-10 scale (optional)</a:t>
            </a:r>
          </a:p>
          <a:p>
            <a:pPr lvl="1"/>
            <a:r>
              <a:rPr lang="en-US" sz="2200" dirty="0"/>
              <a:t>Space at the bottom to record any thoughts or emotions</a:t>
            </a:r>
          </a:p>
          <a:p>
            <a:pPr lvl="1"/>
            <a:r>
              <a:rPr lang="en-US" sz="2200" dirty="0"/>
              <a:t>Important to review next session</a:t>
            </a:r>
          </a:p>
          <a:p>
            <a:pPr lvl="2"/>
            <a:endParaRPr lang="en-US" sz="2200" dirty="0"/>
          </a:p>
          <a:p>
            <a:endParaRPr lang="en-US" sz="2400" dirty="0"/>
          </a:p>
        </p:txBody>
      </p:sp>
    </p:spTree>
    <p:extLst>
      <p:ext uri="{BB962C8B-B14F-4D97-AF65-F5344CB8AC3E}">
        <p14:creationId xmlns:p14="http://schemas.microsoft.com/office/powerpoint/2010/main" val="2301632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Psychoeducation and Assigning Weekly Activity Monitoring Logs</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6.1 (p. 128)</a:t>
            </a:r>
          </a:p>
          <a:p>
            <a:pPr lvl="1"/>
            <a:r>
              <a:rPr lang="en-US" sz="2200" b="1" dirty="0">
                <a:solidFill>
                  <a:srgbClr val="660066"/>
                </a:solidFill>
              </a:rPr>
              <a:t>MDD-5: Behavioral Activation—Psychoeducation and Introducing Weekly Activity Monitoring Log</a:t>
            </a:r>
          </a:p>
          <a:p>
            <a:r>
              <a:rPr lang="en-US" sz="2400" b="1" dirty="0">
                <a:solidFill>
                  <a:srgbClr val="660066"/>
                </a:solidFill>
              </a:rPr>
              <a:t>Discussion Questions 6.1 (p. 131)</a:t>
            </a:r>
          </a:p>
          <a:p>
            <a:r>
              <a:rPr lang="en-US" sz="2400" b="1" dirty="0">
                <a:solidFill>
                  <a:srgbClr val="660066"/>
                </a:solidFill>
              </a:rPr>
              <a:t>Activity 6.1: Behavioral Activation—Weekly Activity Monitoring Log (p. 131)</a:t>
            </a:r>
          </a:p>
          <a:p>
            <a:endParaRPr lang="en-US" sz="2400" dirty="0"/>
          </a:p>
        </p:txBody>
      </p:sp>
    </p:spTree>
    <p:extLst>
      <p:ext uri="{BB962C8B-B14F-4D97-AF65-F5344CB8AC3E}">
        <p14:creationId xmlns:p14="http://schemas.microsoft.com/office/powerpoint/2010/main" val="4195145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
            <a:ext cx="7556313" cy="1600200"/>
          </a:xfrm>
        </p:spPr>
        <p:txBody>
          <a:bodyPr/>
          <a:lstStyle/>
          <a:p>
            <a:r>
              <a:rPr lang="en-US" dirty="0"/>
              <a:t>Reviewing Completed Weekly Activity Monitoring Logs and Assigning Daily Activity Schedules</a:t>
            </a:r>
          </a:p>
        </p:txBody>
      </p:sp>
      <p:sp>
        <p:nvSpPr>
          <p:cNvPr id="3" name="Content Placeholder 2"/>
          <p:cNvSpPr>
            <a:spLocks noGrp="1"/>
          </p:cNvSpPr>
          <p:nvPr>
            <p:ph idx="1"/>
          </p:nvPr>
        </p:nvSpPr>
        <p:spPr>
          <a:xfrm>
            <a:off x="685330" y="1997364"/>
            <a:ext cx="8123852" cy="4860636"/>
          </a:xfrm>
        </p:spPr>
        <p:txBody>
          <a:bodyPr>
            <a:normAutofit lnSpcReduction="10000"/>
          </a:bodyPr>
          <a:lstStyle/>
          <a:p>
            <a:r>
              <a:rPr lang="en-US" sz="2400" dirty="0"/>
              <a:t>Reviewing your clients’ completed Weekly Activity Monitoring Log should be your top agenda item for the next session</a:t>
            </a:r>
          </a:p>
          <a:p>
            <a:r>
              <a:rPr lang="en-US" sz="2400" dirty="0"/>
              <a:t>Consider asking the following questions when processing your clients experience:</a:t>
            </a:r>
          </a:p>
          <a:p>
            <a:pPr lvl="1"/>
            <a:r>
              <a:rPr lang="en-US" sz="2200" dirty="0">
                <a:solidFill>
                  <a:srgbClr val="660066"/>
                </a:solidFill>
              </a:rPr>
              <a:t>Was this an easy or a challenging task?</a:t>
            </a:r>
          </a:p>
          <a:p>
            <a:pPr lvl="1"/>
            <a:r>
              <a:rPr lang="en-US" sz="2200" dirty="0">
                <a:solidFill>
                  <a:srgbClr val="660066"/>
                </a:solidFill>
              </a:rPr>
              <a:t>Was this an enjoyable or an unpleasant experience?</a:t>
            </a:r>
          </a:p>
          <a:p>
            <a:pPr lvl="1"/>
            <a:r>
              <a:rPr lang="en-US" sz="2200" dirty="0">
                <a:solidFill>
                  <a:srgbClr val="660066"/>
                </a:solidFill>
              </a:rPr>
              <a:t>Did they learn anything about themselves?</a:t>
            </a:r>
          </a:p>
          <a:p>
            <a:pPr lvl="1"/>
            <a:r>
              <a:rPr lang="en-US" sz="2200" dirty="0">
                <a:solidFill>
                  <a:srgbClr val="660066"/>
                </a:solidFill>
              </a:rPr>
              <a:t>How do they feel?</a:t>
            </a:r>
          </a:p>
          <a:p>
            <a:pPr lvl="1"/>
            <a:r>
              <a:rPr lang="en-US" sz="2200" dirty="0">
                <a:solidFill>
                  <a:srgbClr val="660066"/>
                </a:solidFill>
              </a:rPr>
              <a:t>What is their current motivation/hope?</a:t>
            </a:r>
          </a:p>
          <a:p>
            <a:r>
              <a:rPr lang="en-US" sz="2400" dirty="0"/>
              <a:t>Monitor clients’ nonverbal behavior when reporting their experience</a:t>
            </a:r>
          </a:p>
          <a:p>
            <a:pPr lvl="2"/>
            <a:endParaRPr lang="en-US" sz="2200" dirty="0"/>
          </a:p>
          <a:p>
            <a:endParaRPr lang="en-US" sz="2400" dirty="0"/>
          </a:p>
        </p:txBody>
      </p:sp>
    </p:spTree>
    <p:extLst>
      <p:ext uri="{BB962C8B-B14F-4D97-AF65-F5344CB8AC3E}">
        <p14:creationId xmlns:p14="http://schemas.microsoft.com/office/powerpoint/2010/main" val="3781672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Table 6.3 – Weekly Activity Monitoring Log Evaluation Questions</a:t>
            </a:r>
          </a:p>
          <a:p>
            <a:pPr lvl="1"/>
            <a:r>
              <a:rPr lang="en-US" sz="2200" dirty="0"/>
              <a:t>Provides a list of questions to help evaluate your clients’ activity log (across days and time):</a:t>
            </a:r>
          </a:p>
          <a:p>
            <a:pPr lvl="2"/>
            <a:r>
              <a:rPr lang="en-US" sz="2200" dirty="0"/>
              <a:t>Completed and uncompleted activities</a:t>
            </a:r>
          </a:p>
          <a:p>
            <a:pPr lvl="2"/>
            <a:r>
              <a:rPr lang="en-US" sz="2200" dirty="0"/>
              <a:t>Pleasurable and unpleasant activities</a:t>
            </a:r>
          </a:p>
          <a:p>
            <a:pPr lvl="2"/>
            <a:r>
              <a:rPr lang="en-US" sz="2200" dirty="0"/>
              <a:t>Activities that elicit accomplishment and those that do not</a:t>
            </a:r>
          </a:p>
          <a:p>
            <a:pPr lvl="2"/>
            <a:r>
              <a:rPr lang="en-US" sz="2200" dirty="0"/>
              <a:t>Distressing and inhibiting automatic thoughts</a:t>
            </a:r>
          </a:p>
          <a:p>
            <a:pPr lvl="2"/>
            <a:r>
              <a:rPr lang="en-US" sz="2200" dirty="0"/>
              <a:t>Involvement with other people</a:t>
            </a:r>
          </a:p>
          <a:p>
            <a:pPr lvl="2"/>
            <a:endParaRPr lang="en-US" sz="2200" dirty="0"/>
          </a:p>
          <a:p>
            <a:pPr lvl="1"/>
            <a:endParaRPr lang="en-US" sz="2200" dirty="0"/>
          </a:p>
          <a:p>
            <a:pPr lvl="2"/>
            <a:endParaRPr lang="en-US" sz="2200" dirty="0"/>
          </a:p>
          <a:p>
            <a:endParaRPr lang="en-US" sz="2400" dirty="0"/>
          </a:p>
        </p:txBody>
      </p:sp>
      <p:sp>
        <p:nvSpPr>
          <p:cNvPr id="5" name="Title 1"/>
          <p:cNvSpPr>
            <a:spLocks noGrp="1"/>
          </p:cNvSpPr>
          <p:nvPr>
            <p:ph type="title"/>
          </p:nvPr>
        </p:nvSpPr>
        <p:spPr>
          <a:xfrm>
            <a:off x="498474" y="1"/>
            <a:ext cx="7556313" cy="1600200"/>
          </a:xfrm>
        </p:spPr>
        <p:txBody>
          <a:bodyPr/>
          <a:lstStyle/>
          <a:p>
            <a:r>
              <a:rPr lang="en-US" dirty="0"/>
              <a:t>Reviewing Completed Weekly Activity Monitoring Logs and Assigning Daily Activity Schedules</a:t>
            </a:r>
          </a:p>
        </p:txBody>
      </p:sp>
    </p:spTree>
    <p:extLst>
      <p:ext uri="{BB962C8B-B14F-4D97-AF65-F5344CB8AC3E}">
        <p14:creationId xmlns:p14="http://schemas.microsoft.com/office/powerpoint/2010/main" val="920087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2046423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87595"/>
            <a:ext cx="8123852" cy="4870405"/>
          </a:xfrm>
        </p:spPr>
        <p:txBody>
          <a:bodyPr>
            <a:normAutofit/>
          </a:bodyPr>
          <a:lstStyle/>
          <a:p>
            <a:r>
              <a:rPr lang="en-US" sz="2400" b="1" dirty="0">
                <a:solidFill>
                  <a:srgbClr val="660066"/>
                </a:solidFill>
              </a:rPr>
              <a:t>Table 6.4 – Daily Activity Schedule</a:t>
            </a:r>
          </a:p>
          <a:p>
            <a:pPr lvl="1"/>
            <a:r>
              <a:rPr lang="en-US" sz="2200" dirty="0"/>
              <a:t>Used after obtaining a baseline of your clients’ daily activities to schedule activities and tasks for a specific day with attainable goals</a:t>
            </a:r>
          </a:p>
          <a:p>
            <a:pPr lvl="1"/>
            <a:r>
              <a:rPr lang="en-US" sz="2200" dirty="0"/>
              <a:t>Similar to the activity log but does have a few distinct features:</a:t>
            </a:r>
          </a:p>
          <a:p>
            <a:pPr lvl="2"/>
            <a:r>
              <a:rPr lang="en-US" sz="2000" dirty="0"/>
              <a:t>Focuses on one specific day</a:t>
            </a:r>
          </a:p>
          <a:p>
            <a:pPr lvl="2"/>
            <a:r>
              <a:rPr lang="en-US" sz="2000" dirty="0"/>
              <a:t>Planned and actual activity to track follow-through</a:t>
            </a:r>
          </a:p>
          <a:p>
            <a:pPr lvl="2"/>
            <a:r>
              <a:rPr lang="en-US" sz="2000" dirty="0"/>
              <a:t>Expected pleasure (before activity) and actual pleasure (after activity) along with accomplishment</a:t>
            </a:r>
          </a:p>
          <a:p>
            <a:pPr lvl="2"/>
            <a:r>
              <a:rPr lang="en-US" sz="2000" dirty="0"/>
              <a:t>Tracks associated thoughts (believability rating) and emotions (intensity rating) for each planned/actual activity</a:t>
            </a:r>
          </a:p>
          <a:p>
            <a:pPr lvl="2"/>
            <a:endParaRPr lang="en-US" sz="2200" dirty="0"/>
          </a:p>
          <a:p>
            <a:pPr lvl="1"/>
            <a:endParaRPr lang="en-US" sz="2200" dirty="0"/>
          </a:p>
          <a:p>
            <a:pPr lvl="2"/>
            <a:endParaRPr lang="en-US" sz="2200" dirty="0"/>
          </a:p>
          <a:p>
            <a:endParaRPr lang="en-US" sz="2400" dirty="0"/>
          </a:p>
        </p:txBody>
      </p:sp>
      <p:sp>
        <p:nvSpPr>
          <p:cNvPr id="5" name="Title 1"/>
          <p:cNvSpPr>
            <a:spLocks noGrp="1"/>
          </p:cNvSpPr>
          <p:nvPr>
            <p:ph type="title"/>
          </p:nvPr>
        </p:nvSpPr>
        <p:spPr>
          <a:xfrm>
            <a:off x="498474" y="1"/>
            <a:ext cx="7556313" cy="1600200"/>
          </a:xfrm>
        </p:spPr>
        <p:txBody>
          <a:bodyPr/>
          <a:lstStyle/>
          <a:p>
            <a:r>
              <a:rPr lang="en-US" dirty="0"/>
              <a:t>Reviewing Completed Weekly Activity Monitoring Logs and Assigning Daily Activity Schedules</a:t>
            </a:r>
          </a:p>
        </p:txBody>
      </p:sp>
    </p:spTree>
    <p:extLst>
      <p:ext uri="{BB962C8B-B14F-4D97-AF65-F5344CB8AC3E}">
        <p14:creationId xmlns:p14="http://schemas.microsoft.com/office/powerpoint/2010/main" val="3207711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318969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24538"/>
            <a:ext cx="8123852" cy="4933462"/>
          </a:xfrm>
        </p:spPr>
        <p:txBody>
          <a:bodyPr>
            <a:normAutofit/>
          </a:bodyPr>
          <a:lstStyle/>
          <a:p>
            <a:r>
              <a:rPr lang="en-US" sz="2400" dirty="0">
                <a:solidFill>
                  <a:srgbClr val="660066"/>
                </a:solidFill>
              </a:rPr>
              <a:t>Daily Activity Schedule</a:t>
            </a:r>
          </a:p>
          <a:p>
            <a:pPr lvl="1"/>
            <a:r>
              <a:rPr lang="en-US" sz="2200" dirty="0"/>
              <a:t>Let clients decide on the specific activities to schedule as much as possible</a:t>
            </a:r>
          </a:p>
          <a:p>
            <a:pPr lvl="2"/>
            <a:r>
              <a:rPr lang="en-US" sz="2000" dirty="0"/>
              <a:t>You should still be an active guide by providing suggestions based on information from your clients’ activity log and evaluation questions</a:t>
            </a:r>
          </a:p>
          <a:p>
            <a:pPr lvl="1"/>
            <a:r>
              <a:rPr lang="en-US" sz="2200" dirty="0"/>
              <a:t>Chosen activities should have therapeutic relevance to your clients and are practical</a:t>
            </a:r>
          </a:p>
          <a:p>
            <a:pPr lvl="2"/>
            <a:r>
              <a:rPr lang="en-US" sz="2000" dirty="0"/>
              <a:t>Helpful to start off with potentially pleasurable and productive activities</a:t>
            </a:r>
          </a:p>
          <a:p>
            <a:pPr lvl="2"/>
            <a:r>
              <a:rPr lang="en-US" sz="2000" dirty="0"/>
              <a:t>Include some activities that may be perceived as small or minor</a:t>
            </a:r>
          </a:p>
          <a:p>
            <a:pPr lvl="3"/>
            <a:r>
              <a:rPr lang="en-US" sz="2000" dirty="0"/>
              <a:t>e.g., showering, laundry, cooking a meal</a:t>
            </a:r>
          </a:p>
          <a:p>
            <a:pPr lvl="3"/>
            <a:endParaRPr lang="en-US" sz="2200" dirty="0"/>
          </a:p>
          <a:p>
            <a:pPr lvl="2"/>
            <a:endParaRPr lang="en-US" sz="2200" dirty="0"/>
          </a:p>
          <a:p>
            <a:endParaRPr lang="en-US" sz="2400" dirty="0"/>
          </a:p>
        </p:txBody>
      </p:sp>
      <p:sp>
        <p:nvSpPr>
          <p:cNvPr id="5" name="Title 1"/>
          <p:cNvSpPr>
            <a:spLocks noGrp="1"/>
          </p:cNvSpPr>
          <p:nvPr>
            <p:ph type="title"/>
          </p:nvPr>
        </p:nvSpPr>
        <p:spPr>
          <a:xfrm>
            <a:off x="498474" y="1"/>
            <a:ext cx="7556313" cy="1600200"/>
          </a:xfrm>
        </p:spPr>
        <p:txBody>
          <a:bodyPr/>
          <a:lstStyle/>
          <a:p>
            <a:r>
              <a:rPr lang="en-US" dirty="0"/>
              <a:t>Reviewing Completed Weekly Activity Monitoring Logs and Assigning Daily Activity Schedules</a:t>
            </a:r>
          </a:p>
        </p:txBody>
      </p:sp>
    </p:spTree>
    <p:extLst>
      <p:ext uri="{BB962C8B-B14F-4D97-AF65-F5344CB8AC3E}">
        <p14:creationId xmlns:p14="http://schemas.microsoft.com/office/powerpoint/2010/main" val="1679904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24538"/>
            <a:ext cx="8123852" cy="4933462"/>
          </a:xfrm>
        </p:spPr>
        <p:txBody>
          <a:bodyPr>
            <a:normAutofit/>
          </a:bodyPr>
          <a:lstStyle/>
          <a:p>
            <a:r>
              <a:rPr lang="en-US" sz="2400" dirty="0">
                <a:solidFill>
                  <a:srgbClr val="660066"/>
                </a:solidFill>
              </a:rPr>
              <a:t>Daily Activity Schedule</a:t>
            </a:r>
          </a:p>
          <a:p>
            <a:pPr lvl="1"/>
            <a:r>
              <a:rPr lang="en-US" sz="2200" dirty="0"/>
              <a:t>Number of activities to schedule depends on client factors</a:t>
            </a:r>
          </a:p>
          <a:p>
            <a:pPr lvl="2"/>
            <a:r>
              <a:rPr lang="en-US" sz="2000" dirty="0"/>
              <a:t>e.g., level of distress, time of day, time between tasks, complexity of tasks, inclusion of others (family/friends)</a:t>
            </a:r>
          </a:p>
          <a:p>
            <a:pPr lvl="2"/>
            <a:r>
              <a:rPr lang="en-US" sz="2000" dirty="0"/>
              <a:t>Best to start off with “easier” options and work toward those that are more challenging</a:t>
            </a:r>
          </a:p>
          <a:p>
            <a:pPr lvl="1"/>
            <a:r>
              <a:rPr lang="en-US" sz="2200" dirty="0"/>
              <a:t>Review planned activity and actual activity</a:t>
            </a:r>
          </a:p>
          <a:p>
            <a:pPr lvl="2"/>
            <a:r>
              <a:rPr lang="en-US" sz="2000" dirty="0"/>
              <a:t>Ideally, clients should write their planned activities the day before</a:t>
            </a:r>
          </a:p>
          <a:p>
            <a:pPr lvl="2"/>
            <a:r>
              <a:rPr lang="en-US" sz="2000" dirty="0"/>
              <a:t>The actual activity column provides the opportunity to either confirm the planned activity or allow for modifications</a:t>
            </a:r>
          </a:p>
          <a:p>
            <a:pPr lvl="3"/>
            <a:r>
              <a:rPr lang="en-US" dirty="0"/>
              <a:t>Convey to your clients that it is okay if not all activities go as planned; do their best to be flexible</a:t>
            </a:r>
          </a:p>
          <a:p>
            <a:pPr lvl="3"/>
            <a:endParaRPr lang="en-US" sz="2200" dirty="0"/>
          </a:p>
          <a:p>
            <a:pPr lvl="2"/>
            <a:endParaRPr lang="en-US" sz="2200" dirty="0"/>
          </a:p>
          <a:p>
            <a:endParaRPr lang="en-US" sz="2400" dirty="0"/>
          </a:p>
        </p:txBody>
      </p:sp>
      <p:sp>
        <p:nvSpPr>
          <p:cNvPr id="5" name="Title 1"/>
          <p:cNvSpPr>
            <a:spLocks noGrp="1"/>
          </p:cNvSpPr>
          <p:nvPr>
            <p:ph type="title"/>
          </p:nvPr>
        </p:nvSpPr>
        <p:spPr>
          <a:xfrm>
            <a:off x="498474" y="1"/>
            <a:ext cx="7556313" cy="1600200"/>
          </a:xfrm>
        </p:spPr>
        <p:txBody>
          <a:bodyPr/>
          <a:lstStyle/>
          <a:p>
            <a:r>
              <a:rPr lang="en-US" dirty="0"/>
              <a:t>Reviewing Completed Weekly Activity Monitoring Logs and Assigning Daily Activity Schedules</a:t>
            </a:r>
          </a:p>
        </p:txBody>
      </p:sp>
    </p:spTree>
    <p:extLst>
      <p:ext uri="{BB962C8B-B14F-4D97-AF65-F5344CB8AC3E}">
        <p14:creationId xmlns:p14="http://schemas.microsoft.com/office/powerpoint/2010/main" val="3468927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24538"/>
            <a:ext cx="8188082" cy="4933462"/>
          </a:xfrm>
        </p:spPr>
        <p:txBody>
          <a:bodyPr>
            <a:normAutofit/>
          </a:bodyPr>
          <a:lstStyle/>
          <a:p>
            <a:r>
              <a:rPr lang="en-US" sz="2400" dirty="0">
                <a:solidFill>
                  <a:srgbClr val="660066"/>
                </a:solidFill>
              </a:rPr>
              <a:t>Daily Activity Schedule</a:t>
            </a:r>
          </a:p>
          <a:p>
            <a:pPr lvl="1"/>
            <a:r>
              <a:rPr lang="en-US" sz="2200" dirty="0"/>
              <a:t>Clients can also rate their expected pleasure before and after the activity; and accomplishment after the activity (0-10 scale)</a:t>
            </a:r>
          </a:p>
          <a:p>
            <a:pPr lvl="1"/>
            <a:r>
              <a:rPr lang="en-US" sz="2200" dirty="0"/>
              <a:t>Last column allow for clients to write any thoughts or emotions they have following an activity, even if not initiated or completed</a:t>
            </a:r>
          </a:p>
          <a:p>
            <a:pPr lvl="2"/>
            <a:r>
              <a:rPr lang="en-US" sz="2000" dirty="0"/>
              <a:t>Rate believability for thoughts and intensity for emotions (0-10 scale)</a:t>
            </a:r>
          </a:p>
          <a:p>
            <a:pPr lvl="1"/>
            <a:r>
              <a:rPr lang="en-US" sz="2200" dirty="0"/>
              <a:t>Might be necessary to troubleshoot for potential obstacles</a:t>
            </a:r>
          </a:p>
          <a:p>
            <a:pPr lvl="2"/>
            <a:r>
              <a:rPr lang="en-US" sz="2000" dirty="0"/>
              <a:t>Preventative plan to prepare for the unexpected</a:t>
            </a:r>
          </a:p>
          <a:p>
            <a:pPr lvl="1"/>
            <a:r>
              <a:rPr lang="en-US" sz="2200" dirty="0"/>
              <a:t>Behavioral experiments can be helpful for skeptical clients</a:t>
            </a:r>
          </a:p>
          <a:p>
            <a:pPr lvl="2"/>
            <a:r>
              <a:rPr lang="en-US" sz="2000" dirty="0"/>
              <a:t>Purposeful passive approach – “give it a shot”</a:t>
            </a:r>
          </a:p>
          <a:p>
            <a:pPr lvl="2"/>
            <a:endParaRPr lang="en-US" sz="2200" dirty="0"/>
          </a:p>
          <a:p>
            <a:endParaRPr lang="en-US" sz="2400" dirty="0"/>
          </a:p>
        </p:txBody>
      </p:sp>
      <p:sp>
        <p:nvSpPr>
          <p:cNvPr id="5" name="Title 1"/>
          <p:cNvSpPr>
            <a:spLocks noGrp="1"/>
          </p:cNvSpPr>
          <p:nvPr>
            <p:ph type="title"/>
          </p:nvPr>
        </p:nvSpPr>
        <p:spPr>
          <a:xfrm>
            <a:off x="498474" y="1"/>
            <a:ext cx="7556313" cy="1600200"/>
          </a:xfrm>
        </p:spPr>
        <p:txBody>
          <a:bodyPr/>
          <a:lstStyle/>
          <a:p>
            <a:r>
              <a:rPr lang="en-US" dirty="0"/>
              <a:t>Reviewing Completed Weekly Activity Monitoring Logs and Assigning Daily Activity Schedules</a:t>
            </a:r>
          </a:p>
        </p:txBody>
      </p:sp>
    </p:spTree>
    <p:extLst>
      <p:ext uri="{BB962C8B-B14F-4D97-AF65-F5344CB8AC3E}">
        <p14:creationId xmlns:p14="http://schemas.microsoft.com/office/powerpoint/2010/main" val="1763215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97364"/>
            <a:ext cx="8123852" cy="4860636"/>
          </a:xfrm>
        </p:spPr>
        <p:txBody>
          <a:bodyPr>
            <a:normAutofit lnSpcReduction="10000"/>
          </a:bodyPr>
          <a:lstStyle/>
          <a:p>
            <a:r>
              <a:rPr lang="en-US" sz="2400" b="1" dirty="0">
                <a:solidFill>
                  <a:srgbClr val="660066"/>
                </a:solidFill>
              </a:rPr>
              <a:t>Video Vignette 6.2 (p. 137)</a:t>
            </a:r>
          </a:p>
          <a:p>
            <a:pPr lvl="1"/>
            <a:r>
              <a:rPr lang="en-US" sz="2200" b="1" dirty="0">
                <a:solidFill>
                  <a:srgbClr val="660066"/>
                </a:solidFill>
              </a:rPr>
              <a:t>MDD-6: Behavioral Activation—Reviewing Completed Weekly Activity Monitoring Log</a:t>
            </a:r>
          </a:p>
          <a:p>
            <a:r>
              <a:rPr lang="en-US" sz="2400" b="1" dirty="0">
                <a:solidFill>
                  <a:srgbClr val="660066"/>
                </a:solidFill>
              </a:rPr>
              <a:t>Video Vignette 6.3 (p. 139)</a:t>
            </a:r>
          </a:p>
          <a:p>
            <a:pPr lvl="1"/>
            <a:r>
              <a:rPr lang="en-US" sz="2200" b="1" dirty="0">
                <a:solidFill>
                  <a:srgbClr val="660066"/>
                </a:solidFill>
              </a:rPr>
              <a:t>MDD-7: Behavioral Activation—Introducing Daily Activity Schedule</a:t>
            </a:r>
            <a:endParaRPr lang="en-US" sz="2400" b="1" dirty="0">
              <a:solidFill>
                <a:srgbClr val="660066"/>
              </a:solidFill>
            </a:endParaRPr>
          </a:p>
          <a:p>
            <a:r>
              <a:rPr lang="en-US" sz="2400" b="1" dirty="0">
                <a:solidFill>
                  <a:srgbClr val="660066"/>
                </a:solidFill>
              </a:rPr>
              <a:t>Discussion Questions 6.2 (p. 141)</a:t>
            </a:r>
          </a:p>
          <a:p>
            <a:r>
              <a:rPr lang="en-US" sz="2400" b="1" dirty="0">
                <a:solidFill>
                  <a:srgbClr val="660066"/>
                </a:solidFill>
              </a:rPr>
              <a:t>Activity 6.2: Behavioral Activation—Review Completed Activity Monitoring Log (p. 142)</a:t>
            </a:r>
          </a:p>
          <a:p>
            <a:r>
              <a:rPr lang="en-US" sz="2400" b="1" dirty="0">
                <a:solidFill>
                  <a:srgbClr val="660066"/>
                </a:solidFill>
              </a:rPr>
              <a:t>Activity 6.3: Behavioral Activation—Daily Activity Schedule (p. 142)</a:t>
            </a:r>
          </a:p>
          <a:p>
            <a:endParaRPr lang="en-US" sz="2400" dirty="0"/>
          </a:p>
        </p:txBody>
      </p:sp>
      <p:sp>
        <p:nvSpPr>
          <p:cNvPr id="5" name="Title 1"/>
          <p:cNvSpPr>
            <a:spLocks noGrp="1"/>
          </p:cNvSpPr>
          <p:nvPr>
            <p:ph type="title"/>
          </p:nvPr>
        </p:nvSpPr>
        <p:spPr>
          <a:xfrm>
            <a:off x="498474" y="1"/>
            <a:ext cx="7556313" cy="1600200"/>
          </a:xfrm>
        </p:spPr>
        <p:txBody>
          <a:bodyPr/>
          <a:lstStyle/>
          <a:p>
            <a:r>
              <a:rPr lang="en-US" dirty="0"/>
              <a:t>Reviewing Completed Weekly Activity Monitoring Logs and Assigning Daily Activity Schedules</a:t>
            </a:r>
          </a:p>
        </p:txBody>
      </p:sp>
    </p:spTree>
    <p:extLst>
      <p:ext uri="{BB962C8B-B14F-4D97-AF65-F5344CB8AC3E}">
        <p14:creationId xmlns:p14="http://schemas.microsoft.com/office/powerpoint/2010/main" val="1265465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
            <a:ext cx="7556313" cy="1600200"/>
          </a:xfrm>
        </p:spPr>
        <p:txBody>
          <a:bodyPr/>
          <a:lstStyle/>
          <a:p>
            <a:r>
              <a:rPr lang="en-US" dirty="0"/>
              <a:t>Reviewing Completed Daily Activity Schedules and Moving Forward</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Reviewing completed Daily Activity Schedules is similar to reviewing completed Weekly Activity Monitoring Logs</a:t>
            </a:r>
          </a:p>
          <a:p>
            <a:pPr lvl="1"/>
            <a:r>
              <a:rPr lang="en-US" sz="2200" dirty="0"/>
              <a:t>Transition from assessment of baseline behavior to interventions for changing behaviors</a:t>
            </a:r>
          </a:p>
          <a:p>
            <a:r>
              <a:rPr lang="en-US" sz="2400" b="1" dirty="0">
                <a:solidFill>
                  <a:srgbClr val="660066"/>
                </a:solidFill>
              </a:rPr>
              <a:t>Table 6.5 – Daily Activity Schedule Evaluation Questions</a:t>
            </a:r>
          </a:p>
          <a:p>
            <a:pPr lvl="1"/>
            <a:r>
              <a:rPr lang="en-US" sz="2200" dirty="0"/>
              <a:t>Provides a list of questions to help evaluate your clients’ Daily Activity Schedule</a:t>
            </a:r>
          </a:p>
          <a:p>
            <a:endParaRPr lang="en-US" sz="2400" dirty="0"/>
          </a:p>
        </p:txBody>
      </p:sp>
    </p:spTree>
    <p:extLst>
      <p:ext uri="{BB962C8B-B14F-4D97-AF65-F5344CB8AC3E}">
        <p14:creationId xmlns:p14="http://schemas.microsoft.com/office/powerpoint/2010/main" val="1629552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20971"/>
            <a:ext cx="9144000" cy="4800600"/>
          </a:xfrm>
          <a:prstGeom prst="rect">
            <a:avLst/>
          </a:prstGeom>
          <a:ln>
            <a:solidFill>
              <a:srgbClr val="660066"/>
            </a:solidFill>
          </a:ln>
        </p:spPr>
      </p:pic>
    </p:spTree>
    <p:extLst>
      <p:ext uri="{BB962C8B-B14F-4D97-AF65-F5344CB8AC3E}">
        <p14:creationId xmlns:p14="http://schemas.microsoft.com/office/powerpoint/2010/main" val="1141133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
            <a:ext cx="7556313" cy="1600200"/>
          </a:xfrm>
        </p:spPr>
        <p:txBody>
          <a:bodyPr/>
          <a:lstStyle/>
          <a:p>
            <a:r>
              <a:rPr lang="en-US" dirty="0"/>
              <a:t>Reviewing Completed Daily Activity Schedules and Moving Forward</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Focus on recognizing and praising clients’ efforts, even for some activities that may have not been fully completed</a:t>
            </a:r>
          </a:p>
          <a:p>
            <a:r>
              <a:rPr lang="en-US" sz="2400" dirty="0"/>
              <a:t>Also emphasize the value of clients giving themselves credit for completing tasks that may be perceived as small/minor</a:t>
            </a:r>
          </a:p>
          <a:p>
            <a:pPr lvl="1"/>
            <a:r>
              <a:rPr lang="en-US" sz="2200" dirty="0"/>
              <a:t>Often provides the most immediate distress relief</a:t>
            </a:r>
          </a:p>
          <a:p>
            <a:r>
              <a:rPr lang="en-US" sz="2400" dirty="0"/>
              <a:t>Be sure clients give themselves credit for their progress instead of externalizing success (e.g., therapist, others, luck)</a:t>
            </a:r>
          </a:p>
          <a:p>
            <a:pPr lvl="1"/>
            <a:r>
              <a:rPr lang="en-US" sz="2200" dirty="0"/>
              <a:t>Increase: self-efficacy, autonomy, motivation, and hope</a:t>
            </a:r>
          </a:p>
          <a:p>
            <a:endParaRPr lang="en-US" sz="2400" dirty="0"/>
          </a:p>
        </p:txBody>
      </p:sp>
    </p:spTree>
    <p:extLst>
      <p:ext uri="{BB962C8B-B14F-4D97-AF65-F5344CB8AC3E}">
        <p14:creationId xmlns:p14="http://schemas.microsoft.com/office/powerpoint/2010/main" val="767154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
            <a:ext cx="7556313" cy="1600200"/>
          </a:xfrm>
        </p:spPr>
        <p:txBody>
          <a:bodyPr/>
          <a:lstStyle/>
          <a:p>
            <a:r>
              <a:rPr lang="en-US" dirty="0"/>
              <a:t>Reviewing Completed Daily Activity Schedules and Moving Forward</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Review clients’ ratings of pleasure and accomplishment</a:t>
            </a:r>
          </a:p>
          <a:p>
            <a:pPr lvl="1"/>
            <a:r>
              <a:rPr lang="en-US" sz="2200" dirty="0"/>
              <a:t>Low levels of of pleasure or accomplishment (e.g., a rating of 3 or 4) should not be downplayed</a:t>
            </a:r>
          </a:p>
          <a:p>
            <a:pPr lvl="2"/>
            <a:r>
              <a:rPr lang="en-US" sz="2000" dirty="0"/>
              <a:t>e.g., a completed task with a pleasure rating of 3 in the recent past was not even being attempted and/or not eliciting any pleasure</a:t>
            </a:r>
          </a:p>
          <a:p>
            <a:pPr lvl="2"/>
            <a:r>
              <a:rPr lang="en-US" sz="2000" dirty="0"/>
              <a:t>Some activities are generally not inherently pleasurable or do not produce high levels of accomplishment </a:t>
            </a:r>
          </a:p>
          <a:p>
            <a:r>
              <a:rPr lang="en-US" sz="2200" dirty="0"/>
              <a:t>Assess preparedness and response to any potential obstacles, including any behavioral experiments</a:t>
            </a:r>
          </a:p>
          <a:p>
            <a:pPr lvl="1"/>
            <a:r>
              <a:rPr lang="en-US" sz="2200" dirty="0"/>
              <a:t>Most predictions will be found to be invalid</a:t>
            </a:r>
          </a:p>
          <a:p>
            <a:endParaRPr lang="en-US" sz="2400" dirty="0"/>
          </a:p>
        </p:txBody>
      </p:sp>
    </p:spTree>
    <p:extLst>
      <p:ext uri="{BB962C8B-B14F-4D97-AF65-F5344CB8AC3E}">
        <p14:creationId xmlns:p14="http://schemas.microsoft.com/office/powerpoint/2010/main" val="3689007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6.4 (p. 144)</a:t>
            </a:r>
          </a:p>
          <a:p>
            <a:pPr lvl="1"/>
            <a:r>
              <a:rPr lang="en-US" sz="2200" b="1" dirty="0">
                <a:solidFill>
                  <a:srgbClr val="660066"/>
                </a:solidFill>
              </a:rPr>
              <a:t>MDD-8: Behavioral Activation—Reviewing Completed Daily Activity Schedule</a:t>
            </a:r>
          </a:p>
          <a:p>
            <a:r>
              <a:rPr lang="en-US" sz="2400" b="1" dirty="0">
                <a:solidFill>
                  <a:srgbClr val="660066"/>
                </a:solidFill>
              </a:rPr>
              <a:t>Discussion Questions 6.3 (p. 147)</a:t>
            </a:r>
          </a:p>
          <a:p>
            <a:r>
              <a:rPr lang="en-US" sz="2400" b="1" dirty="0">
                <a:solidFill>
                  <a:srgbClr val="660066"/>
                </a:solidFill>
              </a:rPr>
              <a:t>Activity 6.4: Behavioral Activation—Review Completed Daily Activity Schedule (p. 147)</a:t>
            </a:r>
          </a:p>
          <a:p>
            <a:r>
              <a:rPr lang="en-US" sz="2400" b="1" dirty="0">
                <a:solidFill>
                  <a:srgbClr val="660066"/>
                </a:solidFill>
              </a:rPr>
              <a:t>Activity 6.5: Behavioral Activation—Introducing and Reviewing Weekly Activity Monitoring Log and Daily Activity Schedule (p. 147)</a:t>
            </a:r>
          </a:p>
          <a:p>
            <a:endParaRPr lang="en-US" sz="2400" dirty="0"/>
          </a:p>
        </p:txBody>
      </p:sp>
      <p:sp>
        <p:nvSpPr>
          <p:cNvPr id="6" name="Title 1"/>
          <p:cNvSpPr>
            <a:spLocks noGrp="1"/>
          </p:cNvSpPr>
          <p:nvPr>
            <p:ph type="title"/>
          </p:nvPr>
        </p:nvSpPr>
        <p:spPr>
          <a:xfrm>
            <a:off x="498474" y="1"/>
            <a:ext cx="7556313" cy="1600200"/>
          </a:xfrm>
        </p:spPr>
        <p:txBody>
          <a:bodyPr/>
          <a:lstStyle/>
          <a:p>
            <a:r>
              <a:rPr lang="en-US" dirty="0"/>
              <a:t>Reviewing Completed Daily Activity Schedules and Moving Forward</a:t>
            </a:r>
          </a:p>
        </p:txBody>
      </p:sp>
    </p:spTree>
    <p:extLst>
      <p:ext uri="{BB962C8B-B14F-4D97-AF65-F5344CB8AC3E}">
        <p14:creationId xmlns:p14="http://schemas.microsoft.com/office/powerpoint/2010/main" val="3338380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Graded Task Assignments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61508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Graded Task Assignments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There may be some tasks that are “bigger” </a:t>
            </a:r>
            <a:r>
              <a:rPr lang="mr-IN" sz="2400" dirty="0"/>
              <a:t>–</a:t>
            </a:r>
            <a:r>
              <a:rPr lang="en-US" sz="2400" dirty="0"/>
              <a:t> can often be overwhelming for some clients</a:t>
            </a:r>
          </a:p>
          <a:p>
            <a:pPr lvl="1"/>
            <a:r>
              <a:rPr lang="en-US" sz="2200" dirty="0"/>
              <a:t>A graded task assignments (GTA) may be a viable option to help make these overwhelming tasks more manageable by breaking them down into smaller tasks</a:t>
            </a:r>
          </a:p>
          <a:p>
            <a:pPr lvl="2"/>
            <a:r>
              <a:rPr lang="en-US" sz="2200" dirty="0"/>
              <a:t>Can be less overwhelming and provide more opportunities for accomplishment and pleasure</a:t>
            </a:r>
          </a:p>
          <a:p>
            <a:pPr lvl="2"/>
            <a:r>
              <a:rPr lang="en-US" sz="2200" dirty="0"/>
              <a:t>Can also be used for clients who are not ready or motivated to follow through with a full Daily Activity Schedule</a:t>
            </a:r>
          </a:p>
          <a:p>
            <a:pPr lvl="2"/>
            <a:endParaRPr lang="en-US" sz="2200" dirty="0"/>
          </a:p>
          <a:p>
            <a:endParaRPr lang="en-US" sz="2400" dirty="0"/>
          </a:p>
        </p:txBody>
      </p:sp>
    </p:spTree>
    <p:extLst>
      <p:ext uri="{BB962C8B-B14F-4D97-AF65-F5344CB8AC3E}">
        <p14:creationId xmlns:p14="http://schemas.microsoft.com/office/powerpoint/2010/main" val="3553652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Graded Task Assignments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When clients are unable to complete a task it is often due to being overwhelmed by the magnitude of the task (e.g., “It’s just too big.”)</a:t>
            </a:r>
          </a:p>
          <a:p>
            <a:pPr lvl="1"/>
            <a:r>
              <a:rPr lang="en-US" sz="2200" dirty="0"/>
              <a:t>Other related factors: steps for the particular task was not broken down enough, the task was too complicated, the task required more energy/motivation than anticipated</a:t>
            </a:r>
          </a:p>
          <a:p>
            <a:r>
              <a:rPr lang="en-US" sz="2400" dirty="0"/>
              <a:t>GTAs can aid in identifying particular sources of distress or difficulty with a smaller task</a:t>
            </a:r>
          </a:p>
          <a:p>
            <a:pPr lvl="1"/>
            <a:r>
              <a:rPr lang="en-US" sz="2200" dirty="0"/>
              <a:t>Make sure smaller tasks not only reduce complexity but also match your clients’ level of motivation and energy</a:t>
            </a:r>
          </a:p>
          <a:p>
            <a:pPr lvl="2"/>
            <a:r>
              <a:rPr lang="en-US" sz="2200" dirty="0"/>
              <a:t>Helps increase pleasure and accomplishment</a:t>
            </a:r>
          </a:p>
          <a:p>
            <a:pPr lvl="2"/>
            <a:endParaRPr lang="en-US" sz="2200" dirty="0"/>
          </a:p>
          <a:p>
            <a:endParaRPr lang="en-US" sz="2400" dirty="0"/>
          </a:p>
        </p:txBody>
      </p:sp>
    </p:spTree>
    <p:extLst>
      <p:ext uri="{BB962C8B-B14F-4D97-AF65-F5344CB8AC3E}">
        <p14:creationId xmlns:p14="http://schemas.microsoft.com/office/powerpoint/2010/main" val="3212781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Graded Task Assignments</a:t>
            </a:r>
          </a:p>
        </p:txBody>
      </p:sp>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Figure 6.2 – Graded Task Assignment Worksheet</a:t>
            </a:r>
          </a:p>
          <a:p>
            <a:pPr lvl="1"/>
            <a:r>
              <a:rPr lang="en-US" sz="2200" dirty="0"/>
              <a:t>Visual aid for clients that are especially stuck or frustrated with a particular task</a:t>
            </a:r>
          </a:p>
          <a:p>
            <a:pPr lvl="1"/>
            <a:r>
              <a:rPr lang="en-US" sz="2200" dirty="0"/>
              <a:t>Similar to the Daily Activity Schedule with regard to tracking thoughts, emotions, and ratings of pleasure and accomplishment</a:t>
            </a:r>
          </a:p>
          <a:p>
            <a:pPr lvl="2"/>
            <a:r>
              <a:rPr lang="en-US" sz="2200" dirty="0"/>
              <a:t>Focus with GTA is breaking down the large task into smaller tasks and a logical sequence with room to report any thoughts and emotions specific to each task</a:t>
            </a:r>
          </a:p>
          <a:p>
            <a:pPr lvl="2"/>
            <a:endParaRPr lang="en-US" sz="2200" dirty="0"/>
          </a:p>
          <a:p>
            <a:endParaRPr lang="en-US" sz="2400" dirty="0"/>
          </a:p>
        </p:txBody>
      </p:sp>
    </p:spTree>
    <p:extLst>
      <p:ext uri="{BB962C8B-B14F-4D97-AF65-F5344CB8AC3E}">
        <p14:creationId xmlns:p14="http://schemas.microsoft.com/office/powerpoint/2010/main" val="4125090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858000"/>
          </a:xfrm>
          <a:prstGeom prst="rect">
            <a:avLst/>
          </a:prstGeom>
          <a:ln>
            <a:solidFill>
              <a:srgbClr val="660066"/>
            </a:solidFill>
          </a:ln>
        </p:spPr>
      </p:pic>
    </p:spTree>
    <p:extLst>
      <p:ext uri="{BB962C8B-B14F-4D97-AF65-F5344CB8AC3E}">
        <p14:creationId xmlns:p14="http://schemas.microsoft.com/office/powerpoint/2010/main" val="886441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Graded Task Assignments</a:t>
            </a:r>
          </a:p>
        </p:txBody>
      </p:sp>
      <p:sp>
        <p:nvSpPr>
          <p:cNvPr id="3" name="Content Placeholder 2"/>
          <p:cNvSpPr>
            <a:spLocks noGrp="1"/>
          </p:cNvSpPr>
          <p:nvPr>
            <p:ph idx="1"/>
          </p:nvPr>
        </p:nvSpPr>
        <p:spPr>
          <a:xfrm>
            <a:off x="685329" y="1997364"/>
            <a:ext cx="8244067" cy="4860636"/>
          </a:xfrm>
        </p:spPr>
        <p:txBody>
          <a:bodyPr>
            <a:normAutofit/>
          </a:bodyPr>
          <a:lstStyle/>
          <a:p>
            <a:r>
              <a:rPr lang="en-US" sz="2400" dirty="0"/>
              <a:t>When initiating the GTA, consider asking:</a:t>
            </a:r>
          </a:p>
          <a:p>
            <a:pPr lvl="1"/>
            <a:r>
              <a:rPr lang="en-US" sz="2200" dirty="0">
                <a:solidFill>
                  <a:srgbClr val="660066"/>
                </a:solidFill>
              </a:rPr>
              <a:t>What are some reasons that they think the task is “too big?”</a:t>
            </a:r>
          </a:p>
          <a:p>
            <a:pPr lvl="1"/>
            <a:r>
              <a:rPr lang="en-US" sz="2200" dirty="0">
                <a:solidFill>
                  <a:srgbClr val="660066"/>
                </a:solidFill>
              </a:rPr>
              <a:t>What happened the last time they tried the task?</a:t>
            </a:r>
          </a:p>
          <a:p>
            <a:pPr lvl="1"/>
            <a:r>
              <a:rPr lang="en-US" sz="2200" dirty="0">
                <a:solidFill>
                  <a:srgbClr val="660066"/>
                </a:solidFill>
              </a:rPr>
              <a:t>What are some immediate thoughts and emotions that come to mind?</a:t>
            </a:r>
          </a:p>
          <a:p>
            <a:r>
              <a:rPr lang="en-US" sz="2400" dirty="0"/>
              <a:t>When breaking the big task into smaller tasks, have your clients list the tasks in a logical and attainable order for completion</a:t>
            </a:r>
          </a:p>
          <a:p>
            <a:pPr lvl="1"/>
            <a:r>
              <a:rPr lang="en-US" sz="2200" dirty="0"/>
              <a:t>Discuss alternative approaches before developing a specific action plan</a:t>
            </a:r>
          </a:p>
          <a:p>
            <a:r>
              <a:rPr lang="en-US" sz="2400" dirty="0"/>
              <a:t>Better to have a task a little too easy than too difficult</a:t>
            </a:r>
          </a:p>
          <a:p>
            <a:pPr lvl="2"/>
            <a:endParaRPr lang="en-US" sz="2200" dirty="0"/>
          </a:p>
          <a:p>
            <a:endParaRPr lang="en-US" sz="2400" dirty="0"/>
          </a:p>
        </p:txBody>
      </p:sp>
    </p:spTree>
    <p:extLst>
      <p:ext uri="{BB962C8B-B14F-4D97-AF65-F5344CB8AC3E}">
        <p14:creationId xmlns:p14="http://schemas.microsoft.com/office/powerpoint/2010/main" val="16317959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Graded Task Assignments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There is space for clients to list thoughts, emotions, and expected pleasure before attempting each smaller task</a:t>
            </a:r>
          </a:p>
          <a:p>
            <a:pPr lvl="1"/>
            <a:r>
              <a:rPr lang="en-US" sz="2200" dirty="0"/>
              <a:t>Can also report any anticipated potential roadblocks</a:t>
            </a:r>
          </a:p>
          <a:p>
            <a:r>
              <a:rPr lang="en-US" sz="2400" dirty="0"/>
              <a:t>After the task, clients can again share their thoughts, emotions, actual pleasure, and accomplishments</a:t>
            </a:r>
          </a:p>
          <a:p>
            <a:pPr lvl="1"/>
            <a:r>
              <a:rPr lang="en-US" sz="2200" dirty="0"/>
              <a:t>Can also report what worked and did not work</a:t>
            </a:r>
          </a:p>
          <a:p>
            <a:pPr lvl="2"/>
            <a:endParaRPr lang="en-US" sz="2200" dirty="0"/>
          </a:p>
          <a:p>
            <a:endParaRPr lang="en-US" sz="2400" dirty="0"/>
          </a:p>
        </p:txBody>
      </p:sp>
    </p:spTree>
    <p:extLst>
      <p:ext uri="{BB962C8B-B14F-4D97-AF65-F5344CB8AC3E}">
        <p14:creationId xmlns:p14="http://schemas.microsoft.com/office/powerpoint/2010/main" val="261046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Graded Task Assignments</a:t>
            </a:r>
          </a:p>
        </p:txBody>
      </p:sp>
      <p:sp>
        <p:nvSpPr>
          <p:cNvPr id="3" name="Content Placeholder 2"/>
          <p:cNvSpPr>
            <a:spLocks noGrp="1"/>
          </p:cNvSpPr>
          <p:nvPr>
            <p:ph idx="1"/>
          </p:nvPr>
        </p:nvSpPr>
        <p:spPr>
          <a:xfrm>
            <a:off x="685330" y="1997364"/>
            <a:ext cx="8123852" cy="4860636"/>
          </a:xfrm>
        </p:spPr>
        <p:txBody>
          <a:bodyPr>
            <a:normAutofit/>
          </a:bodyPr>
          <a:lstStyle/>
          <a:p>
            <a:r>
              <a:rPr lang="en-US" sz="2400" dirty="0"/>
              <a:t>Even if clients state that they were not able to complete all of the small tasks, you will still have the successes of the other completed (and initiated) smaller tasks to build off of</a:t>
            </a:r>
          </a:p>
          <a:p>
            <a:pPr lvl="1"/>
            <a:r>
              <a:rPr lang="en-US" sz="2200" dirty="0"/>
              <a:t>The completed smaller tasks will provide opportunities to praise their efforts and focus on any reported increase in ratings of pleasure and accomplishment</a:t>
            </a:r>
          </a:p>
          <a:p>
            <a:pPr lvl="1"/>
            <a:r>
              <a:rPr lang="en-US" sz="2200" dirty="0"/>
              <a:t>Point out that although the bigger task has yet to be completed, they have made multiple successful steps</a:t>
            </a:r>
          </a:p>
          <a:p>
            <a:pPr lvl="2"/>
            <a:endParaRPr lang="en-US" sz="2200" dirty="0"/>
          </a:p>
          <a:p>
            <a:endParaRPr lang="en-US" sz="2400" dirty="0"/>
          </a:p>
        </p:txBody>
      </p:sp>
    </p:spTree>
    <p:extLst>
      <p:ext uri="{BB962C8B-B14F-4D97-AF65-F5344CB8AC3E}">
        <p14:creationId xmlns:p14="http://schemas.microsoft.com/office/powerpoint/2010/main" val="3487360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330" y="1997364"/>
            <a:ext cx="8123852" cy="4860636"/>
          </a:xfrm>
        </p:spPr>
        <p:txBody>
          <a:bodyPr>
            <a:normAutofit/>
          </a:bodyPr>
          <a:lstStyle/>
          <a:p>
            <a:r>
              <a:rPr lang="en-US" sz="2400" b="1" dirty="0">
                <a:solidFill>
                  <a:srgbClr val="660066"/>
                </a:solidFill>
              </a:rPr>
              <a:t>Video Vignette 6.5 (p. 150)</a:t>
            </a:r>
          </a:p>
          <a:p>
            <a:pPr lvl="1"/>
            <a:r>
              <a:rPr lang="en-US" sz="2200" b="1" dirty="0">
                <a:solidFill>
                  <a:srgbClr val="660066"/>
                </a:solidFill>
              </a:rPr>
              <a:t>MDD-8: Behavioral Activation—Graded Task Assignment</a:t>
            </a:r>
          </a:p>
          <a:p>
            <a:r>
              <a:rPr lang="en-US" sz="2400" b="1" dirty="0">
                <a:solidFill>
                  <a:srgbClr val="660066"/>
                </a:solidFill>
              </a:rPr>
              <a:t>Discussion Questions 6.4 (p. 153)</a:t>
            </a:r>
          </a:p>
          <a:p>
            <a:r>
              <a:rPr lang="en-US" sz="2400" b="1" dirty="0">
                <a:solidFill>
                  <a:srgbClr val="660066"/>
                </a:solidFill>
              </a:rPr>
              <a:t>Activity 6.6: Behavioral Activation—Graded Task Assignment (p. 154)</a:t>
            </a:r>
          </a:p>
          <a:p>
            <a:endParaRPr lang="en-US" sz="2400" dirty="0"/>
          </a:p>
        </p:txBody>
      </p:sp>
      <p:sp>
        <p:nvSpPr>
          <p:cNvPr id="5" name="Title 1">
            <a:extLst>
              <a:ext uri="{FF2B5EF4-FFF2-40B4-BE49-F238E27FC236}">
                <a16:creationId xmlns:a16="http://schemas.microsoft.com/office/drawing/2014/main" id="{1F0AEBD9-D23E-734B-AF39-B9860ACD3EA2}"/>
              </a:ext>
            </a:extLst>
          </p:cNvPr>
          <p:cNvSpPr>
            <a:spLocks noGrp="1"/>
          </p:cNvSpPr>
          <p:nvPr>
            <p:ph type="title"/>
          </p:nvPr>
        </p:nvSpPr>
        <p:spPr>
          <a:xfrm>
            <a:off x="498474" y="484094"/>
            <a:ext cx="7556313" cy="1116106"/>
          </a:xfrm>
        </p:spPr>
        <p:txBody>
          <a:bodyPr/>
          <a:lstStyle/>
          <a:p>
            <a:r>
              <a:rPr lang="en-US" dirty="0"/>
              <a:t>Graded Task Assignments</a:t>
            </a:r>
          </a:p>
        </p:txBody>
      </p:sp>
    </p:spTree>
    <p:extLst>
      <p:ext uri="{BB962C8B-B14F-4D97-AF65-F5344CB8AC3E}">
        <p14:creationId xmlns:p14="http://schemas.microsoft.com/office/powerpoint/2010/main" val="2525455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350846"/>
            <a:ext cx="5638800" cy="1135429"/>
          </a:xfrm>
        </p:spPr>
        <p:txBody>
          <a:bodyPr>
            <a:normAutofit/>
          </a:bodyPr>
          <a:lstStyle/>
          <a:p>
            <a:r>
              <a:rPr lang="en-US" dirty="0"/>
              <a:t>Common Challenges for Behavioral Activation</a:t>
            </a:r>
          </a:p>
        </p:txBody>
      </p:sp>
      <p:sp>
        <p:nvSpPr>
          <p:cNvPr id="3" name="Text Placeholder 2"/>
          <p:cNvSpPr>
            <a:spLocks noGrp="1"/>
          </p:cNvSpPr>
          <p:nvPr>
            <p:ph type="body" idx="1"/>
          </p:nvPr>
        </p:nvSpPr>
        <p:spPr/>
        <p:txBody>
          <a:bodyPr>
            <a:normAutofit/>
          </a:bodyPr>
          <a:lstStyle/>
          <a:p>
            <a:endParaRPr lang="en-US" sz="2800" dirty="0"/>
          </a:p>
        </p:txBody>
      </p:sp>
    </p:spTree>
    <p:extLst>
      <p:ext uri="{BB962C8B-B14F-4D97-AF65-F5344CB8AC3E}">
        <p14:creationId xmlns:p14="http://schemas.microsoft.com/office/powerpoint/2010/main" val="1327183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3999" cy="6858000"/>
          </a:xfrm>
          <a:prstGeom prst="rect">
            <a:avLst/>
          </a:prstGeom>
          <a:ln>
            <a:solidFill>
              <a:srgbClr val="660066"/>
            </a:solidFill>
          </a:ln>
        </p:spPr>
      </p:pic>
    </p:spTree>
    <p:extLst>
      <p:ext uri="{BB962C8B-B14F-4D97-AF65-F5344CB8AC3E}">
        <p14:creationId xmlns:p14="http://schemas.microsoft.com/office/powerpoint/2010/main" val="1012133491"/>
      </p:ext>
    </p:extLst>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1028</TotalTime>
  <Words>2100</Words>
  <Application>Microsoft Macintosh PowerPoint</Application>
  <PresentationFormat>On-screen Show (4:3)</PresentationFormat>
  <Paragraphs>185</Paragraphs>
  <Slides>40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Calibri</vt:lpstr>
      <vt:lpstr>Rockwell</vt:lpstr>
      <vt:lpstr>Wingdings</vt:lpstr>
      <vt:lpstr>Advantage</vt:lpstr>
      <vt:lpstr>Behavioral Activation: Monitoring, Scheduling, Moving, and Getting Things Done</vt:lpstr>
      <vt:lpstr>Behavioral Activation</vt:lpstr>
      <vt:lpstr>Behavioral Activation</vt:lpstr>
      <vt:lpstr>Behavioral Activation</vt:lpstr>
      <vt:lpstr>Behavioral Activation</vt:lpstr>
      <vt:lpstr>Behavioral Activation</vt:lpstr>
      <vt:lpstr>PowerPoint Presentation</vt:lpstr>
      <vt:lpstr>Activity Monitoring and Scheduling</vt:lpstr>
      <vt:lpstr>Psychoeducation and Assigning Weekly Activity Monitoring Logs</vt:lpstr>
      <vt:lpstr>Psychoeducation and Assigning Weekly Activity Monitoring Logs</vt:lpstr>
      <vt:lpstr>PowerPoint Presentation</vt:lpstr>
      <vt:lpstr>Psychoeducation and Assigning Weekly Activity Monitoring Logs</vt:lpstr>
      <vt:lpstr>PowerPoint Presentation</vt:lpstr>
      <vt:lpstr>Psychoeducation and Assigning Weekly Activity Monitoring Logs</vt:lpstr>
      <vt:lpstr>Psychoeducation and Assigning Weekly Activity Monitoring Logs</vt:lpstr>
      <vt:lpstr>Reviewing Completed Weekly Activity Monitoring Logs and Assigning Daily Activity Schedules</vt:lpstr>
      <vt:lpstr>Reviewing Completed Weekly Activity Monitoring Logs and Assigning Daily Activity Schedules</vt:lpstr>
      <vt:lpstr>PowerPoint Presentation</vt:lpstr>
      <vt:lpstr>Reviewing Completed Weekly Activity Monitoring Logs and Assigning Daily Activity Schedules</vt:lpstr>
      <vt:lpstr>PowerPoint Presentation</vt:lpstr>
      <vt:lpstr>Reviewing Completed Weekly Activity Monitoring Logs and Assigning Daily Activity Schedules</vt:lpstr>
      <vt:lpstr>Reviewing Completed Weekly Activity Monitoring Logs and Assigning Daily Activity Schedules</vt:lpstr>
      <vt:lpstr>Reviewing Completed Weekly Activity Monitoring Logs and Assigning Daily Activity Schedules</vt:lpstr>
      <vt:lpstr>Reviewing Completed Weekly Activity Monitoring Logs and Assigning Daily Activity Schedules</vt:lpstr>
      <vt:lpstr>Reviewing Completed Daily Activity Schedules and Moving Forward</vt:lpstr>
      <vt:lpstr>PowerPoint Presentation</vt:lpstr>
      <vt:lpstr>Reviewing Completed Daily Activity Schedules and Moving Forward</vt:lpstr>
      <vt:lpstr>Reviewing Completed Daily Activity Schedules and Moving Forward</vt:lpstr>
      <vt:lpstr>Reviewing Completed Daily Activity Schedules and Moving Forward</vt:lpstr>
      <vt:lpstr>Graded Task Assignments</vt:lpstr>
      <vt:lpstr>Graded Task Assignments</vt:lpstr>
      <vt:lpstr>Graded Task Assignments</vt:lpstr>
      <vt:lpstr>Graded Task Assignments</vt:lpstr>
      <vt:lpstr>PowerPoint Presentation</vt:lpstr>
      <vt:lpstr>Graded Task Assignments</vt:lpstr>
      <vt:lpstr>Graded Task Assignments</vt:lpstr>
      <vt:lpstr>Graded Task Assignments</vt:lpstr>
      <vt:lpstr>Graded Task Assignments</vt:lpstr>
      <vt:lpstr>Common Challenges for Behavioral Activation</vt:lpstr>
      <vt:lpstr>PowerPoint Presentation</vt:lpstr>
    </vt:vector>
  </TitlesOfParts>
  <Company>Assumption College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 Monitoring &amp; Activation</dc:title>
  <dc:creator>Information Technology</dc:creator>
  <cp:lastModifiedBy>Volungis, Adam M. (Psychology)</cp:lastModifiedBy>
  <cp:revision>72</cp:revision>
  <dcterms:created xsi:type="dcterms:W3CDTF">2016-10-06T15:54:36Z</dcterms:created>
  <dcterms:modified xsi:type="dcterms:W3CDTF">2018-10-04T18:45:28Z</dcterms:modified>
</cp:coreProperties>
</file>