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Lst>
  <p:notesMasterIdLst>
    <p:notesMasterId r:id="rId50"/>
  </p:notesMasterIdLst>
  <p:sldIdLst>
    <p:sldId id="256" r:id="rId2"/>
    <p:sldId id="278" r:id="rId3"/>
    <p:sldId id="257" r:id="rId4"/>
    <p:sldId id="265" r:id="rId5"/>
    <p:sldId id="279" r:id="rId6"/>
    <p:sldId id="315" r:id="rId7"/>
    <p:sldId id="316" r:id="rId8"/>
    <p:sldId id="280" r:id="rId9"/>
    <p:sldId id="258" r:id="rId10"/>
    <p:sldId id="281" r:id="rId11"/>
    <p:sldId id="282" r:id="rId12"/>
    <p:sldId id="283" r:id="rId13"/>
    <p:sldId id="284" r:id="rId14"/>
    <p:sldId id="318" r:id="rId15"/>
    <p:sldId id="285" r:id="rId16"/>
    <p:sldId id="286" r:id="rId17"/>
    <p:sldId id="287" r:id="rId18"/>
    <p:sldId id="293" r:id="rId19"/>
    <p:sldId id="288" r:id="rId20"/>
    <p:sldId id="289" r:id="rId21"/>
    <p:sldId id="290" r:id="rId22"/>
    <p:sldId id="292" r:id="rId23"/>
    <p:sldId id="317" r:id="rId24"/>
    <p:sldId id="295" r:id="rId25"/>
    <p:sldId id="294" r:id="rId26"/>
    <p:sldId id="296" r:id="rId27"/>
    <p:sldId id="297" r:id="rId28"/>
    <p:sldId id="262" r:id="rId29"/>
    <p:sldId id="299" r:id="rId30"/>
    <p:sldId id="298" r:id="rId31"/>
    <p:sldId id="300" r:id="rId32"/>
    <p:sldId id="301" r:id="rId33"/>
    <p:sldId id="302" r:id="rId34"/>
    <p:sldId id="303" r:id="rId35"/>
    <p:sldId id="319" r:id="rId36"/>
    <p:sldId id="304" r:id="rId37"/>
    <p:sldId id="305" r:id="rId38"/>
    <p:sldId id="306" r:id="rId39"/>
    <p:sldId id="307" r:id="rId40"/>
    <p:sldId id="308" r:id="rId41"/>
    <p:sldId id="309" r:id="rId42"/>
    <p:sldId id="310" r:id="rId43"/>
    <p:sldId id="311" r:id="rId44"/>
    <p:sldId id="312" r:id="rId45"/>
    <p:sldId id="313" r:id="rId46"/>
    <p:sldId id="320" r:id="rId47"/>
    <p:sldId id="314" r:id="rId48"/>
    <p:sldId id="321"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25"/>
    <p:restoredTop sz="94674"/>
  </p:normalViewPr>
  <p:slideViewPr>
    <p:cSldViewPr snapToGrid="0" snapToObjects="1">
      <p:cViewPr varScale="1">
        <p:scale>
          <a:sx n="124" d="100"/>
          <a:sy n="124" d="100"/>
        </p:scale>
        <p:origin x="1536" y="168"/>
      </p:cViewPr>
      <p:guideLst>
        <p:guide orient="horz" pos="2160"/>
        <p:guide pos="384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2C491B-BC73-8D41-85BE-2C9BAE5C52CD}" type="datetimeFigureOut">
              <a:rPr lang="en-US" smtClean="0"/>
              <a:t>10/1/18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D8E1A-EA2F-794B-90AB-5648970E0D74}" type="slidenum">
              <a:rPr lang="en-US" smtClean="0"/>
              <a:t>‹#›</a:t>
            </a:fld>
            <a:endParaRPr lang="en-US"/>
          </a:p>
        </p:txBody>
      </p:sp>
    </p:spTree>
    <p:extLst>
      <p:ext uri="{BB962C8B-B14F-4D97-AF65-F5344CB8AC3E}">
        <p14:creationId xmlns:p14="http://schemas.microsoft.com/office/powerpoint/2010/main" val="1897777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48A87A34-81AB-432B-8DAE-1953F412C126}" type="datetimeFigureOut">
              <a:rPr lang="en-US" smtClean="0"/>
              <a:t>10/1/18</a:t>
            </a:fld>
            <a:endParaRPr lang="en-US" dirty="0"/>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8A87A34-81AB-432B-8DAE-1953F412C126}" type="datetimeFigureOut">
              <a:rPr lang="en-US" smtClean="0"/>
              <a:t>10/1/18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8A87A34-81AB-432B-8DAE-1953F412C126}" type="datetimeFigureOut">
              <a:rPr lang="en-US" smtClean="0"/>
              <a:pPr/>
              <a:t>10/1/18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48A87A34-81AB-432B-8DAE-1953F412C126}" type="datetimeFigureOut">
              <a:rPr lang="en-US" smtClean="0"/>
              <a:pPr/>
              <a:t>10/1/18</a:t>
            </a:fld>
            <a:endParaRPr lang="en-US" dirty="0"/>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48A87A34-81AB-432B-8DAE-1953F412C126}" type="datetimeFigureOut">
              <a:rPr lang="en-US" smtClean="0"/>
              <a:t>10/1/18</a:t>
            </a:fld>
            <a:endParaRPr lang="en-US" dirty="0"/>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8305800" y="6248774"/>
            <a:ext cx="554038" cy="365125"/>
          </a:xfrm>
        </p:spPr>
        <p:txBody>
          <a:bodyPr/>
          <a:lstStyle/>
          <a:p>
            <a:fld id="{6D22F896-40B5-4ADD-8801-0D06FADFA095}" type="slidenum">
              <a:rPr lang="en-US" smtClean="0"/>
              <a:t>‹#›</a:t>
            </a:fld>
            <a:endParaRPr lang="en-US" dirty="0"/>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48A87A34-81AB-432B-8DAE-1953F412C126}" type="datetimeFigureOut">
              <a:rPr lang="en-US" smtClean="0"/>
              <a:t>10/1/18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48A87A34-81AB-432B-8DAE-1953F412C126}" type="datetimeFigureOut">
              <a:rPr lang="en-US" smtClean="0"/>
              <a:t>10/1/18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48A87A34-81AB-432B-8DAE-1953F412C126}" type="datetimeFigureOut">
              <a:rPr lang="en-US" smtClean="0"/>
              <a:pPr/>
              <a:t>10/1/18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6D22F896-40B5-4ADD-8801-0D06FADFA09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48A87A34-81AB-432B-8DAE-1953F412C126}" type="datetimeFigureOut">
              <a:rPr lang="en-US" smtClean="0"/>
              <a:pPr/>
              <a:t>10/1/18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48A87A34-81AB-432B-8DAE-1953F412C126}" type="datetimeFigureOut">
              <a:rPr lang="en-US" smtClean="0"/>
              <a:pPr/>
              <a:t>10/1/18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8A87A34-81AB-432B-8DAE-1953F412C126}" type="datetimeFigureOut">
              <a:rPr lang="en-US" smtClean="0"/>
              <a:t>10/1/18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48A87A34-81AB-432B-8DAE-1953F412C126}" type="datetimeFigureOut">
              <a:rPr lang="en-US" smtClean="0"/>
              <a:t>10/1/18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48A87A34-81AB-432B-8DAE-1953F412C126}" type="datetimeFigureOut">
              <a:rPr lang="en-US" smtClean="0"/>
              <a:t>10/1/18</a:t>
            </a:fld>
            <a:endParaRPr lang="en-US" dirty="0"/>
          </a:p>
        </p:txBody>
      </p:sp>
      <p:sp>
        <p:nvSpPr>
          <p:cNvPr id="6" name="Footer Placeholder 5"/>
          <p:cNvSpPr>
            <a:spLocks noGrp="1"/>
          </p:cNvSpPr>
          <p:nvPr>
            <p:ph type="ftr" sz="quarter" idx="11"/>
          </p:nvPr>
        </p:nvSpPr>
        <p:spPr>
          <a:xfrm>
            <a:off x="3859305" y="6423585"/>
            <a:ext cx="3316941" cy="365125"/>
          </a:xfrm>
        </p:spPr>
        <p:txBody>
          <a:bodyPr/>
          <a:lstStyle/>
          <a:p>
            <a:endParaRPr lang="en-US" dirty="0"/>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48A87A34-81AB-432B-8DAE-1953F412C126}" type="datetimeFigureOut">
              <a:rPr lang="en-US" smtClean="0"/>
              <a:t>10/1/18</a:t>
            </a:fld>
            <a:endParaRPr lang="en-US" dirty="0"/>
          </a:p>
        </p:txBody>
      </p:sp>
      <p:sp>
        <p:nvSpPr>
          <p:cNvPr id="6" name="Footer Placeholder 5"/>
          <p:cNvSpPr>
            <a:spLocks noGrp="1"/>
          </p:cNvSpPr>
          <p:nvPr>
            <p:ph type="ftr" sz="quarter" idx="11"/>
          </p:nvPr>
        </p:nvSpPr>
        <p:spPr>
          <a:xfrm>
            <a:off x="4191000" y="6423585"/>
            <a:ext cx="3005138" cy="365125"/>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10/1/18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48A87A34-81AB-432B-8DAE-1953F412C126}" type="datetimeFigureOut">
              <a:rPr lang="en-US" smtClean="0"/>
              <a:pPr/>
              <a:t>10/1/18</a:t>
            </a:fld>
            <a:endParaRPr lang="en-US" dirty="0"/>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48A87A34-81AB-432B-8DAE-1953F412C126}" type="datetimeFigureOut">
              <a:rPr lang="en-US" smtClean="0"/>
              <a:pPr/>
              <a:t>10/1/18</a:t>
            </a:fld>
            <a:endParaRPr lang="en-US" dirty="0"/>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48A87A34-81AB-432B-8DAE-1953F412C126}" type="datetimeFigureOut">
              <a:rPr lang="en-US" smtClean="0"/>
              <a:pPr/>
              <a:t>10/1/18</a:t>
            </a:fld>
            <a:endParaRPr lang="en-US" dirty="0"/>
          </a:p>
        </p:txBody>
      </p:sp>
      <p:sp>
        <p:nvSpPr>
          <p:cNvPr id="6" name="Footer Placeholder 5"/>
          <p:cNvSpPr>
            <a:spLocks noGrp="1"/>
          </p:cNvSpPr>
          <p:nvPr>
            <p:ph type="ftr" sz="quarter" idx="11"/>
          </p:nvPr>
        </p:nvSpPr>
        <p:spPr>
          <a:xfrm>
            <a:off x="4191000" y="6423585"/>
            <a:ext cx="3005138" cy="365125"/>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8A87A34-81AB-432B-8DAE-1953F412C126}" type="datetimeFigureOut">
              <a:rPr lang="en-US" smtClean="0"/>
              <a:t>10/1/18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48A87A34-81AB-432B-8DAE-1953F412C126}" type="datetimeFigureOut">
              <a:rPr lang="en-US" smtClean="0"/>
              <a:t>10/1/18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48A87A34-81AB-432B-8DAE-1953F412C126}" type="datetimeFigureOut">
              <a:rPr lang="en-US" smtClean="0"/>
              <a:pPr/>
              <a:t>10/1/18</a:t>
            </a:fld>
            <a:endParaRPr lang="en-US" dirty="0"/>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6D22F896-40B5-4ADD-8801-0D06FADFA0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65428" y="385646"/>
            <a:ext cx="2031242" cy="594665"/>
          </a:xfrm>
          <a:prstGeom prst="rect">
            <a:avLst/>
          </a:prstGeom>
        </p:spPr>
        <p:txBody>
          <a:bodyPr vert="horz" lIns="91440" tIns="45720" rIns="91440" bIns="45720" rtlCol="0" anchor="t" anchorCtr="0">
            <a:normAutofit fontScale="97500"/>
          </a:bodyPr>
          <a:lstStyle>
            <a:lvl1pPr algn="l" defTabSz="914400" rtl="0" eaLnBrk="1" latinLnBrk="0" hangingPunct="1">
              <a:spcBef>
                <a:spcPct val="0"/>
              </a:spcBef>
              <a:buNone/>
              <a:defRPr sz="2800" b="0" kern="1200">
                <a:solidFill>
                  <a:schemeClr val="accent1"/>
                </a:solidFill>
                <a:latin typeface="+mj-lt"/>
                <a:ea typeface="+mj-ea"/>
                <a:cs typeface="+mj-cs"/>
              </a:defRPr>
            </a:lvl1pPr>
          </a:lstStyle>
          <a:p>
            <a:r>
              <a:rPr lang="en-US" dirty="0">
                <a:solidFill>
                  <a:schemeClr val="tx1"/>
                </a:solidFill>
              </a:rPr>
              <a:t>Chapter 2</a:t>
            </a:r>
          </a:p>
        </p:txBody>
      </p:sp>
      <p:sp>
        <p:nvSpPr>
          <p:cNvPr id="9" name="Title 1"/>
          <p:cNvSpPr>
            <a:spLocks noGrp="1"/>
          </p:cNvSpPr>
          <p:nvPr>
            <p:ph type="ctrTitle"/>
          </p:nvPr>
        </p:nvSpPr>
        <p:spPr>
          <a:xfrm>
            <a:off x="289667" y="4624668"/>
            <a:ext cx="8549533" cy="1044150"/>
          </a:xfrm>
        </p:spPr>
        <p:txBody>
          <a:bodyPr>
            <a:normAutofit/>
          </a:bodyPr>
          <a:lstStyle/>
          <a:p>
            <a:r>
              <a:rPr lang="en-US" dirty="0"/>
              <a:t>Establishing a CBT Therapeutic Alliance: Collaborative Empiricism</a:t>
            </a:r>
          </a:p>
        </p:txBody>
      </p:sp>
    </p:spTree>
    <p:extLst>
      <p:ext uri="{BB962C8B-B14F-4D97-AF65-F5344CB8AC3E}">
        <p14:creationId xmlns:p14="http://schemas.microsoft.com/office/powerpoint/2010/main" val="2111312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Establishing a CBT Therapeutic Alliance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99171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Establishing a CBT Therapeutic Alliance</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Both therapist and client are active participants throughout therapy</a:t>
            </a:r>
          </a:p>
          <a:p>
            <a:r>
              <a:rPr lang="en-US" sz="2400" dirty="0"/>
              <a:t>Alliance is a relationship in which people work together toward mutual goals</a:t>
            </a:r>
          </a:p>
          <a:p>
            <a:r>
              <a:rPr lang="en-US" sz="2400" dirty="0"/>
              <a:t>CBT assessment and interventions are empirically supported</a:t>
            </a:r>
          </a:p>
          <a:p>
            <a:pPr lvl="1"/>
            <a:r>
              <a:rPr lang="en-US" sz="2200" dirty="0"/>
              <a:t>While also using information provided by clients</a:t>
            </a:r>
          </a:p>
          <a:p>
            <a:r>
              <a:rPr lang="en-US" sz="2400" i="1" dirty="0">
                <a:solidFill>
                  <a:srgbClr val="660066"/>
                </a:solidFill>
              </a:rPr>
              <a:t>*Collaborative empiricism is an action-oriented therapeutic alliance driven by research that integrates, tests, and modifies clients’ thoughts and behaviors</a:t>
            </a:r>
          </a:p>
        </p:txBody>
      </p:sp>
    </p:spTree>
    <p:extLst>
      <p:ext uri="{BB962C8B-B14F-4D97-AF65-F5344CB8AC3E}">
        <p14:creationId xmlns:p14="http://schemas.microsoft.com/office/powerpoint/2010/main" val="386231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Establishing a CBT Therapeutic Alliance</a:t>
            </a:r>
          </a:p>
        </p:txBody>
      </p:sp>
      <p:sp>
        <p:nvSpPr>
          <p:cNvPr id="3" name="Content Placeholder 2"/>
          <p:cNvSpPr>
            <a:spLocks noGrp="1"/>
          </p:cNvSpPr>
          <p:nvPr>
            <p:ph idx="1"/>
          </p:nvPr>
        </p:nvSpPr>
        <p:spPr>
          <a:xfrm>
            <a:off x="685330" y="2020454"/>
            <a:ext cx="8158488" cy="4837545"/>
          </a:xfrm>
        </p:spPr>
        <p:txBody>
          <a:bodyPr>
            <a:normAutofit/>
          </a:bodyPr>
          <a:lstStyle/>
          <a:p>
            <a:r>
              <a:rPr lang="en-US" sz="2400" dirty="0"/>
              <a:t>Research consistently shows that across theoretical approaches there is a strong relationship between the therapist-client relationship and treatment outcomes</a:t>
            </a:r>
          </a:p>
          <a:p>
            <a:pPr lvl="1"/>
            <a:r>
              <a:rPr lang="en-US" sz="2200" dirty="0"/>
              <a:t>Can have a negative or a positive impact on client well-being</a:t>
            </a:r>
          </a:p>
          <a:p>
            <a:r>
              <a:rPr lang="en-US" sz="2400" dirty="0"/>
              <a:t>Studies examining CBT outcomes over time have noted that relationship measures early in treatment predicted symptom improvement</a:t>
            </a:r>
          </a:p>
        </p:txBody>
      </p:sp>
    </p:spTree>
    <p:extLst>
      <p:ext uri="{BB962C8B-B14F-4D97-AF65-F5344CB8AC3E}">
        <p14:creationId xmlns:p14="http://schemas.microsoft.com/office/powerpoint/2010/main" val="1517317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Establishing a CBT Therapeutic Alliance</a:t>
            </a:r>
          </a:p>
        </p:txBody>
      </p:sp>
      <p:sp>
        <p:nvSpPr>
          <p:cNvPr id="3" name="Content Placeholder 2"/>
          <p:cNvSpPr>
            <a:spLocks noGrp="1"/>
          </p:cNvSpPr>
          <p:nvPr>
            <p:ph idx="1"/>
          </p:nvPr>
        </p:nvSpPr>
        <p:spPr>
          <a:xfrm>
            <a:off x="685329" y="2020455"/>
            <a:ext cx="8146943" cy="4837545"/>
          </a:xfrm>
        </p:spPr>
        <p:txBody>
          <a:bodyPr>
            <a:normAutofit/>
          </a:bodyPr>
          <a:lstStyle/>
          <a:p>
            <a:r>
              <a:rPr lang="en-US" sz="2400" dirty="0">
                <a:solidFill>
                  <a:srgbClr val="660066"/>
                </a:solidFill>
              </a:rPr>
              <a:t>Nonspecific factors </a:t>
            </a:r>
            <a:r>
              <a:rPr lang="en-US" sz="2400" dirty="0"/>
              <a:t>are used in most therapeutic approaches and include key skills that come naturally to most therapists</a:t>
            </a:r>
          </a:p>
          <a:p>
            <a:r>
              <a:rPr lang="en-US" sz="2500" dirty="0">
                <a:solidFill>
                  <a:srgbClr val="660066"/>
                </a:solidFill>
              </a:rPr>
              <a:t>CBT-specific factors </a:t>
            </a:r>
            <a:r>
              <a:rPr lang="en-US" sz="2500" dirty="0"/>
              <a:t>contribute to the therapeutic alliance and are necessary for collaborative empiricism</a:t>
            </a:r>
          </a:p>
        </p:txBody>
      </p:sp>
    </p:spTree>
    <p:extLst>
      <p:ext uri="{BB962C8B-B14F-4D97-AF65-F5344CB8AC3E}">
        <p14:creationId xmlns:p14="http://schemas.microsoft.com/office/powerpoint/2010/main" val="2277989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Nonspecific Factors</a:t>
            </a:r>
          </a:p>
        </p:txBody>
      </p:sp>
      <p:sp>
        <p:nvSpPr>
          <p:cNvPr id="3" name="Text Placeholder 2"/>
          <p:cNvSpPr>
            <a:spLocks noGrp="1"/>
          </p:cNvSpPr>
          <p:nvPr>
            <p:ph type="body" idx="1"/>
          </p:nvPr>
        </p:nvSpPr>
        <p:spPr/>
        <p:txBody>
          <a:bodyPr>
            <a:normAutofit/>
          </a:bodyPr>
          <a:lstStyle/>
          <a:p>
            <a:endParaRPr lang="en-US" sz="2800" dirty="0"/>
          </a:p>
        </p:txBody>
      </p:sp>
    </p:spTree>
    <p:extLst>
      <p:ext uri="{BB962C8B-B14F-4D97-AF65-F5344CB8AC3E}">
        <p14:creationId xmlns:p14="http://schemas.microsoft.com/office/powerpoint/2010/main" val="875408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Nonspecific Factors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Nonspecific factors (or common factors) </a:t>
            </a:r>
            <a:r>
              <a:rPr lang="mr-IN" sz="2400" dirty="0"/>
              <a:t>–</a:t>
            </a:r>
            <a:r>
              <a:rPr lang="en-US" sz="2400" dirty="0"/>
              <a:t> treatment elements that impact therapeutic outcomes across theories</a:t>
            </a:r>
          </a:p>
          <a:p>
            <a:r>
              <a:rPr lang="en-US" sz="2400" dirty="0"/>
              <a:t>Specific factors </a:t>
            </a:r>
            <a:r>
              <a:rPr lang="mr-IN" sz="2400" dirty="0"/>
              <a:t>–</a:t>
            </a:r>
            <a:r>
              <a:rPr lang="en-US" sz="2400" dirty="0"/>
              <a:t> treatment elements that are idiosyncratic to a particular theory</a:t>
            </a:r>
          </a:p>
          <a:p>
            <a:r>
              <a:rPr lang="en-US" sz="2400" dirty="0"/>
              <a:t>Two of the most common and well-known nonspecific factors:</a:t>
            </a:r>
          </a:p>
          <a:p>
            <a:pPr lvl="1"/>
            <a:r>
              <a:rPr lang="en-US" sz="2200" dirty="0">
                <a:solidFill>
                  <a:srgbClr val="660066"/>
                </a:solidFill>
              </a:rPr>
              <a:t>Rogerian qualities</a:t>
            </a:r>
          </a:p>
          <a:p>
            <a:pPr lvl="1"/>
            <a:r>
              <a:rPr lang="en-US" sz="2200" dirty="0">
                <a:solidFill>
                  <a:srgbClr val="660066"/>
                </a:solidFill>
              </a:rPr>
              <a:t>Interpersonal skills</a:t>
            </a:r>
          </a:p>
          <a:p>
            <a:pPr lvl="1"/>
            <a:endParaRPr lang="en-US" sz="2200" dirty="0"/>
          </a:p>
          <a:p>
            <a:pPr lvl="1"/>
            <a:endParaRPr lang="en-US" sz="1800" dirty="0"/>
          </a:p>
          <a:p>
            <a:pPr lvl="2"/>
            <a:endParaRPr lang="en-US" sz="2200" dirty="0"/>
          </a:p>
        </p:txBody>
      </p:sp>
    </p:spTree>
    <p:extLst>
      <p:ext uri="{BB962C8B-B14F-4D97-AF65-F5344CB8AC3E}">
        <p14:creationId xmlns:p14="http://schemas.microsoft.com/office/powerpoint/2010/main" val="577067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Nonspecific Factors</a:t>
            </a:r>
          </a:p>
        </p:txBody>
      </p:sp>
      <p:sp>
        <p:nvSpPr>
          <p:cNvPr id="3" name="Text Placeholder 2"/>
          <p:cNvSpPr>
            <a:spLocks noGrp="1"/>
          </p:cNvSpPr>
          <p:nvPr>
            <p:ph type="body" idx="1"/>
          </p:nvPr>
        </p:nvSpPr>
        <p:spPr/>
        <p:txBody>
          <a:bodyPr>
            <a:normAutofit/>
          </a:bodyPr>
          <a:lstStyle/>
          <a:p>
            <a:r>
              <a:rPr lang="en-US" sz="2800" dirty="0" err="1"/>
              <a:t>Rogerian</a:t>
            </a:r>
            <a:r>
              <a:rPr lang="en-US" sz="2800" dirty="0"/>
              <a:t> Qualities</a:t>
            </a:r>
          </a:p>
        </p:txBody>
      </p:sp>
    </p:spTree>
    <p:extLst>
      <p:ext uri="{BB962C8B-B14F-4D97-AF65-F5344CB8AC3E}">
        <p14:creationId xmlns:p14="http://schemas.microsoft.com/office/powerpoint/2010/main" val="3874477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Rogerian</a:t>
            </a:r>
            <a:r>
              <a:rPr lang="en-US" dirty="0"/>
              <a:t> Qualities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solidFill>
                  <a:srgbClr val="660066"/>
                </a:solidFill>
              </a:rPr>
              <a:t>Empathy</a:t>
            </a:r>
            <a:r>
              <a:rPr lang="en-US" sz="2400" dirty="0"/>
              <a:t> – understanding the thoughts and feelings of the client; an objective perspective of the client’s presenting problems and distress</a:t>
            </a:r>
          </a:p>
          <a:p>
            <a:pPr lvl="1"/>
            <a:r>
              <a:rPr lang="en-US" sz="2200" dirty="0"/>
              <a:t>Not pity</a:t>
            </a:r>
          </a:p>
          <a:p>
            <a:pPr lvl="1"/>
            <a:r>
              <a:rPr lang="en-US" sz="2200" dirty="0"/>
              <a:t>“Standing in someone else’s shoes” or “seeing through someone else’s eyes”</a:t>
            </a:r>
          </a:p>
          <a:p>
            <a:r>
              <a:rPr lang="en-US" sz="2400" dirty="0">
                <a:solidFill>
                  <a:srgbClr val="660066"/>
                </a:solidFill>
              </a:rPr>
              <a:t>Unconditional positive regard </a:t>
            </a:r>
            <a:r>
              <a:rPr lang="en-US" sz="2400" dirty="0"/>
              <a:t>– accepting of client in a non-judgmental attitude</a:t>
            </a:r>
          </a:p>
          <a:p>
            <a:pPr lvl="1"/>
            <a:r>
              <a:rPr lang="en-US" sz="2200" dirty="0"/>
              <a:t>Warmth</a:t>
            </a:r>
          </a:p>
          <a:p>
            <a:pPr lvl="1"/>
            <a:r>
              <a:rPr lang="en-US" sz="2200" dirty="0"/>
              <a:t>No strings attached in order to be valued as a client</a:t>
            </a:r>
          </a:p>
        </p:txBody>
      </p:sp>
    </p:spTree>
    <p:extLst>
      <p:ext uri="{BB962C8B-B14F-4D97-AF65-F5344CB8AC3E}">
        <p14:creationId xmlns:p14="http://schemas.microsoft.com/office/powerpoint/2010/main" val="2026818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Rogerian</a:t>
            </a:r>
            <a:r>
              <a:rPr lang="en-US" dirty="0"/>
              <a:t> Qualities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solidFill>
                  <a:srgbClr val="660066"/>
                </a:solidFill>
              </a:rPr>
              <a:t>Genuineness</a:t>
            </a:r>
            <a:r>
              <a:rPr lang="en-US" sz="2400" dirty="0"/>
              <a:t> – Communicating (verbally and nonverbally) and presenting oneself in a natural, honest, and sincere manner</a:t>
            </a:r>
          </a:p>
          <a:p>
            <a:r>
              <a:rPr lang="en-US" sz="2400" dirty="0"/>
              <a:t>Although these basic therapeutic relationship skills are humanistic, there are sophisticated ways therapists can integrate these skills within a CBT framework and purpose</a:t>
            </a:r>
          </a:p>
          <a:p>
            <a:r>
              <a:rPr lang="en-US" sz="2400" i="1" dirty="0">
                <a:solidFill>
                  <a:srgbClr val="660066"/>
                </a:solidFill>
              </a:rPr>
              <a:t>*These skills are necessary for effective CBT, but alone they will typically not provide long-term help for many clients</a:t>
            </a:r>
          </a:p>
        </p:txBody>
      </p:sp>
    </p:spTree>
    <p:extLst>
      <p:ext uri="{BB962C8B-B14F-4D97-AF65-F5344CB8AC3E}">
        <p14:creationId xmlns:p14="http://schemas.microsoft.com/office/powerpoint/2010/main" val="4238738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Empathy &amp; CBT</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Important to make sure your verbal and nonverbal expression matches how the client feels</a:t>
            </a:r>
          </a:p>
          <a:p>
            <a:pPr lvl="1"/>
            <a:r>
              <a:rPr lang="en-US" sz="2200" dirty="0"/>
              <a:t>Avoid assumptions about how the client is feeling</a:t>
            </a:r>
          </a:p>
          <a:p>
            <a:pPr lvl="2"/>
            <a:r>
              <a:rPr lang="en-US" sz="2000" dirty="0"/>
              <a:t>The more information you can glean from your client, the more confident you can be in what you say and how you express empathy</a:t>
            </a:r>
          </a:p>
        </p:txBody>
      </p:sp>
    </p:spTree>
    <p:extLst>
      <p:ext uri="{BB962C8B-B14F-4D97-AF65-F5344CB8AC3E}">
        <p14:creationId xmlns:p14="http://schemas.microsoft.com/office/powerpoint/2010/main" val="3068327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Empathy &amp; CBT</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Important to make sure your timing in expressing empathy is accurate</a:t>
            </a:r>
          </a:p>
          <a:p>
            <a:pPr lvl="1"/>
            <a:r>
              <a:rPr lang="en-US" sz="2200" dirty="0"/>
              <a:t>Common mistake is coming on too strong with empathy too soon</a:t>
            </a:r>
          </a:p>
          <a:p>
            <a:pPr lvl="2"/>
            <a:r>
              <a:rPr lang="en-US" sz="2000" dirty="0"/>
              <a:t>Can come off as insincere and off-putting (e.g., “She is being fake.  There is no way she can know how I feel right now.”)</a:t>
            </a:r>
          </a:p>
          <a:p>
            <a:pPr lvl="1"/>
            <a:r>
              <a:rPr lang="en-US" sz="2200" dirty="0"/>
              <a:t>Another mistake is missing an opportunity to display appropriate empathy</a:t>
            </a:r>
          </a:p>
          <a:p>
            <a:pPr lvl="2"/>
            <a:r>
              <a:rPr lang="en-US" sz="2200" dirty="0"/>
              <a:t>Can come off as cold and disconnected (e.g., “Does she even care about what happened to me?”)</a:t>
            </a:r>
          </a:p>
          <a:p>
            <a:pPr lvl="2"/>
            <a:endParaRPr lang="en-US" sz="2200" dirty="0"/>
          </a:p>
        </p:txBody>
      </p:sp>
    </p:spTree>
    <p:extLst>
      <p:ext uri="{BB962C8B-B14F-4D97-AF65-F5344CB8AC3E}">
        <p14:creationId xmlns:p14="http://schemas.microsoft.com/office/powerpoint/2010/main" val="3181410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Empathy &amp; CBT</a:t>
            </a:r>
          </a:p>
        </p:txBody>
      </p:sp>
      <p:sp>
        <p:nvSpPr>
          <p:cNvPr id="3" name="Content Placeholder 2"/>
          <p:cNvSpPr>
            <a:spLocks noGrp="1"/>
          </p:cNvSpPr>
          <p:nvPr>
            <p:ph idx="1"/>
          </p:nvPr>
        </p:nvSpPr>
        <p:spPr>
          <a:xfrm>
            <a:off x="685330" y="1997364"/>
            <a:ext cx="8158488" cy="4860636"/>
          </a:xfrm>
        </p:spPr>
        <p:txBody>
          <a:bodyPr>
            <a:normAutofit lnSpcReduction="10000"/>
          </a:bodyPr>
          <a:lstStyle/>
          <a:p>
            <a:r>
              <a:rPr lang="en-US" sz="2400" dirty="0"/>
              <a:t>Also consider timing when validating clients’ thoughts and feelings</a:t>
            </a:r>
          </a:p>
          <a:p>
            <a:pPr lvl="1"/>
            <a:r>
              <a:rPr lang="en-US" sz="2200" dirty="0"/>
              <a:t>Being overeager to express empathy can potentially reinforce maladaptive/invalid thoughts</a:t>
            </a:r>
          </a:p>
          <a:p>
            <a:pPr lvl="2"/>
            <a:r>
              <a:rPr lang="en-US" sz="2000" dirty="0"/>
              <a:t>If clients are repeatedly making self-deprecating comments (e.g., “I can’t do anything right.  Nobody cares about me.”) and you respond with empathic validation verbally (e.g., “It makes sense you feel that way.”) or nonverbally (e.g., repeatedly nodding head in agreement), some clients might think that you agree with their negative self views</a:t>
            </a:r>
          </a:p>
          <a:p>
            <a:pPr lvl="1"/>
            <a:r>
              <a:rPr lang="en-US" sz="2200" dirty="0"/>
              <a:t>Whenever unsure about expressing empathy, focus on validating clients’ emotions instead of their thoughts</a:t>
            </a:r>
          </a:p>
          <a:p>
            <a:r>
              <a:rPr lang="en-US" sz="2400" b="1" dirty="0">
                <a:solidFill>
                  <a:srgbClr val="660066"/>
                </a:solidFill>
              </a:rPr>
              <a:t>Table 2.1 – Questions to Consider While Expressing Empathy</a:t>
            </a:r>
          </a:p>
          <a:p>
            <a:pPr lvl="2"/>
            <a:endParaRPr lang="en-US" sz="2200" dirty="0"/>
          </a:p>
        </p:txBody>
      </p:sp>
    </p:spTree>
    <p:extLst>
      <p:ext uri="{BB962C8B-B14F-4D97-AF65-F5344CB8AC3E}">
        <p14:creationId xmlns:p14="http://schemas.microsoft.com/office/powerpoint/2010/main" val="2340369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87873"/>
            <a:ext cx="9144000" cy="5628000"/>
          </a:xfrm>
          <a:prstGeom prst="rect">
            <a:avLst/>
          </a:prstGeom>
          <a:ln>
            <a:solidFill>
              <a:schemeClr val="accent1"/>
            </a:solidFill>
          </a:ln>
        </p:spPr>
      </p:pic>
    </p:spTree>
    <p:extLst>
      <p:ext uri="{BB962C8B-B14F-4D97-AF65-F5344CB8AC3E}">
        <p14:creationId xmlns:p14="http://schemas.microsoft.com/office/powerpoint/2010/main" val="1702693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Empathy &amp; CBT</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Empathy through a CBT lens can help you identify maladaptive behavior patterns, negative automatic thoughts and core beliefs, and dysfunctional relational problems with greater clarity</a:t>
            </a:r>
            <a:endParaRPr lang="en-US" sz="2400" b="1" dirty="0">
              <a:solidFill>
                <a:srgbClr val="660066"/>
              </a:solidFill>
            </a:endParaRPr>
          </a:p>
          <a:p>
            <a:r>
              <a:rPr lang="en-US" sz="2400" b="1" dirty="0">
                <a:solidFill>
                  <a:srgbClr val="660066"/>
                </a:solidFill>
              </a:rPr>
              <a:t>Activity 2.1: Empathy (Observer Perspective) Scenario 1 (p. 14)</a:t>
            </a:r>
          </a:p>
          <a:p>
            <a:r>
              <a:rPr lang="en-US" sz="2400" b="1" dirty="0">
                <a:solidFill>
                  <a:srgbClr val="660066"/>
                </a:solidFill>
              </a:rPr>
              <a:t>Discussion Questions 2.1 (p. 15)</a:t>
            </a:r>
          </a:p>
          <a:p>
            <a:r>
              <a:rPr lang="en-US" sz="2400" b="1" dirty="0">
                <a:solidFill>
                  <a:srgbClr val="660066"/>
                </a:solidFill>
              </a:rPr>
              <a:t>Activity 2.2: Empathy (Individual Perspective) Scenario 2 (p. 15)</a:t>
            </a:r>
          </a:p>
          <a:p>
            <a:r>
              <a:rPr lang="en-US" sz="2400" b="1" dirty="0">
                <a:solidFill>
                  <a:srgbClr val="660066"/>
                </a:solidFill>
              </a:rPr>
              <a:t>Discussion Questions 2.2 (p. 16)</a:t>
            </a:r>
          </a:p>
        </p:txBody>
      </p:sp>
    </p:spTree>
    <p:extLst>
      <p:ext uri="{BB962C8B-B14F-4D97-AF65-F5344CB8AC3E}">
        <p14:creationId xmlns:p14="http://schemas.microsoft.com/office/powerpoint/2010/main" val="4107416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Unconditional Positive Regard &amp; CBT</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Clients will potentially share much personal information with you, some of which may be embarrassing and/or never shared with anyone else</a:t>
            </a:r>
          </a:p>
          <a:p>
            <a:pPr lvl="1"/>
            <a:r>
              <a:rPr lang="en-US" sz="2200" dirty="0"/>
              <a:t>The more clients perceive that they are not being judged by you, the more likely they are going to open up and share relevant personal information</a:t>
            </a:r>
          </a:p>
          <a:p>
            <a:pPr lvl="2"/>
            <a:r>
              <a:rPr lang="en-US" sz="2000" dirty="0"/>
              <a:t>Especially important for CBT therapists – understanding client history, intense emotions, maladaptive thoughts, and disruptive behaviors is vital information that informs and directs the treatment process</a:t>
            </a:r>
          </a:p>
          <a:p>
            <a:pPr lvl="2"/>
            <a:endParaRPr lang="en-US" sz="2200" dirty="0"/>
          </a:p>
        </p:txBody>
      </p:sp>
    </p:spTree>
    <p:extLst>
      <p:ext uri="{BB962C8B-B14F-4D97-AF65-F5344CB8AC3E}">
        <p14:creationId xmlns:p14="http://schemas.microsoft.com/office/powerpoint/2010/main" val="4016743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Genuineness &amp; CBT</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Important for CBT therapists to genuinely balance being hopeful and optimistic for change while also being grounded in your clients’ strengths and weaknesses</a:t>
            </a:r>
          </a:p>
          <a:p>
            <a:r>
              <a:rPr lang="en-US" sz="2400" dirty="0"/>
              <a:t>Clients may share certain behaviors and thoughts that elicit strong emotional responses in you</a:t>
            </a:r>
          </a:p>
          <a:p>
            <a:pPr lvl="1"/>
            <a:r>
              <a:rPr lang="en-US" sz="2200" dirty="0"/>
              <a:t>Important to be self-aware of your reaction so that it is not off-putting to clients – need to elicit and challenge clients’ maladaptive thoughts and behaviors</a:t>
            </a:r>
          </a:p>
          <a:p>
            <a:pPr lvl="1"/>
            <a:endParaRPr lang="en-US" sz="2200" dirty="0"/>
          </a:p>
          <a:p>
            <a:pPr lvl="1"/>
            <a:endParaRPr lang="en-US" sz="1800" dirty="0"/>
          </a:p>
          <a:p>
            <a:pPr lvl="2"/>
            <a:endParaRPr lang="en-US" sz="2200" dirty="0"/>
          </a:p>
        </p:txBody>
      </p:sp>
    </p:spTree>
    <p:extLst>
      <p:ext uri="{BB962C8B-B14F-4D97-AF65-F5344CB8AC3E}">
        <p14:creationId xmlns:p14="http://schemas.microsoft.com/office/powerpoint/2010/main" val="1390870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Nonspecific Factors</a:t>
            </a:r>
          </a:p>
        </p:txBody>
      </p:sp>
      <p:sp>
        <p:nvSpPr>
          <p:cNvPr id="3" name="Text Placeholder 2"/>
          <p:cNvSpPr>
            <a:spLocks noGrp="1"/>
          </p:cNvSpPr>
          <p:nvPr>
            <p:ph type="body" idx="1"/>
          </p:nvPr>
        </p:nvSpPr>
        <p:spPr/>
        <p:txBody>
          <a:bodyPr>
            <a:normAutofit/>
          </a:bodyPr>
          <a:lstStyle/>
          <a:p>
            <a:r>
              <a:rPr lang="en-US" sz="2800" dirty="0"/>
              <a:t>Interpersonal Skills</a:t>
            </a:r>
          </a:p>
        </p:txBody>
      </p:sp>
    </p:spTree>
    <p:extLst>
      <p:ext uri="{BB962C8B-B14F-4D97-AF65-F5344CB8AC3E}">
        <p14:creationId xmlns:p14="http://schemas.microsoft.com/office/powerpoint/2010/main" val="1833016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Interpersonal Skills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Strong (1968) noted a few interpersonal influence process factors that are important to integrate into the therapeutic alliance: </a:t>
            </a:r>
            <a:r>
              <a:rPr lang="en-US" sz="2400" dirty="0">
                <a:solidFill>
                  <a:srgbClr val="660066"/>
                </a:solidFill>
              </a:rPr>
              <a:t>expertness, trustworthiness, and attractiveness</a:t>
            </a:r>
          </a:p>
          <a:p>
            <a:pPr lvl="1"/>
            <a:r>
              <a:rPr lang="en-US" sz="2200" dirty="0"/>
              <a:t>Often referred to as “opinion change” variables as they play a role in facilitating client change over time</a:t>
            </a:r>
          </a:p>
          <a:p>
            <a:pPr lvl="1"/>
            <a:r>
              <a:rPr lang="en-US" sz="2200" dirty="0"/>
              <a:t>These factors can greatly enhance the purposeful nature of collaborative empiricism in CBT, including client engagement</a:t>
            </a:r>
          </a:p>
        </p:txBody>
      </p:sp>
    </p:spTree>
    <p:extLst>
      <p:ext uri="{BB962C8B-B14F-4D97-AF65-F5344CB8AC3E}">
        <p14:creationId xmlns:p14="http://schemas.microsoft.com/office/powerpoint/2010/main" val="1755937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Expertness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Conducting yourself as confident in theory and practice (e.g., </a:t>
            </a:r>
            <a:r>
              <a:rPr lang="en-US" sz="2400" dirty="0" err="1"/>
              <a:t>psychoeducation</a:t>
            </a:r>
            <a:r>
              <a:rPr lang="en-US" sz="2400" dirty="0"/>
              <a:t>, case formulation, treatment goals, interventions) can enhance client perception of expertise</a:t>
            </a:r>
          </a:p>
          <a:p>
            <a:pPr marL="228600" lvl="2">
              <a:spcBef>
                <a:spcPts val="2000"/>
              </a:spcBef>
            </a:pPr>
            <a:r>
              <a:rPr lang="en-US" sz="2400" dirty="0"/>
              <a:t>Providing clear roles, expectations, and session structure demonstrates you know what you are doing</a:t>
            </a:r>
          </a:p>
          <a:p>
            <a:pPr marL="228600" lvl="2">
              <a:spcBef>
                <a:spcPts val="2000"/>
              </a:spcBef>
            </a:pPr>
            <a:r>
              <a:rPr lang="en-US" sz="2400" dirty="0"/>
              <a:t>The more clients perceive their therapists to be competent, the more they will be engaged and willing to challenge their own maladaptive thoughts and behaviors </a:t>
            </a:r>
          </a:p>
          <a:p>
            <a:endParaRPr lang="en-US" sz="2400" dirty="0"/>
          </a:p>
        </p:txBody>
      </p:sp>
    </p:spTree>
    <p:extLst>
      <p:ext uri="{BB962C8B-B14F-4D97-AF65-F5344CB8AC3E}">
        <p14:creationId xmlns:p14="http://schemas.microsoft.com/office/powerpoint/2010/main" val="2528897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Trustworthiness</a:t>
            </a:r>
          </a:p>
        </p:txBody>
      </p:sp>
      <p:sp>
        <p:nvSpPr>
          <p:cNvPr id="3" name="Content Placeholder 2"/>
          <p:cNvSpPr>
            <a:spLocks noGrp="1"/>
          </p:cNvSpPr>
          <p:nvPr>
            <p:ph idx="1"/>
          </p:nvPr>
        </p:nvSpPr>
        <p:spPr>
          <a:xfrm>
            <a:off x="685330" y="1997364"/>
            <a:ext cx="8158488" cy="4860636"/>
          </a:xfrm>
        </p:spPr>
        <p:txBody>
          <a:bodyPr>
            <a:normAutofit lnSpcReduction="10000"/>
          </a:bodyPr>
          <a:lstStyle/>
          <a:p>
            <a:r>
              <a:rPr lang="en-US" sz="2400" dirty="0"/>
              <a:t>Respecting client confidentiality and following policies and procedures naturally produces relational trust </a:t>
            </a:r>
          </a:p>
          <a:p>
            <a:pPr marL="228600" lvl="2">
              <a:spcBef>
                <a:spcPts val="2000"/>
              </a:spcBef>
            </a:pPr>
            <a:r>
              <a:rPr lang="en-US" sz="2400" dirty="0"/>
              <a:t>Following through on your word and therapeutic factors (e.g., agenda setting and homework) shows that you are a reliable therapist</a:t>
            </a:r>
          </a:p>
          <a:p>
            <a:pPr marL="228600" lvl="2">
              <a:spcBef>
                <a:spcPts val="2000"/>
              </a:spcBef>
            </a:pPr>
            <a:r>
              <a:rPr lang="en-US" sz="2400" dirty="0"/>
              <a:t>Disclosure of particularly distressing and embarrassing thoughts and behaviors is vital for initiating the process of decreasing client distress </a:t>
            </a:r>
          </a:p>
          <a:p>
            <a:pPr marL="228600" lvl="2">
              <a:spcBef>
                <a:spcPts val="2000"/>
              </a:spcBef>
            </a:pPr>
            <a:r>
              <a:rPr lang="en-US" sz="2400" dirty="0"/>
              <a:t>Clients will need to have much trust in you, as they will be asked to engage in new ways of thinking and behaving, which can be psychologically threatening</a:t>
            </a:r>
          </a:p>
          <a:p>
            <a:pPr marL="228600" lvl="2">
              <a:spcBef>
                <a:spcPts val="2000"/>
              </a:spcBef>
            </a:pPr>
            <a:endParaRPr lang="en-US" sz="2200" dirty="0"/>
          </a:p>
          <a:p>
            <a:endParaRPr lang="en-US" sz="2400" dirty="0"/>
          </a:p>
          <a:p>
            <a:endParaRPr lang="en-US" sz="2400" dirty="0"/>
          </a:p>
        </p:txBody>
      </p:sp>
    </p:spTree>
    <p:extLst>
      <p:ext uri="{BB962C8B-B14F-4D97-AF65-F5344CB8AC3E}">
        <p14:creationId xmlns:p14="http://schemas.microsoft.com/office/powerpoint/2010/main" val="973165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Attractiveness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Consists of likeability and compatibility that comes from how you conduct yourself during client interactions </a:t>
            </a:r>
          </a:p>
          <a:p>
            <a:r>
              <a:rPr lang="en-US" sz="2400" dirty="0"/>
              <a:t>Similarity between therapist and client – comes from your empathy by showing you understand your clients’ experiences</a:t>
            </a:r>
          </a:p>
          <a:p>
            <a:pPr marL="228600" lvl="2">
              <a:spcBef>
                <a:spcPts val="2000"/>
              </a:spcBef>
            </a:pPr>
            <a:r>
              <a:rPr lang="en-US" sz="2400" dirty="0"/>
              <a:t>“Matching” to clients with verbal and nonverbal mannerisms</a:t>
            </a:r>
          </a:p>
          <a:p>
            <a:pPr marL="228600" lvl="2">
              <a:spcBef>
                <a:spcPts val="2000"/>
              </a:spcBef>
            </a:pPr>
            <a:r>
              <a:rPr lang="en-US" sz="2200" dirty="0"/>
              <a:t>Malleable in how you present yourself, communicate CBT specific information (e.g., </a:t>
            </a:r>
            <a:r>
              <a:rPr lang="en-US" sz="2200" dirty="0" err="1"/>
              <a:t>psychoeducation</a:t>
            </a:r>
            <a:r>
              <a:rPr lang="en-US" sz="2200" dirty="0"/>
              <a:t>), and approach CBT specific skills and interventions  </a:t>
            </a:r>
          </a:p>
          <a:p>
            <a:pPr marL="228600" lvl="2">
              <a:spcBef>
                <a:spcPts val="2000"/>
              </a:spcBef>
            </a:pPr>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2714146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Empiricism: CBT-Specific Factors</a:t>
            </a:r>
          </a:p>
        </p:txBody>
      </p:sp>
      <p:sp>
        <p:nvSpPr>
          <p:cNvPr id="3" name="Text Placeholder 2"/>
          <p:cNvSpPr>
            <a:spLocks noGrp="1"/>
          </p:cNvSpPr>
          <p:nvPr>
            <p:ph type="body" idx="1"/>
          </p:nvPr>
        </p:nvSpPr>
        <p:spPr/>
        <p:txBody>
          <a:bodyPr>
            <a:normAutofit/>
          </a:bodyPr>
          <a:lstStyle/>
          <a:p>
            <a:endParaRPr lang="en-US" sz="2800" dirty="0"/>
          </a:p>
        </p:txBody>
      </p:sp>
    </p:spTree>
    <p:extLst>
      <p:ext uri="{BB962C8B-B14F-4D97-AF65-F5344CB8AC3E}">
        <p14:creationId xmlns:p14="http://schemas.microsoft.com/office/powerpoint/2010/main" val="916080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Empiricism</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Although the aforementioned non-specific factors are important, collaborative empiricism is the key therapeutic alliance factor that fosters the overall empirical effectiveness of CBT</a:t>
            </a:r>
          </a:p>
          <a:p>
            <a:r>
              <a:rPr lang="en-US" sz="2400" dirty="0"/>
              <a:t>The primary focus of collaborative empiricism is to identify maladaptive cognitions and behaviors and then “test” for their validity and/or utility</a:t>
            </a:r>
          </a:p>
          <a:p>
            <a:r>
              <a:rPr lang="en-US" sz="2400" dirty="0"/>
              <a:t>Key specific factors of collaborative empiricism:</a:t>
            </a:r>
          </a:p>
          <a:p>
            <a:pPr lvl="1"/>
            <a:r>
              <a:rPr lang="en-US" sz="2200" dirty="0">
                <a:solidFill>
                  <a:srgbClr val="660066"/>
                </a:solidFill>
              </a:rPr>
              <a:t>Therapist-client activity level</a:t>
            </a:r>
          </a:p>
          <a:p>
            <a:pPr lvl="1"/>
            <a:r>
              <a:rPr lang="en-US" sz="2200" dirty="0">
                <a:solidFill>
                  <a:srgbClr val="660066"/>
                </a:solidFill>
              </a:rPr>
              <a:t>Client-specific factors</a:t>
            </a:r>
          </a:p>
          <a:p>
            <a:pPr lvl="1"/>
            <a:r>
              <a:rPr lang="en-US" sz="2200" dirty="0">
                <a:solidFill>
                  <a:srgbClr val="660066"/>
                </a:solidFill>
              </a:rPr>
              <a:t>Conceptualization and treatment</a:t>
            </a:r>
          </a:p>
          <a:p>
            <a:endParaRPr lang="en-US" sz="2200" dirty="0"/>
          </a:p>
          <a:p>
            <a:endParaRPr lang="en-US" sz="2400" dirty="0"/>
          </a:p>
          <a:p>
            <a:endParaRPr lang="en-US" sz="2400" dirty="0"/>
          </a:p>
        </p:txBody>
      </p:sp>
    </p:spTree>
    <p:extLst>
      <p:ext uri="{BB962C8B-B14F-4D97-AF65-F5344CB8AC3E}">
        <p14:creationId xmlns:p14="http://schemas.microsoft.com/office/powerpoint/2010/main" val="271530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Empiricism: CBT-Specific Factors</a:t>
            </a:r>
          </a:p>
        </p:txBody>
      </p:sp>
      <p:sp>
        <p:nvSpPr>
          <p:cNvPr id="3" name="Text Placeholder 2"/>
          <p:cNvSpPr>
            <a:spLocks noGrp="1"/>
          </p:cNvSpPr>
          <p:nvPr>
            <p:ph type="body" idx="1"/>
          </p:nvPr>
        </p:nvSpPr>
        <p:spPr/>
        <p:txBody>
          <a:bodyPr>
            <a:normAutofit/>
          </a:bodyPr>
          <a:lstStyle/>
          <a:p>
            <a:r>
              <a:rPr lang="en-US" sz="2800" dirty="0"/>
              <a:t>Therapist-Client Activity Level</a:t>
            </a:r>
          </a:p>
        </p:txBody>
      </p:sp>
    </p:spTree>
    <p:extLst>
      <p:ext uri="{BB962C8B-B14F-4D97-AF65-F5344CB8AC3E}">
        <p14:creationId xmlns:p14="http://schemas.microsoft.com/office/powerpoint/2010/main" val="2346151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Therapist-Client Activity Level</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Unlike other theoretical orientations that have been historically one-directional (e.g., psychodynamic </a:t>
            </a:r>
            <a:r>
              <a:rPr lang="mr-IN" sz="2400" dirty="0"/>
              <a:t>–</a:t>
            </a:r>
            <a:r>
              <a:rPr lang="en-US" sz="2400" dirty="0"/>
              <a:t> therapist very directive; humanistic </a:t>
            </a:r>
            <a:r>
              <a:rPr lang="mr-IN" sz="2400" dirty="0"/>
              <a:t>–</a:t>
            </a:r>
            <a:r>
              <a:rPr lang="en-US" sz="2400" dirty="0"/>
              <a:t> therapist very nondirective), clients are not passive recipients of “knowledge” or “insight” where they are expected to absorb information from their therapists</a:t>
            </a:r>
          </a:p>
          <a:p>
            <a:pPr marL="228600" lvl="2">
              <a:spcBef>
                <a:spcPts val="2000"/>
              </a:spcBef>
            </a:pPr>
            <a:r>
              <a:rPr lang="en-US" sz="2400" dirty="0"/>
              <a:t>Expectations need to be set early in therapy so that the therapist-client alliance will be a “team effort”</a:t>
            </a:r>
          </a:p>
          <a:p>
            <a:pPr marL="228600" lvl="2">
              <a:spcBef>
                <a:spcPts val="2000"/>
              </a:spcBef>
            </a:pPr>
            <a:r>
              <a:rPr lang="en-US" sz="2400" dirty="0"/>
              <a:t>Therapist-client activity level will fluctuate depending on the phase of therapy</a:t>
            </a:r>
          </a:p>
          <a:p>
            <a:endParaRPr lang="en-US" sz="2200" dirty="0"/>
          </a:p>
          <a:p>
            <a:endParaRPr lang="en-US" sz="2400" dirty="0"/>
          </a:p>
          <a:p>
            <a:endParaRPr lang="en-US" sz="2400" dirty="0"/>
          </a:p>
        </p:txBody>
      </p:sp>
    </p:spTree>
    <p:extLst>
      <p:ext uri="{BB962C8B-B14F-4D97-AF65-F5344CB8AC3E}">
        <p14:creationId xmlns:p14="http://schemas.microsoft.com/office/powerpoint/2010/main" val="218531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Therapist-Client Activity Level</a:t>
            </a:r>
          </a:p>
        </p:txBody>
      </p:sp>
      <p:sp>
        <p:nvSpPr>
          <p:cNvPr id="3" name="Content Placeholder 2"/>
          <p:cNvSpPr>
            <a:spLocks noGrp="1"/>
          </p:cNvSpPr>
          <p:nvPr>
            <p:ph idx="1"/>
          </p:nvPr>
        </p:nvSpPr>
        <p:spPr>
          <a:xfrm>
            <a:off x="685330" y="1997364"/>
            <a:ext cx="8158488" cy="4860636"/>
          </a:xfrm>
        </p:spPr>
        <p:txBody>
          <a:bodyPr>
            <a:normAutofit/>
          </a:bodyPr>
          <a:lstStyle/>
          <a:p>
            <a:r>
              <a:rPr lang="en-US" sz="2400" b="1" dirty="0">
                <a:solidFill>
                  <a:srgbClr val="660066"/>
                </a:solidFill>
              </a:rPr>
              <a:t>Figure 2.1 – Therapist-Client Activity Level Across Three Phases of Therapy</a:t>
            </a:r>
          </a:p>
          <a:p>
            <a:pPr lvl="1"/>
            <a:r>
              <a:rPr lang="en-US" sz="2200" dirty="0"/>
              <a:t>General visual depiction of therapist-client activity across three phases of therapy: </a:t>
            </a:r>
            <a:r>
              <a:rPr lang="en-US" sz="2200" dirty="0">
                <a:solidFill>
                  <a:srgbClr val="660066"/>
                </a:solidFill>
              </a:rPr>
              <a:t>early, middle, and late</a:t>
            </a:r>
          </a:p>
          <a:p>
            <a:pPr lvl="2"/>
            <a:r>
              <a:rPr lang="en-US" sz="2000" dirty="0"/>
              <a:t>Activity level will fluctuate depending on the phase of therapy</a:t>
            </a:r>
          </a:p>
          <a:p>
            <a:pPr lvl="3"/>
            <a:r>
              <a:rPr lang="en-US" dirty="0"/>
              <a:t>There will be variability depending on client symptoms and needs and from session to session</a:t>
            </a:r>
          </a:p>
          <a:p>
            <a:endParaRPr lang="en-US" sz="2200" dirty="0"/>
          </a:p>
          <a:p>
            <a:endParaRPr lang="en-US" sz="2400" dirty="0"/>
          </a:p>
          <a:p>
            <a:endParaRPr lang="en-US" sz="2400" dirty="0"/>
          </a:p>
        </p:txBody>
      </p:sp>
    </p:spTree>
    <p:extLst>
      <p:ext uri="{BB962C8B-B14F-4D97-AF65-F5344CB8AC3E}">
        <p14:creationId xmlns:p14="http://schemas.microsoft.com/office/powerpoint/2010/main" val="10314260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a:ln>
            <a:solidFill>
              <a:srgbClr val="7030A0"/>
            </a:solidFill>
          </a:ln>
        </p:spPr>
      </p:pic>
    </p:spTree>
    <p:extLst>
      <p:ext uri="{BB962C8B-B14F-4D97-AF65-F5344CB8AC3E}">
        <p14:creationId xmlns:p14="http://schemas.microsoft.com/office/powerpoint/2010/main" val="1302822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Phase Therapy</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Therapist activity high; client activity relatively low</a:t>
            </a:r>
          </a:p>
          <a:p>
            <a:r>
              <a:rPr lang="en-US" sz="2400" dirty="0"/>
              <a:t>Teacher-student relationship that is more educative</a:t>
            </a:r>
          </a:p>
          <a:p>
            <a:pPr marL="228600" lvl="2">
              <a:spcBef>
                <a:spcPts val="2000"/>
              </a:spcBef>
            </a:pPr>
            <a:r>
              <a:rPr lang="en-US" sz="2200" dirty="0"/>
              <a:t>CBT model introduced; clients more distressed and require more guidance; instill hope and motivation; initial conceptualization; scaffold CBT basics</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894645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Middle Phase Therapy</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Therapist activity slightly decreases; client activity significantly increases (equitable to therapist)</a:t>
            </a:r>
          </a:p>
          <a:p>
            <a:r>
              <a:rPr lang="en-US" sz="2400" dirty="0"/>
              <a:t>Active implementation of treatment goals and interventions</a:t>
            </a:r>
          </a:p>
          <a:p>
            <a:r>
              <a:rPr lang="en-US" sz="2400" dirty="0"/>
              <a:t>Reciprocal collaboration – therapist guiding the client during the cognitive and behavior change process, while client is actively engaged and providing direct and indirect feedback</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798610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 Phase Therapy</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Therapist activity continues to slightly decrease; client activity continues to increase</a:t>
            </a:r>
          </a:p>
          <a:p>
            <a:r>
              <a:rPr lang="en-US" sz="2400" dirty="0"/>
              <a:t>Mentor-protégé relationship that is more supportive with selective guidance</a:t>
            </a:r>
          </a:p>
          <a:p>
            <a:r>
              <a:rPr lang="en-US" sz="2400" dirty="0"/>
              <a:t>Client change is more autonomous; generalization of treatment gains; long-term change</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2894823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Empiricism: CBT-Specific Factors</a:t>
            </a:r>
          </a:p>
        </p:txBody>
      </p:sp>
      <p:sp>
        <p:nvSpPr>
          <p:cNvPr id="3" name="Text Placeholder 2"/>
          <p:cNvSpPr>
            <a:spLocks noGrp="1"/>
          </p:cNvSpPr>
          <p:nvPr>
            <p:ph type="body" idx="1"/>
          </p:nvPr>
        </p:nvSpPr>
        <p:spPr/>
        <p:txBody>
          <a:bodyPr>
            <a:normAutofit/>
          </a:bodyPr>
          <a:lstStyle/>
          <a:p>
            <a:r>
              <a:rPr lang="en-US" sz="2800" dirty="0"/>
              <a:t>Client-Specific Factors</a:t>
            </a:r>
          </a:p>
        </p:txBody>
      </p:sp>
    </p:spTree>
    <p:extLst>
      <p:ext uri="{BB962C8B-B14F-4D97-AF65-F5344CB8AC3E}">
        <p14:creationId xmlns:p14="http://schemas.microsoft.com/office/powerpoint/2010/main" val="1973999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Client-Specific Factors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There are three broad client-specific idiosyncratic factors to consider when building a therapeutic relationship based on collaborative empiricism:</a:t>
            </a:r>
          </a:p>
          <a:p>
            <a:pPr lvl="1"/>
            <a:r>
              <a:rPr lang="en-US" sz="2200" dirty="0">
                <a:solidFill>
                  <a:srgbClr val="660066"/>
                </a:solidFill>
              </a:rPr>
              <a:t>Presenting symptoms </a:t>
            </a:r>
          </a:p>
          <a:p>
            <a:pPr lvl="1"/>
            <a:r>
              <a:rPr lang="en-US" sz="2200" dirty="0">
                <a:solidFill>
                  <a:srgbClr val="660066"/>
                </a:solidFill>
              </a:rPr>
              <a:t>Environmental stressors</a:t>
            </a:r>
          </a:p>
          <a:p>
            <a:pPr lvl="1"/>
            <a:r>
              <a:rPr lang="en-US" sz="2200" dirty="0">
                <a:solidFill>
                  <a:srgbClr val="660066"/>
                </a:solidFill>
              </a:rPr>
              <a:t>Sociocultural factors</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3464159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Presenting Symptoms</a:t>
            </a:r>
          </a:p>
        </p:txBody>
      </p:sp>
      <p:sp>
        <p:nvSpPr>
          <p:cNvPr id="3" name="Content Placeholder 2"/>
          <p:cNvSpPr>
            <a:spLocks noGrp="1"/>
          </p:cNvSpPr>
          <p:nvPr>
            <p:ph idx="1"/>
          </p:nvPr>
        </p:nvSpPr>
        <p:spPr>
          <a:xfrm>
            <a:off x="685330" y="1997364"/>
            <a:ext cx="8158488" cy="4860636"/>
          </a:xfrm>
        </p:spPr>
        <p:txBody>
          <a:bodyPr>
            <a:normAutofit/>
          </a:bodyPr>
          <a:lstStyle/>
          <a:p>
            <a:r>
              <a:rPr lang="en-US" sz="2400" b="1" dirty="0">
                <a:solidFill>
                  <a:srgbClr val="660066"/>
                </a:solidFill>
              </a:rPr>
              <a:t>Table 2.2 – Presenting Symptoms and Challenges to the Therapeutic Relationship</a:t>
            </a:r>
          </a:p>
          <a:p>
            <a:pPr lvl="1"/>
            <a:r>
              <a:rPr lang="en-US" sz="2200" dirty="0"/>
              <a:t>Provides a brief list of disorders/conditions with common symptoms and associated challenges to the therapeutic relationship</a:t>
            </a:r>
          </a:p>
          <a:p>
            <a:pPr lvl="1"/>
            <a:r>
              <a:rPr lang="en-US" sz="2200" dirty="0"/>
              <a:t>There are a few strategies that can be helpful in responding to client symptoms and personality traits that influence the therapeutic relationship</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551832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84705"/>
            <a:ext cx="9144000" cy="5710621"/>
          </a:xfrm>
          <a:prstGeom prst="rect">
            <a:avLst/>
          </a:prstGeom>
          <a:ln>
            <a:solidFill>
              <a:schemeClr val="accent1"/>
            </a:solidFill>
          </a:ln>
        </p:spPr>
      </p:pic>
    </p:spTree>
    <p:extLst>
      <p:ext uri="{BB962C8B-B14F-4D97-AF65-F5344CB8AC3E}">
        <p14:creationId xmlns:p14="http://schemas.microsoft.com/office/powerpoint/2010/main" val="1632112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Presenting Symptoms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solidFill>
                  <a:srgbClr val="660066"/>
                </a:solidFill>
              </a:rPr>
              <a:t>Be self-aware and proactive for potential problems</a:t>
            </a:r>
          </a:p>
          <a:p>
            <a:pPr lvl="1"/>
            <a:r>
              <a:rPr lang="en-US" sz="2200" dirty="0"/>
              <a:t>Notice how you think and feel in response to clients’ comments and behaviors</a:t>
            </a:r>
          </a:p>
          <a:p>
            <a:pPr lvl="1"/>
            <a:r>
              <a:rPr lang="en-US" sz="2200" dirty="0"/>
              <a:t>Notice how you “come off” to clients</a:t>
            </a:r>
          </a:p>
          <a:p>
            <a:pPr lvl="1"/>
            <a:r>
              <a:rPr lang="en-US" sz="2200" dirty="0"/>
              <a:t>Notice potential problems that may be outside of your own interpersonal demeanor</a:t>
            </a:r>
          </a:p>
          <a:p>
            <a:pPr lvl="2"/>
            <a:r>
              <a:rPr lang="en-US" sz="2000" dirty="0"/>
              <a:t>There may be specific client behaviors/symptoms and personality traits that require you to adjust your own thoughts and behaviors accordingly</a:t>
            </a:r>
          </a:p>
          <a:p>
            <a:pPr lvl="1"/>
            <a:endParaRPr lang="en-US" sz="2200" dirty="0">
              <a:solidFill>
                <a:srgbClr val="660066"/>
              </a:solidFill>
            </a:endParaRP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1137955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Presenting Symptoms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solidFill>
                  <a:srgbClr val="660066"/>
                </a:solidFill>
              </a:rPr>
              <a:t>Avoid labeling clients</a:t>
            </a:r>
          </a:p>
          <a:p>
            <a:pPr lvl="1"/>
            <a:r>
              <a:rPr lang="en-US" sz="2200" dirty="0"/>
              <a:t>Labeling is when diagnostic terminology is used to identify clients (e.g., manic, alcoholic, psychotic, or borderline)</a:t>
            </a:r>
          </a:p>
          <a:p>
            <a:pPr lvl="2"/>
            <a:r>
              <a:rPr lang="en-US" sz="2000" dirty="0"/>
              <a:t>Such labeling can come off as pejorative and condescending</a:t>
            </a:r>
          </a:p>
          <a:p>
            <a:pPr lvl="1"/>
            <a:r>
              <a:rPr lang="en-US" sz="2200" dirty="0"/>
              <a:t>Puts you at risk for creating a self-fulfilling prophecy for clients</a:t>
            </a:r>
          </a:p>
          <a:p>
            <a:pPr lvl="1"/>
            <a:r>
              <a:rPr lang="en-US" sz="2200" dirty="0"/>
              <a:t>Labeling of clients often creates a more detached and strained therapeutic relationship</a:t>
            </a:r>
          </a:p>
          <a:p>
            <a:pPr lvl="2"/>
            <a:r>
              <a:rPr lang="en-US" sz="2000" dirty="0"/>
              <a:t>Clients typically feel less motivated for change while your efforts also decrease as you lose hope for client improvement (e.g., “This is as good as she is going to get.”)</a:t>
            </a:r>
          </a:p>
          <a:p>
            <a:pPr lvl="2"/>
            <a:endParaRPr lang="en-US" sz="2200" dirty="0"/>
          </a:p>
          <a:p>
            <a:pPr lvl="1"/>
            <a:endParaRPr lang="en-US" sz="2200" dirty="0">
              <a:solidFill>
                <a:srgbClr val="660066"/>
              </a:solidFill>
            </a:endParaRP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3820177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Presenting Symptoms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solidFill>
                  <a:srgbClr val="660066"/>
                </a:solidFill>
              </a:rPr>
              <a:t>Provide vigilant empathy</a:t>
            </a:r>
          </a:p>
          <a:p>
            <a:pPr lvl="1"/>
            <a:r>
              <a:rPr lang="en-US" sz="2200" dirty="0"/>
              <a:t>Empathy may not always come naturally with certain challenging clients</a:t>
            </a:r>
          </a:p>
          <a:p>
            <a:pPr lvl="2"/>
            <a:r>
              <a:rPr lang="en-US" sz="2000" dirty="0"/>
              <a:t>Remind yourself or your clients’ backgrounds and past experiences (i.e., where you clients are coming from)</a:t>
            </a:r>
          </a:p>
          <a:p>
            <a:pPr lvl="3"/>
            <a:r>
              <a:rPr lang="en-US" sz="2000" dirty="0"/>
              <a:t>Helps provide perspective and understanding for why they engage in certain maladaptive thoughts and behaviors</a:t>
            </a:r>
          </a:p>
          <a:p>
            <a:pPr lvl="2"/>
            <a:endParaRPr lang="en-US" sz="2200" dirty="0"/>
          </a:p>
          <a:p>
            <a:pPr lvl="1"/>
            <a:endParaRPr lang="en-US" sz="2200" dirty="0">
              <a:solidFill>
                <a:srgbClr val="660066"/>
              </a:solidFill>
            </a:endParaRP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1518805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Stressors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Clients can experience life events that are completely out of the their control (e.g., medical illness, death of a loved one, job loss, or traumatic accident)</a:t>
            </a:r>
          </a:p>
          <a:p>
            <a:r>
              <a:rPr lang="en-US" sz="2400" dirty="0"/>
              <a:t>Clients can also experience life events that they may have at least partially contributed to (e.g., financial problems, separation or divorce, involvement with social services, or involvement with the criminal justice system)</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88425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Stressors</a:t>
            </a:r>
          </a:p>
        </p:txBody>
      </p:sp>
      <p:sp>
        <p:nvSpPr>
          <p:cNvPr id="3" name="Content Placeholder 2"/>
          <p:cNvSpPr>
            <a:spLocks noGrp="1"/>
          </p:cNvSpPr>
          <p:nvPr>
            <p:ph idx="1"/>
          </p:nvPr>
        </p:nvSpPr>
        <p:spPr>
          <a:xfrm>
            <a:off x="685330" y="1997364"/>
            <a:ext cx="8158488" cy="4860636"/>
          </a:xfrm>
        </p:spPr>
        <p:txBody>
          <a:bodyPr>
            <a:normAutofit/>
          </a:bodyPr>
          <a:lstStyle/>
          <a:p>
            <a:r>
              <a:rPr lang="en-US" sz="2400" dirty="0"/>
              <a:t>Helpful to understand the level of impact and control that clients perceive to have over these life events</a:t>
            </a:r>
          </a:p>
          <a:p>
            <a:pPr lvl="1"/>
            <a:r>
              <a:rPr lang="en-US" sz="2200" dirty="0"/>
              <a:t>If the life event is largely out of the client’s control, there may be a need to shift the client’s internalization of the event (e.g., feeling guilty by blaming oneself) to a more external perspective</a:t>
            </a:r>
          </a:p>
          <a:p>
            <a:pPr lvl="1"/>
            <a:r>
              <a:rPr lang="en-US" sz="2200" dirty="0"/>
              <a:t>If the life event is largely within the client’s control, there may be a need to shift the client’s externalization of the event (e.g., not taking responsibility by blaming the government) to a more internal perspective</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754457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Stressors</a:t>
            </a:r>
          </a:p>
        </p:txBody>
      </p:sp>
      <p:sp>
        <p:nvSpPr>
          <p:cNvPr id="3" name="Content Placeholder 2"/>
          <p:cNvSpPr>
            <a:spLocks noGrp="1"/>
          </p:cNvSpPr>
          <p:nvPr>
            <p:ph idx="1"/>
          </p:nvPr>
        </p:nvSpPr>
        <p:spPr>
          <a:xfrm>
            <a:off x="685330" y="1997364"/>
            <a:ext cx="8158488" cy="4860636"/>
          </a:xfrm>
        </p:spPr>
        <p:txBody>
          <a:bodyPr>
            <a:normAutofit/>
          </a:bodyPr>
          <a:lstStyle/>
          <a:p>
            <a:r>
              <a:rPr lang="en-US" sz="2400" b="1" dirty="0">
                <a:solidFill>
                  <a:srgbClr val="660066"/>
                </a:solidFill>
              </a:rPr>
              <a:t>Activity 2.3: Environmental Stressors (Internalization) Scenario 1 (p. 24)</a:t>
            </a:r>
          </a:p>
          <a:p>
            <a:r>
              <a:rPr lang="en-US" sz="2400" b="1" dirty="0">
                <a:solidFill>
                  <a:srgbClr val="660066"/>
                </a:solidFill>
              </a:rPr>
              <a:t>Activity 2.4: Environmental Stressors (Externalization) Scenario 2 (p. 24)</a:t>
            </a:r>
          </a:p>
          <a:p>
            <a:r>
              <a:rPr lang="en-US" sz="2400" b="1" dirty="0">
                <a:solidFill>
                  <a:srgbClr val="660066"/>
                </a:solidFill>
              </a:rPr>
              <a:t>Discussion Questions 2.3 (p. 25)</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1721311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Sociocultural Factors</a:t>
            </a:r>
          </a:p>
        </p:txBody>
      </p:sp>
      <p:sp>
        <p:nvSpPr>
          <p:cNvPr id="3" name="Content Placeholder 2"/>
          <p:cNvSpPr>
            <a:spLocks noGrp="1"/>
          </p:cNvSpPr>
          <p:nvPr>
            <p:ph idx="1"/>
          </p:nvPr>
        </p:nvSpPr>
        <p:spPr>
          <a:xfrm>
            <a:off x="685330" y="1997364"/>
            <a:ext cx="8158488" cy="4860636"/>
          </a:xfrm>
        </p:spPr>
        <p:txBody>
          <a:bodyPr>
            <a:normAutofit lnSpcReduction="10000"/>
          </a:bodyPr>
          <a:lstStyle/>
          <a:p>
            <a:r>
              <a:rPr lang="en-US" sz="2400" dirty="0"/>
              <a:t>Therapists must be aware of their biases and stereotypes</a:t>
            </a:r>
          </a:p>
          <a:p>
            <a:pPr lvl="1"/>
            <a:r>
              <a:rPr lang="en-US" sz="2200" dirty="0"/>
              <a:t>Requires self-introspection and honesty with yourself; not easy</a:t>
            </a:r>
          </a:p>
          <a:p>
            <a:r>
              <a:rPr lang="en-US" sz="2400" dirty="0"/>
              <a:t>Poor self-awareness can result in difficultly with feeling and expressing empathy, not being oneself (i.e., not genuine), putting less effort into meeting clients’ needs, and possibly apathy</a:t>
            </a:r>
          </a:p>
          <a:p>
            <a:r>
              <a:rPr lang="en-US" sz="2400" dirty="0"/>
              <a:t>If you notice that you have a frequent pattern of biases and stereotypes with particular populations, it is highly advisable to develop a plan to make the necessary changes to be more accepting and empathetic</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678429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Empiricism: CBT-Specific Factors</a:t>
            </a:r>
          </a:p>
        </p:txBody>
      </p:sp>
      <p:sp>
        <p:nvSpPr>
          <p:cNvPr id="3" name="Text Placeholder 2"/>
          <p:cNvSpPr>
            <a:spLocks noGrp="1"/>
          </p:cNvSpPr>
          <p:nvPr>
            <p:ph type="body" idx="1"/>
          </p:nvPr>
        </p:nvSpPr>
        <p:spPr/>
        <p:txBody>
          <a:bodyPr>
            <a:normAutofit/>
          </a:bodyPr>
          <a:lstStyle/>
          <a:p>
            <a:r>
              <a:rPr lang="en-US" sz="2800" dirty="0"/>
              <a:t>Conceptualization and Treatment</a:t>
            </a:r>
          </a:p>
        </p:txBody>
      </p:sp>
    </p:spTree>
    <p:extLst>
      <p:ext uri="{BB962C8B-B14F-4D97-AF65-F5344CB8AC3E}">
        <p14:creationId xmlns:p14="http://schemas.microsoft.com/office/powerpoint/2010/main" val="1993790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Conceptualization and Treatment</a:t>
            </a:r>
          </a:p>
        </p:txBody>
      </p:sp>
      <p:sp>
        <p:nvSpPr>
          <p:cNvPr id="3" name="Content Placeholder 2"/>
          <p:cNvSpPr>
            <a:spLocks noGrp="1"/>
          </p:cNvSpPr>
          <p:nvPr>
            <p:ph idx="1"/>
          </p:nvPr>
        </p:nvSpPr>
        <p:spPr>
          <a:xfrm>
            <a:off x="685330" y="1997364"/>
            <a:ext cx="8158488" cy="4860636"/>
          </a:xfrm>
        </p:spPr>
        <p:txBody>
          <a:bodyPr>
            <a:normAutofit fontScale="92500"/>
          </a:bodyPr>
          <a:lstStyle/>
          <a:p>
            <a:r>
              <a:rPr lang="en-US" sz="2600" dirty="0"/>
              <a:t>A good CBT case formulation requires information gained from the client through both formal and informal assessments; clients are experts of themselves</a:t>
            </a:r>
          </a:p>
          <a:p>
            <a:r>
              <a:rPr lang="en-US" sz="2600" dirty="0"/>
              <a:t>The therapist is the expert in synthesizing this information into a working CBT conceptualization of the clients’ precipitating and maintaining factors of their symptoms/problems and corresponding treatment plan</a:t>
            </a:r>
          </a:p>
          <a:p>
            <a:r>
              <a:rPr lang="en-US" sz="2600" dirty="0"/>
              <a:t>The more clients are in agreement with their CBT case formulation, the more they will be agreement with their treatment goals and interventions</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374828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Conceptualization and Treatment</a:t>
            </a:r>
          </a:p>
        </p:txBody>
      </p:sp>
      <p:sp>
        <p:nvSpPr>
          <p:cNvPr id="3" name="Content Placeholder 2"/>
          <p:cNvSpPr>
            <a:spLocks noGrp="1"/>
          </p:cNvSpPr>
          <p:nvPr>
            <p:ph idx="1"/>
          </p:nvPr>
        </p:nvSpPr>
        <p:spPr>
          <a:xfrm>
            <a:off x="685330" y="1997364"/>
            <a:ext cx="8158488" cy="4860636"/>
          </a:xfrm>
        </p:spPr>
        <p:txBody>
          <a:bodyPr>
            <a:normAutofit/>
          </a:bodyPr>
          <a:lstStyle/>
          <a:p>
            <a:r>
              <a:rPr lang="en-US" sz="2400" b="1" dirty="0">
                <a:solidFill>
                  <a:srgbClr val="660066"/>
                </a:solidFill>
              </a:rPr>
              <a:t>Table 2.3 </a:t>
            </a:r>
            <a:r>
              <a:rPr lang="mr-IN" sz="2400" b="1" dirty="0">
                <a:solidFill>
                  <a:srgbClr val="660066"/>
                </a:solidFill>
              </a:rPr>
              <a:t>–</a:t>
            </a:r>
            <a:r>
              <a:rPr lang="en-US" sz="2400" b="1" dirty="0">
                <a:solidFill>
                  <a:srgbClr val="660066"/>
                </a:solidFill>
              </a:rPr>
              <a:t> Using the Collaborative Relationship for Conceptualization and Treatment</a:t>
            </a:r>
          </a:p>
          <a:p>
            <a:pPr lvl="1"/>
            <a:r>
              <a:rPr lang="en-US" sz="2200" dirty="0"/>
              <a:t>Provides a few suggestions on how to use the collaborative relationship for conceptualization and treatment</a:t>
            </a:r>
          </a:p>
          <a:p>
            <a:endParaRPr lang="en-US" sz="2400" dirty="0"/>
          </a:p>
          <a:p>
            <a:endParaRPr lang="en-US" sz="2400" dirty="0"/>
          </a:p>
          <a:p>
            <a:endParaRPr lang="en-US" sz="2200" dirty="0"/>
          </a:p>
          <a:p>
            <a:endParaRPr lang="en-US" sz="2200" dirty="0"/>
          </a:p>
          <a:p>
            <a:endParaRPr lang="en-US" sz="2400" dirty="0"/>
          </a:p>
          <a:p>
            <a:endParaRPr lang="en-US" sz="2400" dirty="0"/>
          </a:p>
        </p:txBody>
      </p:sp>
    </p:spTree>
    <p:extLst>
      <p:ext uri="{BB962C8B-B14F-4D97-AF65-F5344CB8AC3E}">
        <p14:creationId xmlns:p14="http://schemas.microsoft.com/office/powerpoint/2010/main" val="1963808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17848"/>
            <a:ext cx="9144000" cy="5944794"/>
          </a:xfrm>
          <a:prstGeom prst="rect">
            <a:avLst/>
          </a:prstGeom>
          <a:ln>
            <a:solidFill>
              <a:srgbClr val="7030A0"/>
            </a:solidFill>
          </a:ln>
        </p:spPr>
      </p:pic>
    </p:spTree>
    <p:extLst>
      <p:ext uri="{BB962C8B-B14F-4D97-AF65-F5344CB8AC3E}">
        <p14:creationId xmlns:p14="http://schemas.microsoft.com/office/powerpoint/2010/main" val="851047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9954"/>
            <a:ext cx="5638800" cy="1586321"/>
          </a:xfrm>
        </p:spPr>
        <p:txBody>
          <a:bodyPr>
            <a:normAutofit/>
          </a:bodyPr>
          <a:lstStyle/>
          <a:p>
            <a:r>
              <a:rPr lang="en-US" dirty="0"/>
              <a:t>Common Challenges in Establishing a Therapeutic Alliance</a:t>
            </a:r>
          </a:p>
        </p:txBody>
      </p:sp>
      <p:sp>
        <p:nvSpPr>
          <p:cNvPr id="3" name="Text Placeholder 2"/>
          <p:cNvSpPr>
            <a:spLocks noGrp="1"/>
          </p:cNvSpPr>
          <p:nvPr>
            <p:ph type="body" idx="1"/>
          </p:nvPr>
        </p:nvSpPr>
        <p:spPr/>
        <p:txBody>
          <a:bodyPr>
            <a:normAutofit/>
          </a:bodyPr>
          <a:lstStyle/>
          <a:p>
            <a:endParaRPr lang="en-US" sz="2800" dirty="0"/>
          </a:p>
        </p:txBody>
      </p:sp>
    </p:spTree>
    <p:extLst>
      <p:ext uri="{BB962C8B-B14F-4D97-AF65-F5344CB8AC3E}">
        <p14:creationId xmlns:p14="http://schemas.microsoft.com/office/powerpoint/2010/main" val="19916694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rgbClr val="7030A0"/>
            </a:solidFill>
          </a:ln>
        </p:spPr>
      </p:pic>
    </p:spTree>
    <p:extLst>
      <p:ext uri="{BB962C8B-B14F-4D97-AF65-F5344CB8AC3E}">
        <p14:creationId xmlns:p14="http://schemas.microsoft.com/office/powerpoint/2010/main" val="883363152"/>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Advantage.thmx</Template>
  <TotalTime>1768</TotalTime>
  <Words>2215</Words>
  <Application>Microsoft Macintosh PowerPoint</Application>
  <PresentationFormat>On-screen Show (4:3)</PresentationFormat>
  <Paragraphs>241</Paragraphs>
  <Slides>48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Calibri</vt:lpstr>
      <vt:lpstr>Rockwell</vt:lpstr>
      <vt:lpstr>Wingdings</vt:lpstr>
      <vt:lpstr>Advantage</vt:lpstr>
      <vt:lpstr>Establishing a CBT Therapeutic Alliance: Collaborative Empiricism</vt:lpstr>
      <vt:lpstr>Establishing a CBT Therapeutic Alliance</vt:lpstr>
      <vt:lpstr>Establishing a CBT Therapeutic Alliance</vt:lpstr>
      <vt:lpstr>Establishing a CBT Therapeutic Alliance</vt:lpstr>
      <vt:lpstr>Establishing a CBT Therapeutic Alliance</vt:lpstr>
      <vt:lpstr>Nonspecific Factors</vt:lpstr>
      <vt:lpstr>Nonspecific Factors</vt:lpstr>
      <vt:lpstr>Nonspecific Factors</vt:lpstr>
      <vt:lpstr>Rogerian Qualities</vt:lpstr>
      <vt:lpstr>Rogerian Qualities</vt:lpstr>
      <vt:lpstr>Empathy &amp; CBT</vt:lpstr>
      <vt:lpstr>Empathy &amp; CBT</vt:lpstr>
      <vt:lpstr>Empathy &amp; CBT</vt:lpstr>
      <vt:lpstr>PowerPoint Presentation</vt:lpstr>
      <vt:lpstr>Empathy &amp; CBT</vt:lpstr>
      <vt:lpstr>Unconditional Positive Regard &amp; CBT</vt:lpstr>
      <vt:lpstr>Genuineness &amp; CBT</vt:lpstr>
      <vt:lpstr>Nonspecific Factors</vt:lpstr>
      <vt:lpstr>Interpersonal Skills</vt:lpstr>
      <vt:lpstr>Expertness</vt:lpstr>
      <vt:lpstr>Trustworthiness</vt:lpstr>
      <vt:lpstr>Attractiveness</vt:lpstr>
      <vt:lpstr>Collaborative Empiricism: CBT-Specific Factors</vt:lpstr>
      <vt:lpstr>Collaborative Empiricism</vt:lpstr>
      <vt:lpstr>Collaborative Empiricism: CBT-Specific Factors</vt:lpstr>
      <vt:lpstr>Therapist-Client Activity Level</vt:lpstr>
      <vt:lpstr>Therapist-Client Activity Level</vt:lpstr>
      <vt:lpstr>PowerPoint Presentation</vt:lpstr>
      <vt:lpstr>Early Phase Therapy</vt:lpstr>
      <vt:lpstr>Middle Phase Therapy</vt:lpstr>
      <vt:lpstr>Late Phase Therapy</vt:lpstr>
      <vt:lpstr>Collaborative Empiricism: CBT-Specific Factors</vt:lpstr>
      <vt:lpstr>Client-Specific Factors</vt:lpstr>
      <vt:lpstr>Presenting Symptoms</vt:lpstr>
      <vt:lpstr>PowerPoint Presentation</vt:lpstr>
      <vt:lpstr>Presenting Symptoms</vt:lpstr>
      <vt:lpstr>Presenting Symptoms</vt:lpstr>
      <vt:lpstr>Presenting Symptoms</vt:lpstr>
      <vt:lpstr>Environmental Stressors</vt:lpstr>
      <vt:lpstr>Environmental Stressors</vt:lpstr>
      <vt:lpstr>Environmental Stressors</vt:lpstr>
      <vt:lpstr>Sociocultural Factors</vt:lpstr>
      <vt:lpstr>Collaborative Empiricism: CBT-Specific Factors</vt:lpstr>
      <vt:lpstr>Conceptualization and Treatment</vt:lpstr>
      <vt:lpstr>Conceptualization and Treatment</vt:lpstr>
      <vt:lpstr>PowerPoint Presentation</vt:lpstr>
      <vt:lpstr>Common Challenges in Establishing a Therapeutic Alliance</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CBT therapeutic relationship: Collaborative empiricism</dc:title>
  <dc:creator>Adam Volungis</dc:creator>
  <cp:lastModifiedBy>Volungis, Adam M. (Psychology)</cp:lastModifiedBy>
  <cp:revision>88</cp:revision>
  <dcterms:created xsi:type="dcterms:W3CDTF">2016-09-22T02:33:09Z</dcterms:created>
  <dcterms:modified xsi:type="dcterms:W3CDTF">2018-10-01T16:49:55Z</dcterms:modified>
</cp:coreProperties>
</file>