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75" r:id="rId3"/>
    <p:sldId id="276" r:id="rId4"/>
    <p:sldId id="313" r:id="rId5"/>
    <p:sldId id="277" r:id="rId6"/>
    <p:sldId id="314" r:id="rId7"/>
    <p:sldId id="279" r:id="rId8"/>
    <p:sldId id="311" r:id="rId9"/>
    <p:sldId id="312" r:id="rId10"/>
    <p:sldId id="316" r:id="rId11"/>
    <p:sldId id="315" r:id="rId12"/>
    <p:sldId id="278" r:id="rId13"/>
  </p:sldIdLst>
  <p:sldSz cx="12192000" cy="6858000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33"/>
    <p:restoredTop sz="94674"/>
  </p:normalViewPr>
  <p:slideViewPr>
    <p:cSldViewPr>
      <p:cViewPr varScale="1">
        <p:scale>
          <a:sx n="124" d="100"/>
          <a:sy n="124" d="100"/>
        </p:scale>
        <p:origin x="96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C6C4D4-33E3-5D48-AB63-7CF75C554775}" type="datetimeFigureOut">
              <a:rPr lang="en-US"/>
              <a:pPr/>
              <a:t>8/18/18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4E3D7B-AA36-1A4E-B721-08A7A557BD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34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89A2FB-921B-574B-9195-96E5A4677F66}" type="datetimeFigureOut">
              <a:rPr lang="en-US"/>
              <a:pPr/>
              <a:t>8/18/18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EE4672D-29D9-AD4C-AE19-EF541F6B9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84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77F53101-B0D2-5F45-806B-32D272C499DA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342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4F47128D-643C-C348-8DD5-0067E40F054D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28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A91125AE-B56F-1B42-8B80-E74A48AF7C0D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19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A91125AE-B56F-1B42-8B80-E74A48AF7C0D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29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74B8727C-2BA8-8B43-BBD7-CF74C1FDC14A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2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74B8727C-2BA8-8B43-BBD7-CF74C1FDC14A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69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5474D621-B60C-F54B-8C93-6D9FA186C313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256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9B7DE-32A8-4ABA-A300-78E1A2A22D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18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9B7DE-32A8-4ABA-A300-78E1A2A22D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18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9B7DE-32A8-4ABA-A300-78E1A2A22D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24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B69F3DD7-41B6-2C42-A6C4-F0C7A8913F38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67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7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4"/>
            <a:ext cx="7197727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9" y="5870577"/>
            <a:ext cx="1600200" cy="377825"/>
          </a:xfrm>
        </p:spPr>
        <p:txBody>
          <a:bodyPr/>
          <a:lstStyle/>
          <a:p>
            <a:fld id="{3CDE49D7-A1A4-B948-8601-328FF4BA5EA7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7"/>
            <a:ext cx="4893959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9" y="5870577"/>
            <a:ext cx="551167" cy="377825"/>
          </a:xfrm>
        </p:spPr>
        <p:txBody>
          <a:bodyPr/>
          <a:lstStyle/>
          <a:p>
            <a:fld id="{CD7C21F0-7E49-2243-9EB5-963A33C9BA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40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9BAF-D0E7-4E4B-A418-C2D682D6D3C6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9385-35B8-364C-870A-4214DFEAD7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5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89A11-4D22-D848-9C63-B5FF001690DD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12BAE-0E04-4946-BD1B-F616C0C0F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7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5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9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2895-FB71-434A-AF97-F7D5947A4428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41490-3019-5048-8EB5-1057C389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8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5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4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5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91A7A-2C8D-C243-BF16-2F7720037146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57A30-6438-EC41-9172-B9295895F3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8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C4F2-DB0C-7D4A-B58E-D00C7F408D99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3579-A578-0A48-93D0-0B2A545DF0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65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A750-C4B8-9F4D-A4B5-E5DD698DF01E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B51C-838B-9C48-A465-3BE3A98C2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7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30963-6AC8-344D-8F61-68DA8BB6F7D3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5C058-8D39-E146-898A-A480CE21D6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69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4" y="914400"/>
            <a:ext cx="3280975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6F36-E859-4A4B-8E0B-E40572C239E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E7025-C485-BF41-884F-0CC82D685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2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1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E702-917F-8745-BEEF-5D06FDD42EFD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F569-E7F0-9D4C-8BC3-0D8F95DAC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53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3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E702-917F-8745-BEEF-5D06FDD42EFD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F569-E7F0-9D4C-8BC3-0D8F95DAC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28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9" y="609603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6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E702-917F-8745-BEEF-5D06FDD42EFD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F569-E7F0-9D4C-8BC3-0D8F95DAC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2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4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7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E702-917F-8745-BEEF-5D06FDD42EFD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F569-E7F0-9D4C-8BC3-0D8F95DAC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41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9" y="609603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E702-917F-8745-BEEF-5D06FDD42EFD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F569-E7F0-9D4C-8BC3-0D8F95DAC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89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3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2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E702-917F-8745-BEEF-5D06FDD42EFD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8F569-E7F0-9D4C-8BC3-0D8F95DAC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5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96F6-3325-7E48-AFDB-395AD6B10D99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46646-29E0-2042-AD23-0B522A77BA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2" y="609602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08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601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0C0D-D20F-5B4D-8FAC-E2A6FF60E81C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3D49-4866-CB48-9405-D89A93DDDC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973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2" y="609602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2" y="2142069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7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A98E702-917F-8745-BEEF-5D06FDD42EFD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870577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2" y="5870577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48F569-E7F0-9D4C-8BC3-0D8F95DAC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879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44" indent="-285744" algn="l" defTabSz="457189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21" indent="-285744" algn="l" defTabSz="457189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12" indent="-171446" algn="l" defTabSz="457189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01" indent="-171446" algn="l" defTabSz="457189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981200" y="1964267"/>
            <a:ext cx="9178927" cy="2421464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Principles of CBT &amp; </a:t>
            </a:r>
            <a:br>
              <a:rPr lang="en-US" dirty="0" smtClean="0">
                <a:latin typeface="Calibri" charset="0"/>
              </a:rPr>
            </a:br>
            <a:r>
              <a:rPr lang="en-US" smtClean="0">
                <a:latin typeface="Calibri" charset="0"/>
              </a:rPr>
              <a:t>Cognitive conceptualization</a:t>
            </a:r>
            <a:endParaRPr lang="en-US" dirty="0">
              <a:latin typeface="Calibri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" y="0"/>
            <a:ext cx="5714228" cy="457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fontAlgn="auto"/>
            <a:r>
              <a:rPr lang="en-US" sz="2000" b="1">
                <a:solidFill>
                  <a:srgbClr val="898989"/>
                </a:solidFill>
                <a:latin typeface="Calibri" charset="0"/>
              </a:rPr>
              <a:t>4B</a:t>
            </a:r>
            <a:endParaRPr lang="en-US" sz="2000" b="1" dirty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898989"/>
                </a:solidFill>
                <a:latin typeface="Calibri" charset="0"/>
              </a:rPr>
              <a:t>PSY 708: Cognitive Assessment </a:t>
            </a:r>
            <a:r>
              <a:rPr lang="en-US" dirty="0" smtClean="0">
                <a:solidFill>
                  <a:srgbClr val="898989"/>
                </a:solidFill>
                <a:latin typeface="Calibri" charset="0"/>
              </a:rPr>
              <a:t>&amp; </a:t>
            </a:r>
            <a:r>
              <a:rPr lang="en-US" dirty="0" smtClean="0">
                <a:solidFill>
                  <a:srgbClr val="898989"/>
                </a:solidFill>
                <a:latin typeface="Calibri" charset="0"/>
              </a:rPr>
              <a:t>Psychotherapy</a:t>
            </a:r>
            <a:endParaRPr lang="en-US" dirty="0">
              <a:solidFill>
                <a:srgbClr val="898989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>
                <a:ea typeface="+mj-ea"/>
              </a:rPr>
              <a:t>Principles of </a:t>
            </a:r>
            <a:r>
              <a:rPr lang="en-US" dirty="0" err="1" smtClean="0">
                <a:ea typeface="+mj-ea"/>
              </a:rPr>
              <a:t>cbt</a:t>
            </a:r>
            <a:endParaRPr lang="en-US" dirty="0">
              <a:ea typeface="+mj-ea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r>
              <a:rPr lang="en-US" sz="2400" b="1" u="sng" dirty="0">
                <a:latin typeface="Calibri" charset="0"/>
              </a:rPr>
              <a:t>Principle #1:</a:t>
            </a:r>
            <a:r>
              <a:rPr lang="en-US" sz="2400" dirty="0">
                <a:latin typeface="Calibri" charset="0"/>
              </a:rPr>
              <a:t>  Cognitive behavior therapy is based on an ever-evolving formulation of the clients’ problems and an individual conceptualization of each client in cognitive terms.</a:t>
            </a:r>
          </a:p>
          <a:p>
            <a:endParaRPr lang="en-US" sz="2400" dirty="0">
              <a:latin typeface="Calibri" charset="0"/>
            </a:endParaRPr>
          </a:p>
          <a:p>
            <a:r>
              <a:rPr lang="en-US" sz="2400" b="1" u="sng" dirty="0">
                <a:latin typeface="Calibri" charset="0"/>
              </a:rPr>
              <a:t>Principle #2:</a:t>
            </a:r>
            <a:r>
              <a:rPr lang="en-US" sz="2400" dirty="0">
                <a:latin typeface="Calibri" charset="0"/>
              </a:rPr>
              <a:t>  Cognitive behavior therapy requires a sound therapeutic alliance.</a:t>
            </a: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/>
              <a:t>Principles of </a:t>
            </a:r>
            <a:r>
              <a:rPr lang="en-US" dirty="0" err="1"/>
              <a:t>cbt</a:t>
            </a:r>
            <a:endParaRPr lang="en-US" dirty="0">
              <a:ea typeface="+mj-ea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r>
              <a:rPr lang="en-US" sz="2400" b="1" u="sng" dirty="0">
                <a:latin typeface="Calibri" charset="0"/>
              </a:rPr>
              <a:t>Principle #3:</a:t>
            </a:r>
            <a:r>
              <a:rPr lang="en-US" sz="2400" dirty="0">
                <a:latin typeface="Calibri" charset="0"/>
              </a:rPr>
              <a:t>  Cognitive behavior therapy emphasizes collaboration and active participation.</a:t>
            </a:r>
          </a:p>
          <a:p>
            <a:endParaRPr lang="en-US" sz="2400" b="1" u="sng" dirty="0">
              <a:latin typeface="Calibri" charset="0"/>
            </a:endParaRPr>
          </a:p>
          <a:p>
            <a:r>
              <a:rPr lang="en-US" sz="2400" b="1" u="sng" dirty="0">
                <a:latin typeface="Calibri" charset="0"/>
              </a:rPr>
              <a:t>Principle #4:</a:t>
            </a:r>
            <a:r>
              <a:rPr lang="en-US" sz="2400" dirty="0">
                <a:latin typeface="Calibri" charset="0"/>
              </a:rPr>
              <a:t>  Cognitive behavior therapy is goal oriented and problem focused.</a:t>
            </a:r>
            <a:endParaRPr lang="en-US" sz="2400" b="1" u="sng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/>
              <a:t>Principles of </a:t>
            </a:r>
            <a:r>
              <a:rPr lang="en-US" dirty="0" err="1"/>
              <a:t>cbt</a:t>
            </a:r>
            <a:endParaRPr lang="en-US" dirty="0">
              <a:ea typeface="+mj-ea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r>
              <a:rPr lang="en-US" sz="2400" b="1" u="sng" dirty="0">
                <a:latin typeface="Calibri" charset="0"/>
              </a:rPr>
              <a:t>Principle #5:</a:t>
            </a:r>
            <a:r>
              <a:rPr lang="en-US" sz="2400" dirty="0">
                <a:latin typeface="Calibri" charset="0"/>
              </a:rPr>
              <a:t>  Cognitive behavior therapy initially emphasizes the present.</a:t>
            </a:r>
          </a:p>
          <a:p>
            <a:endParaRPr lang="en-US" sz="2400" dirty="0">
              <a:latin typeface="Calibri" charset="0"/>
            </a:endParaRPr>
          </a:p>
          <a:p>
            <a:r>
              <a:rPr lang="en-US" sz="2400" b="1" u="sng" dirty="0">
                <a:latin typeface="Calibri" charset="0"/>
              </a:rPr>
              <a:t>Principle #6:</a:t>
            </a:r>
            <a:r>
              <a:rPr lang="en-US" sz="2400" dirty="0">
                <a:latin typeface="Calibri" charset="0"/>
              </a:rPr>
              <a:t>  Cognitive behavior therapy is educative, aims to teach the client to be her own therapist, and emphasizes relapse prevention.</a:t>
            </a: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0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/>
              <a:t>Principles of </a:t>
            </a:r>
            <a:r>
              <a:rPr lang="en-US" dirty="0" err="1"/>
              <a:t>cbt</a:t>
            </a:r>
            <a:endParaRPr lang="en-US" dirty="0">
              <a:ea typeface="+mj-ea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r>
              <a:rPr lang="en-US" sz="2400" b="1" u="sng" dirty="0">
                <a:latin typeface="Calibri" charset="0"/>
              </a:rPr>
              <a:t>Principle #7:</a:t>
            </a:r>
            <a:r>
              <a:rPr lang="en-US" sz="2400" dirty="0">
                <a:latin typeface="Calibri" charset="0"/>
              </a:rPr>
              <a:t>  Cognitive behavior therapy aims to be time limited.</a:t>
            </a:r>
          </a:p>
          <a:p>
            <a:endParaRPr lang="en-US" sz="2400" dirty="0">
              <a:latin typeface="Calibri" charset="0"/>
            </a:endParaRPr>
          </a:p>
          <a:p>
            <a:r>
              <a:rPr lang="en-US" sz="2400" b="1" u="sng" dirty="0">
                <a:latin typeface="Calibri" charset="0"/>
              </a:rPr>
              <a:t>Principle #8:</a:t>
            </a:r>
            <a:r>
              <a:rPr lang="en-US" sz="2400" dirty="0">
                <a:latin typeface="Calibri" charset="0"/>
              </a:rPr>
              <a:t>  Cognitive behavior therapy sessions are structured.</a:t>
            </a:r>
            <a:endParaRPr lang="en-US" sz="2400" b="1" u="sng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/>
              <a:t>Principles of </a:t>
            </a:r>
            <a:r>
              <a:rPr lang="en-US" dirty="0" err="1"/>
              <a:t>cbt</a:t>
            </a:r>
            <a:endParaRPr lang="en-US" dirty="0">
              <a:ea typeface="+mj-ea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r>
              <a:rPr lang="en-US" sz="2400" b="1" u="sng" dirty="0">
                <a:latin typeface="Calibri" charset="0"/>
              </a:rPr>
              <a:t>Principle #9:</a:t>
            </a:r>
            <a:r>
              <a:rPr lang="en-US" sz="2400" dirty="0">
                <a:latin typeface="Calibri" charset="0"/>
              </a:rPr>
              <a:t>  Cognitive behavior therapy teaches clients to identify, evaluate, and respond to their dysfunctional thoughts and beliefs.</a:t>
            </a:r>
          </a:p>
          <a:p>
            <a:endParaRPr lang="en-US" sz="2400" dirty="0">
              <a:latin typeface="Calibri" charset="0"/>
            </a:endParaRPr>
          </a:p>
          <a:p>
            <a:r>
              <a:rPr lang="en-US" sz="2400" b="1" u="sng" dirty="0">
                <a:latin typeface="Calibri" charset="0"/>
              </a:rPr>
              <a:t>Principle #10:</a:t>
            </a:r>
            <a:r>
              <a:rPr lang="en-US" sz="2400" dirty="0">
                <a:latin typeface="Calibri" charset="0"/>
              </a:rPr>
              <a:t>  Cognitive behavior therapy uses a variety of techniques to change thinking, mood, and behavior.</a:t>
            </a: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11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Cognitive Conceptualization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(Cognitive Model)</a:t>
            </a:r>
            <a:endParaRPr lang="en-US" dirty="0">
              <a:latin typeface="Calibri" charset="0"/>
            </a:endParaRPr>
          </a:p>
        </p:txBody>
      </p:sp>
      <p:sp>
        <p:nvSpPr>
          <p:cNvPr id="10243" name="Content Placeholder 3"/>
          <p:cNvSpPr>
            <a:spLocks noGrp="1"/>
          </p:cNvSpPr>
          <p:nvPr>
            <p:ph idx="1"/>
          </p:nvPr>
        </p:nvSpPr>
        <p:spPr>
          <a:xfrm>
            <a:off x="1981200" y="2133600"/>
            <a:ext cx="8229600" cy="5257800"/>
          </a:xfrm>
        </p:spPr>
        <p:txBody>
          <a:bodyPr/>
          <a:lstStyle/>
          <a:p>
            <a:r>
              <a:rPr lang="en-US" b="1" u="sng" dirty="0">
                <a:solidFill>
                  <a:srgbClr val="00B050"/>
                </a:solidFill>
                <a:latin typeface="Calibri" charset="0"/>
              </a:rPr>
              <a:t>Core Beliefs</a:t>
            </a:r>
          </a:p>
          <a:p>
            <a:pPr lvl="1"/>
            <a:r>
              <a:rPr lang="en-US" dirty="0">
                <a:latin typeface="Calibri" charset="0"/>
              </a:rPr>
              <a:t>Represent the </a:t>
            </a:r>
            <a:r>
              <a:rPr lang="ja-JP" altLang="en-US" dirty="0">
                <a:latin typeface="Calibri" charset="0"/>
              </a:rPr>
              <a:t>“</a:t>
            </a:r>
            <a:r>
              <a:rPr lang="en-US" dirty="0">
                <a:latin typeface="Calibri" charset="0"/>
              </a:rPr>
              <a:t>core</a:t>
            </a:r>
            <a:r>
              <a:rPr lang="ja-JP" altLang="en-US" dirty="0">
                <a:latin typeface="Calibri" charset="0"/>
              </a:rPr>
              <a:t>”</a:t>
            </a:r>
            <a:r>
              <a:rPr lang="en-US" dirty="0">
                <a:latin typeface="Calibri" charset="0"/>
              </a:rPr>
              <a:t> of the cognitive disturbance</a:t>
            </a:r>
          </a:p>
          <a:p>
            <a:pPr lvl="1"/>
            <a:r>
              <a:rPr lang="en-US" dirty="0">
                <a:latin typeface="Calibri" charset="0"/>
              </a:rPr>
              <a:t>Begin early childhood based upon life experiences</a:t>
            </a:r>
          </a:p>
          <a:p>
            <a:pPr lvl="1"/>
            <a:r>
              <a:rPr lang="en-US" dirty="0">
                <a:latin typeface="Calibri" charset="0"/>
              </a:rPr>
              <a:t>Global, rigid, and overgeneralized beliefs often regarded as absolute truths</a:t>
            </a:r>
          </a:p>
          <a:p>
            <a:r>
              <a:rPr lang="en-US" b="1" u="sng" dirty="0">
                <a:solidFill>
                  <a:srgbClr val="00B050"/>
                </a:solidFill>
                <a:latin typeface="Calibri" charset="0"/>
              </a:rPr>
              <a:t>Intermediate Beliefs</a:t>
            </a:r>
          </a:p>
          <a:p>
            <a:pPr lvl="1"/>
            <a:r>
              <a:rPr lang="en-US" dirty="0">
                <a:latin typeface="Calibri" charset="0"/>
              </a:rPr>
              <a:t>Includes attitudes, rules, and assumptions</a:t>
            </a:r>
          </a:p>
          <a:p>
            <a:pPr lvl="1"/>
            <a:r>
              <a:rPr lang="en-US" dirty="0">
                <a:latin typeface="Calibri" charset="0"/>
              </a:rPr>
              <a:t>Often unarticulated and influenced by core beliefs</a:t>
            </a:r>
          </a:p>
          <a:p>
            <a:r>
              <a:rPr lang="en-US" b="1" u="sng" dirty="0" smtClean="0">
                <a:solidFill>
                  <a:srgbClr val="00B050"/>
                </a:solidFill>
                <a:latin typeface="Calibri" charset="0"/>
              </a:rPr>
              <a:t>Automatic </a:t>
            </a:r>
            <a:r>
              <a:rPr lang="en-US" b="1" u="sng" dirty="0">
                <a:solidFill>
                  <a:srgbClr val="00B050"/>
                </a:solidFill>
                <a:latin typeface="Calibri" charset="0"/>
              </a:rPr>
              <a:t>Thoughts</a:t>
            </a:r>
          </a:p>
          <a:p>
            <a:pPr lvl="1"/>
            <a:r>
              <a:rPr lang="en-US" dirty="0">
                <a:latin typeface="Calibri" charset="0"/>
              </a:rPr>
              <a:t>The actual words or images that go through a </a:t>
            </a:r>
            <a:r>
              <a:rPr lang="en-US" dirty="0" smtClean="0">
                <a:latin typeface="Calibri" charset="0"/>
              </a:rPr>
              <a:t>person</a:t>
            </a:r>
            <a:r>
              <a:rPr lang="en-US" altLang="ja-JP" dirty="0" smtClean="0">
                <a:latin typeface="Calibri" charset="0"/>
              </a:rPr>
              <a:t>’s </a:t>
            </a:r>
            <a:r>
              <a:rPr lang="en-US" dirty="0" smtClean="0">
                <a:latin typeface="Calibri" charset="0"/>
              </a:rPr>
              <a:t>mind</a:t>
            </a:r>
            <a:endParaRPr lang="en-US" dirty="0">
              <a:latin typeface="Calibri" charset="0"/>
            </a:endParaRPr>
          </a:p>
          <a:p>
            <a:pPr lvl="1"/>
            <a:r>
              <a:rPr lang="en-US" dirty="0">
                <a:latin typeface="Calibri" charset="0"/>
              </a:rPr>
              <a:t>Situation specific and may be considered the most superficial level of </a:t>
            </a:r>
            <a:r>
              <a:rPr lang="en-US" dirty="0" smtClean="0">
                <a:latin typeface="Calibri" charset="0"/>
              </a:rPr>
              <a:t>cognition (preconscious)</a:t>
            </a:r>
          </a:p>
          <a:p>
            <a:pPr lvl="1"/>
            <a:r>
              <a:rPr lang="en-US" dirty="0" smtClean="0">
                <a:latin typeface="Calibri" charset="0"/>
              </a:rPr>
              <a:t>Reflexive and associated with strong emotions</a:t>
            </a:r>
          </a:p>
          <a:p>
            <a:pPr lvl="1"/>
            <a:r>
              <a:rPr lang="en-US" i="1" u="sng" dirty="0" smtClean="0">
                <a:solidFill>
                  <a:srgbClr val="00B050"/>
                </a:solidFill>
                <a:latin typeface="Calibri" charset="0"/>
              </a:rPr>
              <a:t>Cognitive distortions</a:t>
            </a:r>
            <a:r>
              <a:rPr lang="en-US" dirty="0" smtClean="0">
                <a:latin typeface="Calibri" charset="0"/>
              </a:rPr>
              <a:t> – characteristic patterns in errors</a:t>
            </a:r>
            <a:r>
              <a:rPr lang="is-IS" dirty="0" smtClean="0">
                <a:latin typeface="Calibri" charset="0"/>
              </a:rPr>
              <a:t>… in logic... </a:t>
            </a:r>
            <a:r>
              <a:rPr lang="en-US" dirty="0" smtClean="0">
                <a:latin typeface="Calibri" charset="0"/>
              </a:rPr>
              <a:t>in ATs</a:t>
            </a:r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pPr lvl="2"/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model of CBT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077200" y="4572000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Emotion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14900" y="1524000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Belief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02708" y="4572000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Automatic Thoughts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02708" y="3038856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Intermediate Belief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679448" y="4572000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Situation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7" idx="2"/>
            <a:endCxn id="9" idx="0"/>
          </p:cNvCxnSpPr>
          <p:nvPr/>
        </p:nvCxnSpPr>
        <p:spPr>
          <a:xfrm flipH="1">
            <a:off x="6121908" y="2221992"/>
            <a:ext cx="12192" cy="816864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6117336" y="3755136"/>
            <a:ext cx="12192" cy="816864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6" idx="1"/>
          </p:cNvCxnSpPr>
          <p:nvPr/>
        </p:nvCxnSpPr>
        <p:spPr>
          <a:xfrm>
            <a:off x="7341109" y="4920996"/>
            <a:ext cx="736092" cy="0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113276" y="4911852"/>
            <a:ext cx="789432" cy="0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xplosion 2 26"/>
          <p:cNvSpPr/>
          <p:nvPr/>
        </p:nvSpPr>
        <p:spPr>
          <a:xfrm rot="19654582">
            <a:off x="4573524" y="3675443"/>
            <a:ext cx="3112008" cy="2536404"/>
          </a:xfrm>
          <a:prstGeom prst="irregularSeal2">
            <a:avLst/>
          </a:prstGeom>
          <a:solidFill>
            <a:srgbClr val="00B05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START HERE!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9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27" grpId="0" animBg="1"/>
      <p:bldP spid="2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model of CBT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077199" y="5022229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Behavioral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14900" y="1524000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 Belief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02708" y="4572000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Automatic Thoughts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02708" y="3038856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Intermediate Belief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679448" y="4572000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Situation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7" idx="2"/>
            <a:endCxn id="9" idx="0"/>
          </p:cNvCxnSpPr>
          <p:nvPr/>
        </p:nvCxnSpPr>
        <p:spPr>
          <a:xfrm flipH="1">
            <a:off x="6121908" y="2221992"/>
            <a:ext cx="12192" cy="816864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2"/>
          </p:cNvCxnSpPr>
          <p:nvPr/>
        </p:nvCxnSpPr>
        <p:spPr>
          <a:xfrm flipH="1">
            <a:off x="6117337" y="3736848"/>
            <a:ext cx="4572" cy="835152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338595" y="2340864"/>
            <a:ext cx="736092" cy="2231136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113276" y="4911852"/>
            <a:ext cx="789432" cy="0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077199" y="1991868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Emotion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074687" y="3486912"/>
            <a:ext cx="2438400" cy="697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Physiological</a:t>
            </a:r>
            <a:endParaRPr lang="en-US" dirty="0"/>
          </a:p>
        </p:txBody>
      </p:sp>
      <p:sp>
        <p:nvSpPr>
          <p:cNvPr id="2" name="Oval Callout 1"/>
          <p:cNvSpPr/>
          <p:nvPr/>
        </p:nvSpPr>
        <p:spPr>
          <a:xfrm rot="20896160">
            <a:off x="4783480" y="1967896"/>
            <a:ext cx="2590800" cy="612648"/>
          </a:xfrm>
          <a:prstGeom prst="wedgeEllipseCallout">
            <a:avLst/>
          </a:prstGeom>
          <a:solidFill>
            <a:srgbClr val="00B05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I’m incompetent</a:t>
            </a:r>
            <a:endParaRPr lang="en-US" b="1" dirty="0"/>
          </a:p>
        </p:txBody>
      </p:sp>
      <p:sp>
        <p:nvSpPr>
          <p:cNvPr id="16" name="Oval Callout 15"/>
          <p:cNvSpPr/>
          <p:nvPr/>
        </p:nvSpPr>
        <p:spPr>
          <a:xfrm rot="20648014">
            <a:off x="4335819" y="3645856"/>
            <a:ext cx="3048000" cy="612648"/>
          </a:xfrm>
          <a:prstGeom prst="wedgeEllipseCallout">
            <a:avLst/>
          </a:prstGeom>
          <a:solidFill>
            <a:srgbClr val="00B05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Don’t understand something perfectly = Dumb </a:t>
            </a:r>
          </a:p>
        </p:txBody>
      </p:sp>
      <p:sp>
        <p:nvSpPr>
          <p:cNvPr id="17" name="Oval Callout 16"/>
          <p:cNvSpPr/>
          <p:nvPr/>
        </p:nvSpPr>
        <p:spPr>
          <a:xfrm rot="20669207">
            <a:off x="1724865" y="5075139"/>
            <a:ext cx="2426208" cy="612648"/>
          </a:xfrm>
          <a:prstGeom prst="wedgeEllipseCallout">
            <a:avLst/>
          </a:prstGeom>
          <a:solidFill>
            <a:srgbClr val="00B05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Dr. V’s lecture</a:t>
            </a:r>
            <a:endParaRPr lang="en-US" dirty="0"/>
          </a:p>
        </p:txBody>
      </p:sp>
      <p:sp>
        <p:nvSpPr>
          <p:cNvPr id="19" name="Oval Callout 18"/>
          <p:cNvSpPr/>
          <p:nvPr/>
        </p:nvSpPr>
        <p:spPr>
          <a:xfrm rot="20462365">
            <a:off x="4959496" y="5139379"/>
            <a:ext cx="2426208" cy="612648"/>
          </a:xfrm>
          <a:prstGeom prst="wedgeEllipseCallout">
            <a:avLst/>
          </a:prstGeom>
          <a:solidFill>
            <a:srgbClr val="00B05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This is too hard. I’ll never understand this.</a:t>
            </a:r>
          </a:p>
        </p:txBody>
      </p:sp>
      <p:sp>
        <p:nvSpPr>
          <p:cNvPr id="20" name="Oval Callout 19"/>
          <p:cNvSpPr/>
          <p:nvPr/>
        </p:nvSpPr>
        <p:spPr>
          <a:xfrm rot="20592462">
            <a:off x="7952497" y="2553783"/>
            <a:ext cx="2590800" cy="612648"/>
          </a:xfrm>
          <a:prstGeom prst="wedgeEllipseCallout">
            <a:avLst/>
          </a:prstGeom>
          <a:solidFill>
            <a:srgbClr val="00B05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Sadness</a:t>
            </a:r>
            <a:endParaRPr lang="en-US" b="1" dirty="0"/>
          </a:p>
        </p:txBody>
      </p:sp>
      <p:sp>
        <p:nvSpPr>
          <p:cNvPr id="22" name="Oval Callout 21"/>
          <p:cNvSpPr/>
          <p:nvPr/>
        </p:nvSpPr>
        <p:spPr>
          <a:xfrm rot="20592462">
            <a:off x="7952497" y="5581352"/>
            <a:ext cx="2590800" cy="612648"/>
          </a:xfrm>
          <a:prstGeom prst="wedgeEllipseCallout">
            <a:avLst/>
          </a:prstGeom>
          <a:solidFill>
            <a:srgbClr val="00B05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Throws Beck book at Dr. V</a:t>
            </a:r>
            <a:endParaRPr lang="en-US" b="1" dirty="0"/>
          </a:p>
        </p:txBody>
      </p:sp>
      <p:sp>
        <p:nvSpPr>
          <p:cNvPr id="23" name="Oval Callout 22"/>
          <p:cNvSpPr/>
          <p:nvPr/>
        </p:nvSpPr>
        <p:spPr>
          <a:xfrm rot="20592462">
            <a:off x="7983781" y="4037061"/>
            <a:ext cx="2590800" cy="612648"/>
          </a:xfrm>
          <a:prstGeom prst="wedgeEllipseCallout">
            <a:avLst/>
          </a:prstGeom>
          <a:solidFill>
            <a:srgbClr val="00B05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Hands shakes; Voice trembles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0490091" y="2691015"/>
            <a:ext cx="0" cy="795899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0490091" y="4184905"/>
            <a:ext cx="0" cy="859527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07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9" grpId="0" animBg="1"/>
      <p:bldP spid="20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609603"/>
            <a:ext cx="4953000" cy="1456267"/>
          </a:xfrm>
        </p:spPr>
        <p:txBody>
          <a:bodyPr>
            <a:normAutofit/>
          </a:bodyPr>
          <a:lstStyle/>
          <a:p>
            <a:r>
              <a:rPr lang="en-US" dirty="0" smtClean="0"/>
              <a:t>Complex model of CBT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0"/>
            <a:ext cx="5781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Reciprocal model of </a:t>
            </a:r>
            <a:r>
              <a:rPr lang="en-US" dirty="0" err="1" smtClean="0"/>
              <a:t>cbt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429000" y="3206931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Event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356567" y="243840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Cognitive Appraisal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53200" y="441960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Emotion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25983" y="5011783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Behavior</a:t>
            </a:r>
          </a:p>
        </p:txBody>
      </p:sp>
      <p:cxnSp>
        <p:nvCxnSpPr>
          <p:cNvPr id="9" name="Curved Connector 8"/>
          <p:cNvCxnSpPr>
            <a:stCxn id="4" idx="0"/>
            <a:endCxn id="5" idx="0"/>
          </p:cNvCxnSpPr>
          <p:nvPr/>
        </p:nvCxnSpPr>
        <p:spPr>
          <a:xfrm rot="5400000" flipH="1" flipV="1">
            <a:off x="5465720" y="858883"/>
            <a:ext cx="768531" cy="3927567"/>
          </a:xfrm>
          <a:prstGeom prst="curvedConnector3">
            <a:avLst>
              <a:gd name="adj1" fmla="val 204533"/>
            </a:avLst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>
            <a:stCxn id="7" idx="2"/>
          </p:cNvCxnSpPr>
          <p:nvPr/>
        </p:nvCxnSpPr>
        <p:spPr>
          <a:xfrm rot="5400000" flipH="1">
            <a:off x="3432268" y="4575269"/>
            <a:ext cx="1804851" cy="896983"/>
          </a:xfrm>
          <a:prstGeom prst="curvedConnector3">
            <a:avLst>
              <a:gd name="adj1" fmla="val -44512"/>
            </a:avLst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 rot="5400000">
            <a:off x="5571309" y="4516485"/>
            <a:ext cx="592183" cy="2227217"/>
          </a:xfrm>
          <a:prstGeom prst="curvedConnector3">
            <a:avLst>
              <a:gd name="adj1" fmla="val 178309"/>
            </a:avLst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5" idx="2"/>
            <a:endCxn id="6" idx="2"/>
          </p:cNvCxnSpPr>
          <p:nvPr/>
        </p:nvCxnSpPr>
        <p:spPr>
          <a:xfrm rot="5400000">
            <a:off x="6421483" y="3941718"/>
            <a:ext cx="1981200" cy="803367"/>
          </a:xfrm>
          <a:prstGeom prst="curvedConnector3">
            <a:avLst>
              <a:gd name="adj1" fmla="val 128681"/>
            </a:avLst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/>
          <p:cNvCxnSpPr>
            <a:stCxn id="7" idx="0"/>
          </p:cNvCxnSpPr>
          <p:nvPr/>
        </p:nvCxnSpPr>
        <p:spPr>
          <a:xfrm rot="5400000" flipH="1" flipV="1">
            <a:off x="4953001" y="3716385"/>
            <a:ext cx="1125583" cy="1465217"/>
          </a:xfrm>
          <a:prstGeom prst="curvedConnector2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endCxn id="5" idx="1"/>
          </p:cNvCxnSpPr>
          <p:nvPr/>
        </p:nvCxnSpPr>
        <p:spPr>
          <a:xfrm flipV="1">
            <a:off x="6263098" y="2895600"/>
            <a:ext cx="1093471" cy="973184"/>
          </a:xfrm>
          <a:prstGeom prst="curvedConnector3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endCxn id="6" idx="0"/>
          </p:cNvCxnSpPr>
          <p:nvPr/>
        </p:nvCxnSpPr>
        <p:spPr>
          <a:xfrm>
            <a:off x="6248400" y="3886200"/>
            <a:ext cx="762000" cy="533400"/>
          </a:xfrm>
          <a:prstGeom prst="curvedConnector2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33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>
                <a:ea typeface="+mj-ea"/>
              </a:rPr>
              <a:t>Key methods of cognitive-behavior therapy</a:t>
            </a:r>
            <a:endParaRPr lang="en-US" dirty="0">
              <a:ea typeface="+mj-ea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981200" y="2065868"/>
            <a:ext cx="8229600" cy="5257800"/>
          </a:xfrm>
        </p:spPr>
        <p:txBody>
          <a:bodyPr/>
          <a:lstStyle/>
          <a:p>
            <a:r>
              <a:rPr lang="en-US" sz="2000" dirty="0">
                <a:latin typeface="Calibri" charset="0"/>
              </a:rPr>
              <a:t>Problem-oriented focus</a:t>
            </a:r>
          </a:p>
          <a:p>
            <a:r>
              <a:rPr lang="en-US" sz="2000" dirty="0">
                <a:latin typeface="Calibri" charset="0"/>
              </a:rPr>
              <a:t>Individualized case conceptualization</a:t>
            </a:r>
          </a:p>
          <a:p>
            <a:r>
              <a:rPr lang="en-US" sz="2000" dirty="0">
                <a:latin typeface="Calibri" charset="0"/>
              </a:rPr>
              <a:t>Collaborative-empirical therapeutic relationship</a:t>
            </a:r>
          </a:p>
          <a:p>
            <a:r>
              <a:rPr lang="en-US" sz="2000" dirty="0">
                <a:latin typeface="Calibri" charset="0"/>
              </a:rPr>
              <a:t>Socratic questioning</a:t>
            </a:r>
          </a:p>
          <a:p>
            <a:r>
              <a:rPr lang="en-US" sz="2000" dirty="0">
                <a:latin typeface="Calibri" charset="0"/>
              </a:rPr>
              <a:t>Use of structuring, psychoeducation, and rehearsal to enhance learning</a:t>
            </a:r>
          </a:p>
          <a:p>
            <a:r>
              <a:rPr lang="en-US" sz="2000" dirty="0">
                <a:latin typeface="Calibri" charset="0"/>
              </a:rPr>
              <a:t>Eliciting and modifying automatic thoughts</a:t>
            </a:r>
          </a:p>
          <a:p>
            <a:r>
              <a:rPr lang="en-US" sz="2000" dirty="0">
                <a:latin typeface="Calibri" charset="0"/>
              </a:rPr>
              <a:t>Uncovering and changing core beliefs</a:t>
            </a:r>
          </a:p>
          <a:p>
            <a:r>
              <a:rPr lang="en-US" sz="2000" dirty="0">
                <a:latin typeface="Calibri" charset="0"/>
              </a:rPr>
              <a:t>Behavioral methods to reverse patterns of helplessness, self-defeating behavior, and avoidance</a:t>
            </a:r>
          </a:p>
          <a:p>
            <a:r>
              <a:rPr lang="en-US" sz="2000" dirty="0">
                <a:latin typeface="Calibri" charset="0"/>
              </a:rPr>
              <a:t>Building CBT skills to help prevent relapse</a:t>
            </a: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1110</TotalTime>
  <Words>441</Words>
  <Application>Microsoft Macintosh PowerPoint</Application>
  <PresentationFormat>Widescreen</PresentationFormat>
  <Paragraphs>91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Calibri Light</vt:lpstr>
      <vt:lpstr>ＭＳ Ｐゴシック</vt:lpstr>
      <vt:lpstr>Arial</vt:lpstr>
      <vt:lpstr>Celestial</vt:lpstr>
      <vt:lpstr>Principles of CBT &amp;  Cognitive conceptualization</vt:lpstr>
      <vt:lpstr>Principles of cbt</vt:lpstr>
      <vt:lpstr>Principles of cbt</vt:lpstr>
      <vt:lpstr>Principles of cbt</vt:lpstr>
      <vt:lpstr>Principles of cbt</vt:lpstr>
      <vt:lpstr>Principles of cbt</vt:lpstr>
      <vt:lpstr>Cognitive Conceptualization (Cognitive Model)</vt:lpstr>
      <vt:lpstr>Basic model of CBT</vt:lpstr>
      <vt:lpstr>Basic model of CBT</vt:lpstr>
      <vt:lpstr>Complex model of CBT</vt:lpstr>
      <vt:lpstr>Reciprocal model of cbt</vt:lpstr>
      <vt:lpstr>Key methods of cognitive-behavior therapy</vt:lpstr>
    </vt:vector>
  </TitlesOfParts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M VOLUNGIS</dc:creator>
  <cp:lastModifiedBy>Microsoft Office User</cp:lastModifiedBy>
  <cp:revision>75</cp:revision>
  <cp:lastPrinted>2016-09-22T00:57:31Z</cp:lastPrinted>
  <dcterms:created xsi:type="dcterms:W3CDTF">2011-02-03T07:25:43Z</dcterms:created>
  <dcterms:modified xsi:type="dcterms:W3CDTF">2018-08-18T20:49:19Z</dcterms:modified>
</cp:coreProperties>
</file>