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7" r:id="rId23"/>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90"/>
  </p:normalViewPr>
  <p:slideViewPr>
    <p:cSldViewPr>
      <p:cViewPr varScale="1">
        <p:scale>
          <a:sx n="91" d="100"/>
          <a:sy n="91" d="100"/>
        </p:scale>
        <p:origin x="216" y="13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D53B107F-6C8F-4210-8C82-7500C44D0EDC}" type="datetimeFigureOut">
              <a:rPr lang="en-US" smtClean="0"/>
              <a:t>2/7/17</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E2C0C21D-16B6-4DD6-BD15-D6A8740F02AE}" type="slidenum">
              <a:rPr lang="en-US" smtClean="0"/>
              <a:t>‹#›</a:t>
            </a:fld>
            <a:endParaRPr lang="en-US"/>
          </a:p>
        </p:txBody>
      </p:sp>
    </p:spTree>
    <p:extLst>
      <p:ext uri="{BB962C8B-B14F-4D97-AF65-F5344CB8AC3E}">
        <p14:creationId xmlns:p14="http://schemas.microsoft.com/office/powerpoint/2010/main" val="804224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F01ADB-17D4-4EA3-B858-EB04A3E78585}" type="slidenum">
              <a:rPr lang="en-US" smtClean="0"/>
              <a:t>1</a:t>
            </a:fld>
            <a:endParaRPr lang="en-US"/>
          </a:p>
        </p:txBody>
      </p:sp>
    </p:spTree>
    <p:extLst>
      <p:ext uri="{BB962C8B-B14F-4D97-AF65-F5344CB8AC3E}">
        <p14:creationId xmlns:p14="http://schemas.microsoft.com/office/powerpoint/2010/main" val="1072505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2</a:t>
            </a:fld>
            <a:endParaRPr lang="en-US"/>
          </a:p>
        </p:txBody>
      </p:sp>
    </p:spTree>
    <p:extLst>
      <p:ext uri="{BB962C8B-B14F-4D97-AF65-F5344CB8AC3E}">
        <p14:creationId xmlns:p14="http://schemas.microsoft.com/office/powerpoint/2010/main" val="2014820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3</a:t>
            </a:fld>
            <a:endParaRPr lang="en-US"/>
          </a:p>
        </p:txBody>
      </p:sp>
    </p:spTree>
    <p:extLst>
      <p:ext uri="{BB962C8B-B14F-4D97-AF65-F5344CB8AC3E}">
        <p14:creationId xmlns:p14="http://schemas.microsoft.com/office/powerpoint/2010/main" val="1516100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4</a:t>
            </a:fld>
            <a:endParaRPr lang="en-US"/>
          </a:p>
        </p:txBody>
      </p:sp>
    </p:spTree>
    <p:extLst>
      <p:ext uri="{BB962C8B-B14F-4D97-AF65-F5344CB8AC3E}">
        <p14:creationId xmlns:p14="http://schemas.microsoft.com/office/powerpoint/2010/main" val="272646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5</a:t>
            </a:fld>
            <a:endParaRPr lang="en-US"/>
          </a:p>
        </p:txBody>
      </p:sp>
    </p:spTree>
    <p:extLst>
      <p:ext uri="{BB962C8B-B14F-4D97-AF65-F5344CB8AC3E}">
        <p14:creationId xmlns:p14="http://schemas.microsoft.com/office/powerpoint/2010/main" val="381626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6</a:t>
            </a:fld>
            <a:endParaRPr lang="en-US"/>
          </a:p>
        </p:txBody>
      </p:sp>
    </p:spTree>
    <p:extLst>
      <p:ext uri="{BB962C8B-B14F-4D97-AF65-F5344CB8AC3E}">
        <p14:creationId xmlns:p14="http://schemas.microsoft.com/office/powerpoint/2010/main" val="2479052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smtClean="0"/>
              <a:t>Because cognitive phenomena are</a:t>
            </a:r>
            <a:r>
              <a:rPr lang="en-US" baseline="0" dirty="0" smtClean="0"/>
              <a:t> easily identified through introspection, they may be readily investigated</a:t>
            </a:r>
            <a:endParaRPr lang="en-US" dirty="0"/>
          </a:p>
        </p:txBody>
      </p:sp>
      <p:sp>
        <p:nvSpPr>
          <p:cNvPr id="4" name="Slide Number Placeholder 3"/>
          <p:cNvSpPr>
            <a:spLocks noGrp="1"/>
          </p:cNvSpPr>
          <p:nvPr>
            <p:ph type="sldNum" sz="quarter" idx="10"/>
          </p:nvPr>
        </p:nvSpPr>
        <p:spPr/>
        <p:txBody>
          <a:bodyPr/>
          <a:lstStyle/>
          <a:p>
            <a:fld id="{E2C0C21D-16B6-4DD6-BD15-D6A8740F02AE}" type="slidenum">
              <a:rPr lang="en-US" smtClean="0"/>
              <a:t>7</a:t>
            </a:fld>
            <a:endParaRPr lang="en-US"/>
          </a:p>
        </p:txBody>
      </p:sp>
    </p:spTree>
    <p:extLst>
      <p:ext uri="{BB962C8B-B14F-4D97-AF65-F5344CB8AC3E}">
        <p14:creationId xmlns:p14="http://schemas.microsoft.com/office/powerpoint/2010/main" val="2037720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8</a:t>
            </a:fld>
            <a:endParaRPr lang="en-US"/>
          </a:p>
        </p:txBody>
      </p:sp>
    </p:spTree>
    <p:extLst>
      <p:ext uri="{BB962C8B-B14F-4D97-AF65-F5344CB8AC3E}">
        <p14:creationId xmlns:p14="http://schemas.microsoft.com/office/powerpoint/2010/main" val="1441958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smtClean="0"/>
              <a:t>External</a:t>
            </a:r>
            <a:r>
              <a:rPr lang="en-US" baseline="0" dirty="0" smtClean="0"/>
              <a:t> stimulus = activating event</a:t>
            </a:r>
            <a:endParaRPr lang="en-US" dirty="0"/>
          </a:p>
        </p:txBody>
      </p:sp>
      <p:sp>
        <p:nvSpPr>
          <p:cNvPr id="4" name="Slide Number Placeholder 3"/>
          <p:cNvSpPr>
            <a:spLocks noGrp="1"/>
          </p:cNvSpPr>
          <p:nvPr>
            <p:ph type="sldNum" sz="quarter" idx="10"/>
          </p:nvPr>
        </p:nvSpPr>
        <p:spPr/>
        <p:txBody>
          <a:bodyPr/>
          <a:lstStyle/>
          <a:p>
            <a:fld id="{E2C0C21D-16B6-4DD6-BD15-D6A8740F02AE}" type="slidenum">
              <a:rPr lang="en-US" smtClean="0"/>
              <a:t>9</a:t>
            </a:fld>
            <a:endParaRPr lang="en-US"/>
          </a:p>
        </p:txBody>
      </p:sp>
    </p:spTree>
    <p:extLst>
      <p:ext uri="{BB962C8B-B14F-4D97-AF65-F5344CB8AC3E}">
        <p14:creationId xmlns:p14="http://schemas.microsoft.com/office/powerpoint/2010/main" val="30506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10</a:t>
            </a:fld>
            <a:endParaRPr lang="en-US"/>
          </a:p>
        </p:txBody>
      </p:sp>
    </p:spTree>
    <p:extLst>
      <p:ext uri="{BB962C8B-B14F-4D97-AF65-F5344CB8AC3E}">
        <p14:creationId xmlns:p14="http://schemas.microsoft.com/office/powerpoint/2010/main" val="3103129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11</a:t>
            </a:fld>
            <a:endParaRPr lang="en-US"/>
          </a:p>
        </p:txBody>
      </p:sp>
    </p:spTree>
    <p:extLst>
      <p:ext uri="{BB962C8B-B14F-4D97-AF65-F5344CB8AC3E}">
        <p14:creationId xmlns:p14="http://schemas.microsoft.com/office/powerpoint/2010/main" val="1060475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12</a:t>
            </a:fld>
            <a:endParaRPr lang="en-US"/>
          </a:p>
        </p:txBody>
      </p:sp>
    </p:spTree>
    <p:extLst>
      <p:ext uri="{BB962C8B-B14F-4D97-AF65-F5344CB8AC3E}">
        <p14:creationId xmlns:p14="http://schemas.microsoft.com/office/powerpoint/2010/main" val="861266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13</a:t>
            </a:fld>
            <a:endParaRPr lang="en-US"/>
          </a:p>
        </p:txBody>
      </p:sp>
    </p:spTree>
    <p:extLst>
      <p:ext uri="{BB962C8B-B14F-4D97-AF65-F5344CB8AC3E}">
        <p14:creationId xmlns:p14="http://schemas.microsoft.com/office/powerpoint/2010/main" val="2716818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14</a:t>
            </a:fld>
            <a:endParaRPr lang="en-US"/>
          </a:p>
        </p:txBody>
      </p:sp>
    </p:spTree>
    <p:extLst>
      <p:ext uri="{BB962C8B-B14F-4D97-AF65-F5344CB8AC3E}">
        <p14:creationId xmlns:p14="http://schemas.microsoft.com/office/powerpoint/2010/main" val="3684849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15</a:t>
            </a:fld>
            <a:endParaRPr lang="en-US"/>
          </a:p>
        </p:txBody>
      </p:sp>
    </p:spTree>
    <p:extLst>
      <p:ext uri="{BB962C8B-B14F-4D97-AF65-F5344CB8AC3E}">
        <p14:creationId xmlns:p14="http://schemas.microsoft.com/office/powerpoint/2010/main" val="1073146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16</a:t>
            </a:fld>
            <a:endParaRPr lang="en-US"/>
          </a:p>
        </p:txBody>
      </p:sp>
    </p:spTree>
    <p:extLst>
      <p:ext uri="{BB962C8B-B14F-4D97-AF65-F5344CB8AC3E}">
        <p14:creationId xmlns:p14="http://schemas.microsoft.com/office/powerpoint/2010/main" val="2336007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17</a:t>
            </a:fld>
            <a:endParaRPr lang="en-US"/>
          </a:p>
        </p:txBody>
      </p:sp>
    </p:spTree>
    <p:extLst>
      <p:ext uri="{BB962C8B-B14F-4D97-AF65-F5344CB8AC3E}">
        <p14:creationId xmlns:p14="http://schemas.microsoft.com/office/powerpoint/2010/main" val="2997300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18</a:t>
            </a:fld>
            <a:endParaRPr lang="en-US"/>
          </a:p>
        </p:txBody>
      </p:sp>
    </p:spTree>
    <p:extLst>
      <p:ext uri="{BB962C8B-B14F-4D97-AF65-F5344CB8AC3E}">
        <p14:creationId xmlns:p14="http://schemas.microsoft.com/office/powerpoint/2010/main" val="1676841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19</a:t>
            </a:fld>
            <a:endParaRPr lang="en-US"/>
          </a:p>
        </p:txBody>
      </p:sp>
    </p:spTree>
    <p:extLst>
      <p:ext uri="{BB962C8B-B14F-4D97-AF65-F5344CB8AC3E}">
        <p14:creationId xmlns:p14="http://schemas.microsoft.com/office/powerpoint/2010/main" val="934476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20</a:t>
            </a:fld>
            <a:endParaRPr lang="en-US"/>
          </a:p>
        </p:txBody>
      </p:sp>
    </p:spTree>
    <p:extLst>
      <p:ext uri="{BB962C8B-B14F-4D97-AF65-F5344CB8AC3E}">
        <p14:creationId xmlns:p14="http://schemas.microsoft.com/office/powerpoint/2010/main" val="3629694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21</a:t>
            </a:fld>
            <a:endParaRPr lang="en-US"/>
          </a:p>
        </p:txBody>
      </p:sp>
    </p:spTree>
    <p:extLst>
      <p:ext uri="{BB962C8B-B14F-4D97-AF65-F5344CB8AC3E}">
        <p14:creationId xmlns:p14="http://schemas.microsoft.com/office/powerpoint/2010/main" val="982967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C0C21D-16B6-4DD6-BD15-D6A8740F02AE}" type="slidenum">
              <a:rPr lang="en-US" smtClean="0"/>
              <a:t>22</a:t>
            </a:fld>
            <a:endParaRPr lang="en-US"/>
          </a:p>
        </p:txBody>
      </p:sp>
    </p:spTree>
    <p:extLst>
      <p:ext uri="{BB962C8B-B14F-4D97-AF65-F5344CB8AC3E}">
        <p14:creationId xmlns:p14="http://schemas.microsoft.com/office/powerpoint/2010/main" val="760755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293A54-A62F-48B3-A098-76A17CD46DFF}" type="datetimeFigureOut">
              <a:rPr lang="en-US" smtClean="0"/>
              <a:t>2/7/17</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FBAFBAE-1D5A-4396-8E15-D8CD87EC1C8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9666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293A54-A62F-48B3-A098-76A17CD46DF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AFBAE-1D5A-4396-8E15-D8CD87EC1C8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3323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293A54-A62F-48B3-A098-76A17CD46DF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AFBAE-1D5A-4396-8E15-D8CD87EC1C8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9184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293A54-A62F-48B3-A098-76A17CD46DFF}" type="datetimeFigureOut">
              <a:rPr lang="en-US" smtClean="0"/>
              <a:t>2/7/17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AFBAE-1D5A-4396-8E15-D8CD87EC1C8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4396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293A54-A62F-48B3-A098-76A17CD46DFF}" type="datetimeFigureOut">
              <a:rPr lang="en-US" smtClean="0"/>
              <a:t>2/7/17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BAFBAE-1D5A-4396-8E15-D8CD87EC1C8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3879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293A54-A62F-48B3-A098-76A17CD46DFF}" type="datetimeFigureOut">
              <a:rPr lang="en-US" smtClean="0"/>
              <a:t>2/7/17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BAFBAE-1D5A-4396-8E15-D8CD87EC1C8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6864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293A54-A62F-48B3-A098-76A17CD46DFF}" type="datetimeFigureOut">
              <a:rPr lang="en-US" smtClean="0"/>
              <a:t>2/7/17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BAFBAE-1D5A-4396-8E15-D8CD87EC1C82}" type="slidenum">
              <a:rPr lang="en-US" smtClean="0"/>
              <a:t>‹#›</a:t>
            </a:fld>
            <a:endParaRPr lang="en-US"/>
          </a:p>
        </p:txBody>
      </p:sp>
    </p:spTree>
    <p:extLst>
      <p:ext uri="{BB962C8B-B14F-4D97-AF65-F5344CB8AC3E}">
        <p14:creationId xmlns:p14="http://schemas.microsoft.com/office/powerpoint/2010/main" val="1010475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93A54-A62F-48B3-A098-76A17CD46DFF}" type="datetimeFigureOut">
              <a:rPr lang="en-US" smtClean="0"/>
              <a:t>2/7/17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AFBAE-1D5A-4396-8E15-D8CD87EC1C8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1905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5293A54-A62F-48B3-A098-76A17CD46DFF}" type="datetimeFigureOut">
              <a:rPr lang="en-US" smtClean="0"/>
              <a:t>2/7/17</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FBAFBAE-1D5A-4396-8E15-D8CD87EC1C8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2873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293A54-A62F-48B3-A098-76A17CD46DF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AFBAE-1D5A-4396-8E15-D8CD87EC1C8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8937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293A54-A62F-48B3-A098-76A17CD46DFF}" type="datetimeFigureOut">
              <a:rPr lang="en-US" smtClean="0"/>
              <a:t>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AFBAE-1D5A-4396-8E15-D8CD87EC1C8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693419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5293A54-A62F-48B3-A098-76A17CD46DFF}" type="datetimeFigureOut">
              <a:rPr lang="en-US" smtClean="0"/>
              <a:t>2/7/17</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FBAFBAE-1D5A-4396-8E15-D8CD87EC1C8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3801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smtClean="0"/>
              <a:t>Aaron </a:t>
            </a:r>
            <a:r>
              <a:rPr lang="en-US" sz="3600" dirty="0" smtClean="0"/>
              <a:t>beck &amp; Cognitive therapy</a:t>
            </a:r>
            <a:endParaRPr lang="en-US" sz="3600" dirty="0"/>
          </a:p>
        </p:txBody>
      </p:sp>
      <p:sp>
        <p:nvSpPr>
          <p:cNvPr id="3" name="Subtitle 2"/>
          <p:cNvSpPr>
            <a:spLocks noGrp="1"/>
          </p:cNvSpPr>
          <p:nvPr>
            <p:ph type="subTitle" idx="1"/>
          </p:nvPr>
        </p:nvSpPr>
        <p:spPr>
          <a:xfrm>
            <a:off x="2417779" y="5638800"/>
            <a:ext cx="8637072" cy="507396"/>
          </a:xfrm>
        </p:spPr>
        <p:txBody>
          <a:bodyPr>
            <a:normAutofit lnSpcReduction="10000"/>
          </a:bodyPr>
          <a:lstStyle/>
          <a:p>
            <a:r>
              <a:rPr lang="en-US" dirty="0" smtClean="0"/>
              <a:t>PSY 708: Cognitive </a:t>
            </a:r>
            <a:r>
              <a:rPr lang="en-US" smtClean="0"/>
              <a:t>Assessment &amp; </a:t>
            </a:r>
            <a:r>
              <a:rPr lang="en-US" dirty="0" smtClean="0"/>
              <a:t>Psychotherapy</a:t>
            </a:r>
          </a:p>
        </p:txBody>
      </p:sp>
      <p:sp>
        <p:nvSpPr>
          <p:cNvPr id="4" name="Subtitle 2"/>
          <p:cNvSpPr txBox="1">
            <a:spLocks/>
          </p:cNvSpPr>
          <p:nvPr/>
        </p:nvSpPr>
        <p:spPr>
          <a:xfrm>
            <a:off x="0" y="0"/>
            <a:ext cx="8637072" cy="507396"/>
          </a:xfrm>
          <a:prstGeom prst="rect">
            <a:avLst/>
          </a:prstGeom>
        </p:spPr>
        <p:txBody>
          <a:bodyPr vert="horz" lIns="91440" tIns="91440" rIns="91440" bIns="91440" rtlCol="0">
            <a:noAutofit/>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all" baseline="0">
                <a:solidFill>
                  <a:schemeClr val="tx1"/>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sz="2000" b="1" dirty="0" smtClean="0"/>
              <a:t>4A</a:t>
            </a:r>
            <a:endParaRPr lang="en-US" sz="2000" b="1" dirty="0" smtClean="0"/>
          </a:p>
        </p:txBody>
      </p:sp>
    </p:spTree>
    <p:extLst>
      <p:ext uri="{BB962C8B-B14F-4D97-AF65-F5344CB8AC3E}">
        <p14:creationId xmlns:p14="http://schemas.microsoft.com/office/powerpoint/2010/main" val="2228479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3600" dirty="0" smtClean="0"/>
              <a:t>Cognitive Therapy and the Emotional Disorders</a:t>
            </a:r>
            <a:endParaRPr lang="en-US" sz="3600" dirty="0"/>
          </a:p>
        </p:txBody>
      </p:sp>
      <p:sp>
        <p:nvSpPr>
          <p:cNvPr id="5" name="Subtitle 4"/>
          <p:cNvSpPr>
            <a:spLocks noGrp="1"/>
          </p:cNvSpPr>
          <p:nvPr>
            <p:ph type="subTitle" idx="1"/>
          </p:nvPr>
        </p:nvSpPr>
        <p:spPr>
          <a:xfrm>
            <a:off x="2417780" y="3531204"/>
            <a:ext cx="8637072" cy="1116996"/>
          </a:xfrm>
        </p:spPr>
        <p:txBody>
          <a:bodyPr>
            <a:noAutofit/>
          </a:bodyPr>
          <a:lstStyle/>
          <a:p>
            <a:r>
              <a:rPr lang="en-US" sz="2800" dirty="0" smtClean="0"/>
              <a:t>Chapters 1-4</a:t>
            </a:r>
          </a:p>
          <a:p>
            <a:pPr>
              <a:spcBef>
                <a:spcPts val="0"/>
              </a:spcBef>
            </a:pPr>
            <a:r>
              <a:rPr lang="en-US" sz="2800" dirty="0" smtClean="0"/>
              <a:t>(Beck, 1979)</a:t>
            </a:r>
            <a:endParaRPr lang="en-US" sz="2800" dirty="0"/>
          </a:p>
        </p:txBody>
      </p:sp>
    </p:spTree>
    <p:extLst>
      <p:ext uri="{BB962C8B-B14F-4D97-AF65-F5344CB8AC3E}">
        <p14:creationId xmlns:p14="http://schemas.microsoft.com/office/powerpoint/2010/main" val="2258910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 1: Common Sense and Beyond</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dirty="0" smtClean="0"/>
              <a:t>“The popularity of a particular system seems to depend more on the charisma and single-mindedness of its originator than on the soundness of its foundations.”</a:t>
            </a:r>
          </a:p>
          <a:p>
            <a:endParaRPr lang="en-US" sz="2400" dirty="0" smtClean="0"/>
          </a:p>
          <a:p>
            <a:r>
              <a:rPr lang="en-US" sz="2400" dirty="0" smtClean="0"/>
              <a:t>The solution to sound therapy may be available in our conscious ideas and our “common-sense” ways of defining and coping with psychological problems.</a:t>
            </a:r>
            <a:endParaRPr lang="en-US" sz="2400" dirty="0"/>
          </a:p>
        </p:txBody>
      </p:sp>
    </p:spTree>
    <p:extLst>
      <p:ext uri="{BB962C8B-B14F-4D97-AF65-F5344CB8AC3E}">
        <p14:creationId xmlns:p14="http://schemas.microsoft.com/office/powerpoint/2010/main" val="2318068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Sense and Beyond</a:t>
            </a:r>
            <a:endParaRPr lang="en-US" dirty="0"/>
          </a:p>
        </p:txBody>
      </p:sp>
      <p:sp>
        <p:nvSpPr>
          <p:cNvPr id="3" name="Content Placeholder 2"/>
          <p:cNvSpPr>
            <a:spLocks noGrp="1"/>
          </p:cNvSpPr>
          <p:nvPr>
            <p:ph idx="1"/>
          </p:nvPr>
        </p:nvSpPr>
        <p:spPr>
          <a:xfrm>
            <a:off x="1981200" y="1853754"/>
            <a:ext cx="8382000" cy="4242246"/>
          </a:xfrm>
        </p:spPr>
        <p:txBody>
          <a:bodyPr>
            <a:normAutofit/>
          </a:bodyPr>
          <a:lstStyle/>
          <a:p>
            <a:r>
              <a:rPr lang="en-US" sz="2400" dirty="0" smtClean="0"/>
              <a:t>The “old school” theories (e.g., psychodynamic, behaviorists) often lead to individuals thinking they can’t help themselves when confronted with a stressor/life problem</a:t>
            </a:r>
          </a:p>
          <a:p>
            <a:pPr lvl="1"/>
            <a:r>
              <a:rPr lang="en-US" sz="2000" dirty="0" smtClean="0"/>
              <a:t>Must seek professional help</a:t>
            </a:r>
          </a:p>
          <a:p>
            <a:pPr lvl="1"/>
            <a:r>
              <a:rPr lang="en-US" sz="2000" dirty="0" smtClean="0"/>
              <a:t>Inhibits generalization/maintenance of change when therapy is complete</a:t>
            </a:r>
          </a:p>
          <a:p>
            <a:pPr lvl="2"/>
            <a:r>
              <a:rPr lang="en-US" sz="1800" dirty="0" smtClean="0"/>
              <a:t>No independent problem-solving skills</a:t>
            </a:r>
            <a:endParaRPr lang="en-US" sz="1800" dirty="0"/>
          </a:p>
        </p:txBody>
      </p:sp>
    </p:spTree>
    <p:extLst>
      <p:ext uri="{BB962C8B-B14F-4D97-AF65-F5344CB8AC3E}">
        <p14:creationId xmlns:p14="http://schemas.microsoft.com/office/powerpoint/2010/main" val="354404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Sense and Beyond</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b="1" u="sng" dirty="0" smtClean="0">
                <a:solidFill>
                  <a:srgbClr val="7030A0"/>
                </a:solidFill>
              </a:rPr>
              <a:t>Consciousness</a:t>
            </a:r>
            <a:r>
              <a:rPr lang="en-US" sz="2400" dirty="0" smtClean="0"/>
              <a:t> = internal psychological events</a:t>
            </a:r>
          </a:p>
          <a:p>
            <a:pPr lvl="1"/>
            <a:r>
              <a:rPr lang="en-US" sz="2000" dirty="0" smtClean="0"/>
              <a:t>Necessary information for the “systematic study” of human behavior</a:t>
            </a:r>
          </a:p>
          <a:p>
            <a:endParaRPr lang="en-US" sz="2400" dirty="0"/>
          </a:p>
          <a:p>
            <a:r>
              <a:rPr lang="en-US" sz="2400" dirty="0" smtClean="0"/>
              <a:t>“Common-sense psychology includes the psychological operations, reflections, observations, and introspections by which someone attempts to determine why she is upset, what is bothering her, and what can she do to relieve her distress”</a:t>
            </a:r>
          </a:p>
        </p:txBody>
      </p:sp>
    </p:spTree>
    <p:extLst>
      <p:ext uri="{BB962C8B-B14F-4D97-AF65-F5344CB8AC3E}">
        <p14:creationId xmlns:p14="http://schemas.microsoft.com/office/powerpoint/2010/main" val="3039785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Sense and Beyond</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b="1" u="sng" dirty="0" smtClean="0"/>
              <a:t>BUT:</a:t>
            </a:r>
            <a:r>
              <a:rPr lang="en-US" sz="2400" dirty="0" smtClean="0"/>
              <a:t> Common sense fails at providing plausible and useful explanations for psychological disorders</a:t>
            </a:r>
          </a:p>
          <a:p>
            <a:pPr lvl="1"/>
            <a:r>
              <a:rPr lang="en-US" sz="2000" dirty="0" smtClean="0"/>
              <a:t>However, once the missing data are supplied </a:t>
            </a:r>
            <a:r>
              <a:rPr lang="en-US" sz="2000" u="sng" dirty="0" smtClean="0"/>
              <a:t>common sense tools can be used for understanding and treatment</a:t>
            </a:r>
          </a:p>
          <a:p>
            <a:pPr lvl="2"/>
            <a:r>
              <a:rPr lang="en-US" sz="1800" i="1" dirty="0" smtClean="0">
                <a:solidFill>
                  <a:srgbClr val="7030A0"/>
                </a:solidFill>
              </a:rPr>
              <a:t>Often comes through a process of empathy and identification with the client</a:t>
            </a:r>
          </a:p>
          <a:p>
            <a:pPr lvl="3"/>
            <a:r>
              <a:rPr lang="en-US" sz="1600" dirty="0" smtClean="0"/>
              <a:t>Helps understand meanings clients attach to their experiences</a:t>
            </a:r>
          </a:p>
          <a:p>
            <a:pPr lvl="4"/>
            <a:r>
              <a:rPr lang="en-US" sz="1600" dirty="0" smtClean="0"/>
              <a:t>Some thoughts/behaviors may seem irrational, but it makes sense within the client’s conceptual framework</a:t>
            </a:r>
            <a:endParaRPr lang="en-US" sz="1600" dirty="0"/>
          </a:p>
        </p:txBody>
      </p:sp>
    </p:spTree>
    <p:extLst>
      <p:ext uri="{BB962C8B-B14F-4D97-AF65-F5344CB8AC3E}">
        <p14:creationId xmlns:p14="http://schemas.microsoft.com/office/powerpoint/2010/main" val="101375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Common Sense and Beyond</a:t>
            </a:r>
            <a:endParaRPr lang="en-US" dirty="0"/>
          </a:p>
        </p:txBody>
      </p:sp>
      <p:sp>
        <p:nvSpPr>
          <p:cNvPr id="8" name="Text Placeholder 7"/>
          <p:cNvSpPr>
            <a:spLocks noGrp="1"/>
          </p:cNvSpPr>
          <p:nvPr>
            <p:ph type="body" idx="1"/>
          </p:nvPr>
        </p:nvSpPr>
        <p:spPr>
          <a:xfrm>
            <a:off x="1447191" y="1860482"/>
            <a:ext cx="4645152" cy="801943"/>
          </a:xfrm>
        </p:spPr>
        <p:txBody>
          <a:bodyPr>
            <a:normAutofit/>
          </a:bodyPr>
          <a:lstStyle/>
          <a:p>
            <a:r>
              <a:rPr lang="en-US" dirty="0" smtClean="0">
                <a:solidFill>
                  <a:srgbClr val="7030A0"/>
                </a:solidFill>
              </a:rPr>
              <a:t>Psychological problems may result from:</a:t>
            </a:r>
            <a:endParaRPr lang="en-US" dirty="0">
              <a:solidFill>
                <a:srgbClr val="7030A0"/>
              </a:solidFill>
            </a:endParaRPr>
          </a:p>
        </p:txBody>
      </p:sp>
      <p:sp>
        <p:nvSpPr>
          <p:cNvPr id="9" name="Content Placeholder 8"/>
          <p:cNvSpPr>
            <a:spLocks noGrp="1"/>
          </p:cNvSpPr>
          <p:nvPr>
            <p:ph sz="half" idx="2"/>
          </p:nvPr>
        </p:nvSpPr>
        <p:spPr>
          <a:xfrm>
            <a:off x="1981200" y="2590800"/>
            <a:ext cx="4040188" cy="3505200"/>
          </a:xfrm>
        </p:spPr>
        <p:txBody>
          <a:bodyPr/>
          <a:lstStyle/>
          <a:p>
            <a:r>
              <a:rPr lang="en-US" dirty="0" smtClean="0"/>
              <a:t>Faulty learning</a:t>
            </a:r>
          </a:p>
          <a:p>
            <a:r>
              <a:rPr lang="en-US" dirty="0" smtClean="0"/>
              <a:t>Making incorrect inferences from inadequate or incorrect information</a:t>
            </a:r>
          </a:p>
          <a:p>
            <a:r>
              <a:rPr lang="en-US" dirty="0" smtClean="0"/>
              <a:t>Not adequately distinguishing between imagination and reality</a:t>
            </a:r>
          </a:p>
          <a:p>
            <a:r>
              <a:rPr lang="en-US" dirty="0" smtClean="0"/>
              <a:t>Erroneous premises (i.e., unreasonable attitudes)</a:t>
            </a:r>
            <a:endParaRPr lang="en-US" dirty="0"/>
          </a:p>
        </p:txBody>
      </p:sp>
      <p:sp>
        <p:nvSpPr>
          <p:cNvPr id="10" name="Text Placeholder 9"/>
          <p:cNvSpPr>
            <a:spLocks noGrp="1"/>
          </p:cNvSpPr>
          <p:nvPr>
            <p:ph type="body" sz="quarter" idx="3"/>
          </p:nvPr>
        </p:nvSpPr>
        <p:spPr>
          <a:xfrm>
            <a:off x="6409700" y="1860335"/>
            <a:ext cx="4645152" cy="802237"/>
          </a:xfrm>
        </p:spPr>
        <p:txBody>
          <a:bodyPr>
            <a:normAutofit/>
          </a:bodyPr>
          <a:lstStyle/>
          <a:p>
            <a:r>
              <a:rPr lang="en-US" dirty="0" smtClean="0">
                <a:solidFill>
                  <a:srgbClr val="7030A0"/>
                </a:solidFill>
              </a:rPr>
              <a:t>Psychological problems can be mastered by:</a:t>
            </a:r>
            <a:endParaRPr lang="en-US" dirty="0">
              <a:solidFill>
                <a:srgbClr val="7030A0"/>
              </a:solidFill>
            </a:endParaRPr>
          </a:p>
        </p:txBody>
      </p:sp>
      <p:sp>
        <p:nvSpPr>
          <p:cNvPr id="11" name="Content Placeholder 10"/>
          <p:cNvSpPr>
            <a:spLocks noGrp="1"/>
          </p:cNvSpPr>
          <p:nvPr>
            <p:ph sz="quarter" idx="4"/>
          </p:nvPr>
        </p:nvSpPr>
        <p:spPr>
          <a:xfrm>
            <a:off x="6169028" y="2590800"/>
            <a:ext cx="4041775" cy="3505200"/>
          </a:xfrm>
        </p:spPr>
        <p:txBody>
          <a:bodyPr>
            <a:normAutofit fontScale="92500" lnSpcReduction="20000"/>
          </a:bodyPr>
          <a:lstStyle/>
          <a:p>
            <a:r>
              <a:rPr lang="en-US" sz="2200" dirty="0" smtClean="0"/>
              <a:t>Sharpening discriminations</a:t>
            </a:r>
          </a:p>
          <a:p>
            <a:r>
              <a:rPr lang="en-US" sz="2200" dirty="0" smtClean="0"/>
              <a:t>Correcting misconceptions</a:t>
            </a:r>
          </a:p>
          <a:p>
            <a:r>
              <a:rPr lang="en-US" sz="2200" dirty="0" smtClean="0"/>
              <a:t>Learning more adaptive attitudes</a:t>
            </a:r>
          </a:p>
          <a:p>
            <a:endParaRPr lang="en-US" dirty="0"/>
          </a:p>
          <a:p>
            <a:r>
              <a:rPr lang="en-US" sz="2200" b="1" u="sng" dirty="0" smtClean="0">
                <a:solidFill>
                  <a:srgbClr val="7030A0"/>
                </a:solidFill>
              </a:rPr>
              <a:t>Cognitive therapy includes</a:t>
            </a:r>
            <a:r>
              <a:rPr lang="en-US" b="1" u="sng" dirty="0" smtClean="0">
                <a:solidFill>
                  <a:srgbClr val="7030A0"/>
                </a:solidFill>
              </a:rPr>
              <a:t>:</a:t>
            </a:r>
          </a:p>
          <a:p>
            <a:pPr lvl="1"/>
            <a:r>
              <a:rPr lang="en-US" sz="1900" dirty="0" smtClean="0"/>
              <a:t>Introspection</a:t>
            </a:r>
          </a:p>
          <a:p>
            <a:pPr lvl="1"/>
            <a:r>
              <a:rPr lang="en-US" sz="1900" dirty="0" smtClean="0"/>
              <a:t>Insight</a:t>
            </a:r>
          </a:p>
          <a:p>
            <a:pPr lvl="1"/>
            <a:r>
              <a:rPr lang="en-US" sz="1900" dirty="0" smtClean="0"/>
              <a:t>Reality testing</a:t>
            </a:r>
          </a:p>
          <a:p>
            <a:pPr lvl="1"/>
            <a:r>
              <a:rPr lang="en-US" sz="1900" dirty="0" smtClean="0"/>
              <a:t>learning</a:t>
            </a:r>
            <a:endParaRPr lang="en-US" sz="1900" dirty="0"/>
          </a:p>
        </p:txBody>
      </p:sp>
    </p:spTree>
    <p:extLst>
      <p:ext uri="{BB962C8B-B14F-4D97-AF65-F5344CB8AC3E}">
        <p14:creationId xmlns:p14="http://schemas.microsoft.com/office/powerpoint/2010/main" val="43313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endParaRPr lang="en-US"/>
          </a:p>
        </p:txBody>
      </p:sp>
    </p:spTree>
    <p:extLst>
      <p:ext uri="{BB962C8B-B14F-4D97-AF65-F5344CB8AC3E}">
        <p14:creationId xmlns:p14="http://schemas.microsoft.com/office/powerpoint/2010/main" val="753758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 2: Tapping the Internal Communications</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dirty="0" smtClean="0"/>
              <a:t>Profound and/or chronic discrepancy between internal and external systems = possible psychological disorder</a:t>
            </a:r>
          </a:p>
          <a:p>
            <a:endParaRPr lang="en-US" sz="2400" dirty="0"/>
          </a:p>
          <a:p>
            <a:r>
              <a:rPr lang="en-US" sz="2400" dirty="0" smtClean="0"/>
              <a:t>The “thought” is what links the external stimulus with the emotional response (and subsequent behavior)</a:t>
            </a:r>
          </a:p>
        </p:txBody>
      </p:sp>
    </p:spTree>
    <p:extLst>
      <p:ext uri="{BB962C8B-B14F-4D97-AF65-F5344CB8AC3E}">
        <p14:creationId xmlns:p14="http://schemas.microsoft.com/office/powerpoint/2010/main" val="344497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Tapping the Internal Communications</a:t>
            </a:r>
            <a:endParaRPr lang="en-US" dirty="0"/>
          </a:p>
        </p:txBody>
      </p:sp>
      <p:sp>
        <p:nvSpPr>
          <p:cNvPr id="3" name="Content Placeholder 2"/>
          <p:cNvSpPr>
            <a:spLocks noGrp="1"/>
          </p:cNvSpPr>
          <p:nvPr>
            <p:ph idx="1"/>
          </p:nvPr>
        </p:nvSpPr>
        <p:spPr>
          <a:xfrm>
            <a:off x="1981200" y="1853754"/>
            <a:ext cx="8229600" cy="4242246"/>
          </a:xfrm>
        </p:spPr>
        <p:txBody>
          <a:bodyPr/>
          <a:lstStyle/>
          <a:p>
            <a:r>
              <a:rPr lang="en-US" sz="2400" dirty="0" smtClean="0"/>
              <a:t>One goal is to track thoughts</a:t>
            </a:r>
          </a:p>
          <a:p>
            <a:pPr lvl="1"/>
            <a:r>
              <a:rPr lang="en-US" sz="2000" dirty="0" smtClean="0"/>
              <a:t>Interpretation of a situation precedes emotional responses</a:t>
            </a:r>
          </a:p>
          <a:p>
            <a:pPr lvl="2"/>
            <a:r>
              <a:rPr lang="en-US" sz="1800" dirty="0" smtClean="0"/>
              <a:t>Interpretation = thoughts</a:t>
            </a:r>
          </a:p>
          <a:p>
            <a:pPr lvl="1"/>
            <a:r>
              <a:rPr lang="en-US" sz="2000" dirty="0" smtClean="0"/>
              <a:t>Key component of therapy is to improve awareness of these thoughts</a:t>
            </a:r>
          </a:p>
          <a:p>
            <a:pPr lvl="2"/>
            <a:r>
              <a:rPr lang="en-US" sz="1800" dirty="0" smtClean="0"/>
              <a:t>Initially this can be a challenging process because these thoughts are often quick and automatic, which results in being overlooked</a:t>
            </a:r>
          </a:p>
          <a:p>
            <a:pPr lvl="3"/>
            <a:r>
              <a:rPr lang="en-US" sz="1600" dirty="0" smtClean="0"/>
              <a:t>Hence the term:  </a:t>
            </a:r>
            <a:r>
              <a:rPr lang="en-US" sz="2400" b="1" u="sng" dirty="0">
                <a:solidFill>
                  <a:srgbClr val="7030A0"/>
                </a:solidFill>
              </a:rPr>
              <a:t>Automatic Thoughts</a:t>
            </a:r>
          </a:p>
          <a:p>
            <a:endParaRPr lang="en-US" dirty="0"/>
          </a:p>
        </p:txBody>
      </p:sp>
    </p:spTree>
    <p:extLst>
      <p:ext uri="{BB962C8B-B14F-4D97-AF65-F5344CB8AC3E}">
        <p14:creationId xmlns:p14="http://schemas.microsoft.com/office/powerpoint/2010/main" val="2793666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Tapping the Internal Communications</a:t>
            </a:r>
            <a:endParaRPr lang="en-US" dirty="0"/>
          </a:p>
        </p:txBody>
      </p:sp>
      <p:sp>
        <p:nvSpPr>
          <p:cNvPr id="3" name="Content Placeholder 2"/>
          <p:cNvSpPr>
            <a:spLocks noGrp="1"/>
          </p:cNvSpPr>
          <p:nvPr>
            <p:ph idx="1"/>
          </p:nvPr>
        </p:nvSpPr>
        <p:spPr>
          <a:xfrm>
            <a:off x="1981200" y="1853754"/>
            <a:ext cx="8229600" cy="4242246"/>
          </a:xfrm>
        </p:spPr>
        <p:txBody>
          <a:bodyPr>
            <a:noAutofit/>
          </a:bodyPr>
          <a:lstStyle/>
          <a:p>
            <a:r>
              <a:rPr lang="en-US" sz="2400" b="1" u="sng" dirty="0" smtClean="0">
                <a:solidFill>
                  <a:srgbClr val="7030A0"/>
                </a:solidFill>
              </a:rPr>
              <a:t>Automatic Thoughts Characteristics</a:t>
            </a:r>
          </a:p>
          <a:p>
            <a:pPr lvl="1"/>
            <a:r>
              <a:rPr lang="en-US" sz="2000" dirty="0" smtClean="0"/>
              <a:t>Specific and concrete</a:t>
            </a:r>
          </a:p>
          <a:p>
            <a:pPr lvl="1"/>
            <a:r>
              <a:rPr lang="en-US" sz="2000" dirty="0" smtClean="0"/>
              <a:t>Reflexive in nature</a:t>
            </a:r>
          </a:p>
          <a:p>
            <a:pPr lvl="1"/>
            <a:r>
              <a:rPr lang="en-US" sz="2000" dirty="0" smtClean="0"/>
              <a:t>Can be difficult to turn off</a:t>
            </a:r>
          </a:p>
          <a:p>
            <a:pPr lvl="1"/>
            <a:r>
              <a:rPr lang="en-US" sz="2000" dirty="0" smtClean="0"/>
              <a:t>Inappropriately regarded as plausible or reasonable</a:t>
            </a:r>
          </a:p>
          <a:p>
            <a:pPr lvl="2"/>
            <a:r>
              <a:rPr lang="en-US" sz="1800" dirty="0" smtClean="0"/>
              <a:t>Validity accepted without question or testing</a:t>
            </a:r>
          </a:p>
          <a:p>
            <a:pPr lvl="1"/>
            <a:r>
              <a:rPr lang="en-US" sz="2000" dirty="0" smtClean="0"/>
              <a:t>Pervasive, even after contrary objective evidence through external experience</a:t>
            </a:r>
          </a:p>
          <a:p>
            <a:pPr lvl="1"/>
            <a:r>
              <a:rPr lang="en-US" sz="2000" dirty="0" smtClean="0"/>
              <a:t>Idiosyncratic to the client and diagnosis</a:t>
            </a:r>
          </a:p>
          <a:p>
            <a:pPr lvl="1"/>
            <a:r>
              <a:rPr lang="en-US" sz="2000" dirty="0" smtClean="0"/>
              <a:t>Overall, significant distortion of reality relative to other thoughts</a:t>
            </a:r>
            <a:endParaRPr lang="en-US" sz="2000" dirty="0"/>
          </a:p>
        </p:txBody>
      </p:sp>
    </p:spTree>
    <p:extLst>
      <p:ext uri="{BB962C8B-B14F-4D97-AF65-F5344CB8AC3E}">
        <p14:creationId xmlns:p14="http://schemas.microsoft.com/office/powerpoint/2010/main" val="167291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Tapping the Internal Communications</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dirty="0" smtClean="0"/>
              <a:t>Over-monitoring = self-consciousness and over-regulation to excessive inhibition</a:t>
            </a:r>
          </a:p>
          <a:p>
            <a:r>
              <a:rPr lang="en-US" sz="2400" dirty="0" smtClean="0"/>
              <a:t>Deficit in monitoring = impulsivity</a:t>
            </a:r>
          </a:p>
          <a:p>
            <a:endParaRPr lang="en-US" sz="2400" dirty="0"/>
          </a:p>
          <a:p>
            <a:r>
              <a:rPr lang="en-US" sz="2400" dirty="0" smtClean="0"/>
              <a:t>Self-instructions</a:t>
            </a:r>
          </a:p>
          <a:p>
            <a:pPr lvl="1"/>
            <a:r>
              <a:rPr lang="en-US" sz="2000" dirty="0" smtClean="0"/>
              <a:t>Can be over-mobilized = constantly driving oneself</a:t>
            </a:r>
          </a:p>
          <a:p>
            <a:pPr lvl="1"/>
            <a:r>
              <a:rPr lang="en-US" sz="2000" dirty="0" smtClean="0"/>
              <a:t>Can also result in avoidance or inhibition of action</a:t>
            </a:r>
          </a:p>
        </p:txBody>
      </p:sp>
    </p:spTree>
    <p:extLst>
      <p:ext uri="{BB962C8B-B14F-4D97-AF65-F5344CB8AC3E}">
        <p14:creationId xmlns:p14="http://schemas.microsoft.com/office/powerpoint/2010/main" val="87201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Tapping the Internal Communications</a:t>
            </a:r>
            <a:endParaRPr lang="en-US" dirty="0"/>
          </a:p>
        </p:txBody>
      </p:sp>
      <p:sp>
        <p:nvSpPr>
          <p:cNvPr id="3" name="Content Placeholder 2"/>
          <p:cNvSpPr>
            <a:spLocks noGrp="1"/>
          </p:cNvSpPr>
          <p:nvPr>
            <p:ph idx="1"/>
          </p:nvPr>
        </p:nvSpPr>
        <p:spPr>
          <a:xfrm>
            <a:off x="1981200" y="1853754"/>
            <a:ext cx="8229600" cy="4242246"/>
          </a:xfrm>
        </p:spPr>
        <p:txBody>
          <a:bodyPr>
            <a:noAutofit/>
          </a:bodyPr>
          <a:lstStyle/>
          <a:p>
            <a:r>
              <a:rPr lang="en-US" dirty="0" smtClean="0"/>
              <a:t>We all have a set of </a:t>
            </a:r>
            <a:r>
              <a:rPr lang="en-US" b="1" u="sng" dirty="0" smtClean="0">
                <a:solidFill>
                  <a:srgbClr val="7030A0"/>
                </a:solidFill>
              </a:rPr>
              <a:t>general rules</a:t>
            </a:r>
            <a:r>
              <a:rPr lang="en-US" dirty="0" smtClean="0"/>
              <a:t> that guide how we react to specific situations</a:t>
            </a:r>
          </a:p>
          <a:p>
            <a:pPr lvl="1"/>
            <a:r>
              <a:rPr lang="en-US" dirty="0" smtClean="0"/>
              <a:t>Guide overt actions</a:t>
            </a:r>
          </a:p>
          <a:p>
            <a:pPr lvl="1"/>
            <a:r>
              <a:rPr lang="en-US" dirty="0" smtClean="0"/>
              <a:t>Form the basis for specific interpretations, expectancies, and self-instructions</a:t>
            </a:r>
          </a:p>
          <a:p>
            <a:pPr lvl="1"/>
            <a:r>
              <a:rPr lang="en-US" dirty="0" smtClean="0"/>
              <a:t>Provide standards by which we judge the efficacy and appropriateness of our actions and evaluate self-worth (and how we judge/evaluate others)</a:t>
            </a:r>
          </a:p>
          <a:p>
            <a:pPr lvl="1"/>
            <a:r>
              <a:rPr lang="en-US" dirty="0" smtClean="0"/>
              <a:t>Help provide a framework for understanding life situations and make sense out of complex situations</a:t>
            </a:r>
          </a:p>
          <a:p>
            <a:r>
              <a:rPr lang="en-US" dirty="0" smtClean="0"/>
              <a:t>These rules are of great interest because they can help explain unpredictable, illogical behavior and abnormal emotional responses</a:t>
            </a:r>
          </a:p>
        </p:txBody>
      </p:sp>
    </p:spTree>
    <p:extLst>
      <p:ext uri="{BB962C8B-B14F-4D97-AF65-F5344CB8AC3E}">
        <p14:creationId xmlns:p14="http://schemas.microsoft.com/office/powerpoint/2010/main" val="585432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06900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 3: Meaning and Emotions</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dirty="0" smtClean="0"/>
              <a:t>“The thesis that the special meaning of an event determines the emotional response forms the core of the cognitive model of emotions and emotional disorders: the meaning is encased in a cognition – a thought or an image”</a:t>
            </a:r>
          </a:p>
        </p:txBody>
      </p:sp>
    </p:spTree>
    <p:extLst>
      <p:ext uri="{BB962C8B-B14F-4D97-AF65-F5344CB8AC3E}">
        <p14:creationId xmlns:p14="http://schemas.microsoft.com/office/powerpoint/2010/main" val="1056758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and Emotions</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u="sng" dirty="0" smtClean="0"/>
              <a:t>The cognitive model is consists of:</a:t>
            </a:r>
          </a:p>
          <a:p>
            <a:pPr lvl="1"/>
            <a:r>
              <a:rPr lang="en-US" sz="2000" dirty="0" smtClean="0"/>
              <a:t>(1) Reports of introspective observations of thoughts and feelings</a:t>
            </a:r>
          </a:p>
          <a:p>
            <a:pPr lvl="1"/>
            <a:r>
              <a:rPr lang="en-US" sz="2000" dirty="0" smtClean="0"/>
              <a:t>(2) The determination of the relation of thoughts to feelings</a:t>
            </a:r>
          </a:p>
          <a:p>
            <a:pPr lvl="1"/>
            <a:r>
              <a:rPr lang="en-US" sz="2000" dirty="0" smtClean="0"/>
              <a:t>Generalizations made regarding particular thoughts (or meanings) lead to particular emotions</a:t>
            </a:r>
            <a:endParaRPr lang="en-US" sz="2000" dirty="0"/>
          </a:p>
        </p:txBody>
      </p:sp>
    </p:spTree>
    <p:extLst>
      <p:ext uri="{BB962C8B-B14F-4D97-AF65-F5344CB8AC3E}">
        <p14:creationId xmlns:p14="http://schemas.microsoft.com/office/powerpoint/2010/main" val="45200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and Emotions</a:t>
            </a:r>
            <a:endParaRPr lang="en-US" dirty="0"/>
          </a:p>
        </p:txBody>
      </p:sp>
      <p:sp>
        <p:nvSpPr>
          <p:cNvPr id="3" name="Content Placeholder 2"/>
          <p:cNvSpPr>
            <a:spLocks noGrp="1"/>
          </p:cNvSpPr>
          <p:nvPr>
            <p:ph idx="1"/>
          </p:nvPr>
        </p:nvSpPr>
        <p:spPr>
          <a:xfrm>
            <a:off x="1981200" y="1853754"/>
            <a:ext cx="8229600" cy="4242246"/>
          </a:xfrm>
        </p:spPr>
        <p:txBody>
          <a:bodyPr>
            <a:normAutofit lnSpcReduction="10000"/>
          </a:bodyPr>
          <a:lstStyle/>
          <a:p>
            <a:r>
              <a:rPr lang="en-US" b="1" u="sng" dirty="0" smtClean="0">
                <a:solidFill>
                  <a:srgbClr val="7030A0"/>
                </a:solidFill>
              </a:rPr>
              <a:t>The Personal Domain</a:t>
            </a:r>
          </a:p>
          <a:p>
            <a:pPr lvl="1"/>
            <a:r>
              <a:rPr lang="en-US" dirty="0" smtClean="0"/>
              <a:t>Consists of tangible and intangible objects</a:t>
            </a:r>
          </a:p>
          <a:p>
            <a:pPr lvl="1"/>
            <a:r>
              <a:rPr lang="en-US" dirty="0" smtClean="0"/>
              <a:t>At the center of one’s personal domain:</a:t>
            </a:r>
          </a:p>
          <a:p>
            <a:pPr lvl="2"/>
            <a:r>
              <a:rPr lang="en-US" dirty="0" smtClean="0"/>
              <a:t>Concept of self</a:t>
            </a:r>
          </a:p>
          <a:p>
            <a:pPr lvl="2"/>
            <a:r>
              <a:rPr lang="en-US" dirty="0" smtClean="0"/>
              <a:t>Physical attributes and Personal characteristics</a:t>
            </a:r>
          </a:p>
          <a:p>
            <a:pPr lvl="2"/>
            <a:r>
              <a:rPr lang="en-US" dirty="0" smtClean="0"/>
              <a:t>Goals and values</a:t>
            </a:r>
          </a:p>
          <a:p>
            <a:pPr lvl="1"/>
            <a:r>
              <a:rPr lang="en-US" dirty="0" smtClean="0"/>
              <a:t>Clustered around one’s personal domain:</a:t>
            </a:r>
          </a:p>
          <a:p>
            <a:pPr lvl="2"/>
            <a:r>
              <a:rPr lang="en-US" dirty="0" smtClean="0"/>
              <a:t>Family and Friends</a:t>
            </a:r>
          </a:p>
          <a:p>
            <a:pPr lvl="2"/>
            <a:r>
              <a:rPr lang="en-US" dirty="0" smtClean="0"/>
              <a:t>Material possessions</a:t>
            </a:r>
          </a:p>
          <a:p>
            <a:pPr lvl="1"/>
            <a:r>
              <a:rPr lang="en-US" i="1" dirty="0" smtClean="0"/>
              <a:t>The nature of a person’s emotional response – or emotional disturbance – </a:t>
            </a:r>
            <a:r>
              <a:rPr lang="en-US" i="1" dirty="0" smtClean="0">
                <a:solidFill>
                  <a:srgbClr val="7030A0"/>
                </a:solidFill>
              </a:rPr>
              <a:t>depends on whether she perceives events as adding to, subtracting from, endangering, or impinging upon her domain</a:t>
            </a:r>
          </a:p>
        </p:txBody>
      </p:sp>
    </p:spTree>
    <p:extLst>
      <p:ext uri="{BB962C8B-B14F-4D97-AF65-F5344CB8AC3E}">
        <p14:creationId xmlns:p14="http://schemas.microsoft.com/office/powerpoint/2010/main" val="2182901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and Emotions</a:t>
            </a:r>
            <a:endParaRPr lang="en-US" dirty="0"/>
          </a:p>
        </p:txBody>
      </p:sp>
      <p:sp>
        <p:nvSpPr>
          <p:cNvPr id="3" name="Content Placeholder 2"/>
          <p:cNvSpPr>
            <a:spLocks noGrp="1"/>
          </p:cNvSpPr>
          <p:nvPr>
            <p:ph idx="1"/>
          </p:nvPr>
        </p:nvSpPr>
        <p:spPr>
          <a:xfrm>
            <a:off x="1981200" y="1853754"/>
            <a:ext cx="8534400" cy="4242246"/>
          </a:xfrm>
        </p:spPr>
        <p:txBody>
          <a:bodyPr>
            <a:normAutofit lnSpcReduction="10000"/>
          </a:bodyPr>
          <a:lstStyle/>
          <a:p>
            <a:r>
              <a:rPr lang="en-US" sz="2400" b="1" u="sng" dirty="0" smtClean="0"/>
              <a:t>Sadness</a:t>
            </a:r>
          </a:p>
          <a:p>
            <a:pPr lvl="1"/>
            <a:r>
              <a:rPr lang="en-US" sz="2000" dirty="0" smtClean="0"/>
              <a:t>Perception or expectation of loss from one’s domain</a:t>
            </a:r>
          </a:p>
          <a:p>
            <a:pPr lvl="1"/>
            <a:r>
              <a:rPr lang="en-US" sz="2000" dirty="0" smtClean="0"/>
              <a:t>See p. 59 for specific types of loss</a:t>
            </a:r>
          </a:p>
          <a:p>
            <a:r>
              <a:rPr lang="en-US" sz="2400" b="1" u="sng" dirty="0" smtClean="0"/>
              <a:t>Euphoria</a:t>
            </a:r>
          </a:p>
          <a:p>
            <a:pPr lvl="1"/>
            <a:r>
              <a:rPr lang="en-US" sz="2000" dirty="0" smtClean="0"/>
              <a:t>Perception or expectation of gain for one’s domain</a:t>
            </a:r>
          </a:p>
          <a:p>
            <a:r>
              <a:rPr lang="en-US" sz="2400" b="1" u="sng" dirty="0" smtClean="0"/>
              <a:t>Anxiety</a:t>
            </a:r>
          </a:p>
          <a:p>
            <a:pPr lvl="1"/>
            <a:r>
              <a:rPr lang="en-US" sz="2000" dirty="0" smtClean="0"/>
              <a:t>Anticipation/threat of danger to one’s domain</a:t>
            </a:r>
          </a:p>
          <a:p>
            <a:pPr lvl="2"/>
            <a:r>
              <a:rPr lang="en-US" sz="1800" dirty="0" smtClean="0"/>
              <a:t>Coping plays a role (recall </a:t>
            </a:r>
            <a:r>
              <a:rPr lang="en-US" sz="1800" dirty="0" err="1" smtClean="0"/>
              <a:t>Folkman</a:t>
            </a:r>
            <a:r>
              <a:rPr lang="en-US" sz="1800" dirty="0" smtClean="0"/>
              <a:t> &amp; Lazarus)</a:t>
            </a:r>
          </a:p>
          <a:p>
            <a:pPr lvl="3"/>
            <a:r>
              <a:rPr lang="en-US" sz="1600" dirty="0" smtClean="0"/>
              <a:t>Appraise situation as a threat or not</a:t>
            </a:r>
          </a:p>
          <a:p>
            <a:pPr lvl="3"/>
            <a:r>
              <a:rPr lang="en-US" sz="1600" dirty="0" smtClean="0"/>
              <a:t>Estimate ability to neutralize or cope with the danger</a:t>
            </a:r>
          </a:p>
          <a:p>
            <a:pPr lvl="1"/>
            <a:endParaRPr lang="en-US" dirty="0"/>
          </a:p>
        </p:txBody>
      </p:sp>
    </p:spTree>
    <p:extLst>
      <p:ext uri="{BB962C8B-B14F-4D97-AF65-F5344CB8AC3E}">
        <p14:creationId xmlns:p14="http://schemas.microsoft.com/office/powerpoint/2010/main" val="909583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 and Emotions</a:t>
            </a:r>
            <a:endParaRPr lang="en-US" dirty="0"/>
          </a:p>
        </p:txBody>
      </p:sp>
      <p:sp>
        <p:nvSpPr>
          <p:cNvPr id="3" name="Content Placeholder 2"/>
          <p:cNvSpPr>
            <a:spLocks noGrp="1"/>
          </p:cNvSpPr>
          <p:nvPr>
            <p:ph idx="1"/>
          </p:nvPr>
        </p:nvSpPr>
        <p:spPr>
          <a:xfrm>
            <a:off x="1981200" y="1853754"/>
            <a:ext cx="8229600" cy="4242246"/>
          </a:xfrm>
        </p:spPr>
        <p:txBody>
          <a:bodyPr>
            <a:normAutofit/>
          </a:bodyPr>
          <a:lstStyle/>
          <a:p>
            <a:r>
              <a:rPr lang="en-US" sz="2400" b="1" u="sng" dirty="0" smtClean="0"/>
              <a:t>Anger</a:t>
            </a:r>
          </a:p>
          <a:p>
            <a:pPr lvl="1"/>
            <a:r>
              <a:rPr lang="en-US" sz="2000" dirty="0" smtClean="0"/>
              <a:t>Perception of an assault on one’s domain</a:t>
            </a:r>
          </a:p>
          <a:p>
            <a:pPr lvl="2"/>
            <a:r>
              <a:rPr lang="en-US" sz="1800" dirty="0" smtClean="0"/>
              <a:t>Including values, moral code, and protective rules</a:t>
            </a:r>
          </a:p>
          <a:p>
            <a:pPr lvl="3"/>
            <a:r>
              <a:rPr lang="en-US" sz="1600" dirty="0" smtClean="0"/>
              <a:t>Must take infringement seriously and label it negatively</a:t>
            </a:r>
          </a:p>
          <a:p>
            <a:pPr lvl="3"/>
            <a:r>
              <a:rPr lang="en-US" sz="1600" dirty="0" smtClean="0"/>
              <a:t>Must consider situation as immediate or continuing danger</a:t>
            </a:r>
          </a:p>
          <a:p>
            <a:pPr lvl="3"/>
            <a:r>
              <a:rPr lang="en-US" sz="1600" dirty="0" smtClean="0"/>
              <a:t>Must focus primarily on the wrongfulness of the offense and the offender</a:t>
            </a:r>
          </a:p>
          <a:p>
            <a:pPr lvl="1"/>
            <a:r>
              <a:rPr lang="en-US" sz="2000" dirty="0" smtClean="0"/>
              <a:t>Situations that commonly lead to anger:</a:t>
            </a:r>
          </a:p>
          <a:p>
            <a:pPr lvl="2"/>
            <a:r>
              <a:rPr lang="en-US" sz="1800" dirty="0" smtClean="0"/>
              <a:t>(a) direct and intentional attack</a:t>
            </a:r>
          </a:p>
          <a:p>
            <a:pPr lvl="2"/>
            <a:r>
              <a:rPr lang="en-US" sz="1800" dirty="0" smtClean="0"/>
              <a:t>(b) direct, unintentional attack</a:t>
            </a:r>
          </a:p>
          <a:p>
            <a:pPr lvl="2"/>
            <a:r>
              <a:rPr lang="en-US" sz="1800" dirty="0" smtClean="0"/>
              <a:t>(c) violation of laws, standards, social values</a:t>
            </a:r>
            <a:endParaRPr lang="en-US" sz="1800" dirty="0"/>
          </a:p>
        </p:txBody>
      </p:sp>
    </p:spTree>
    <p:extLst>
      <p:ext uri="{BB962C8B-B14F-4D97-AF65-F5344CB8AC3E}">
        <p14:creationId xmlns:p14="http://schemas.microsoft.com/office/powerpoint/2010/main" val="2243771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67502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Ch. 4: Cognitive Content of</a:t>
            </a:r>
            <a:br>
              <a:rPr lang="en-US" dirty="0" smtClean="0"/>
            </a:br>
            <a:r>
              <a:rPr lang="en-US" dirty="0" smtClean="0"/>
              <a:t>Emotional Disorders</a:t>
            </a:r>
            <a:endParaRPr lang="en-US" dirty="0"/>
          </a:p>
        </p:txBody>
      </p:sp>
      <p:sp>
        <p:nvSpPr>
          <p:cNvPr id="5" name="Text Placeholder 4"/>
          <p:cNvSpPr>
            <a:spLocks noGrp="1"/>
          </p:cNvSpPr>
          <p:nvPr>
            <p:ph type="body" idx="1"/>
          </p:nvPr>
        </p:nvSpPr>
        <p:spPr>
          <a:xfrm>
            <a:off x="1951892" y="1842596"/>
            <a:ext cx="4645152" cy="459292"/>
          </a:xfrm>
        </p:spPr>
        <p:txBody>
          <a:bodyPr/>
          <a:lstStyle/>
          <a:p>
            <a:r>
              <a:rPr lang="en-US" u="sng" dirty="0" smtClean="0"/>
              <a:t>Neurotic Disorder</a:t>
            </a:r>
            <a:endParaRPr lang="en-US" u="sng" dirty="0"/>
          </a:p>
        </p:txBody>
      </p:sp>
      <p:sp>
        <p:nvSpPr>
          <p:cNvPr id="6" name="Content Placeholder 5"/>
          <p:cNvSpPr>
            <a:spLocks noGrp="1"/>
          </p:cNvSpPr>
          <p:nvPr>
            <p:ph sz="half" idx="2"/>
          </p:nvPr>
        </p:nvSpPr>
        <p:spPr>
          <a:xfrm>
            <a:off x="1981200" y="2301888"/>
            <a:ext cx="4040188" cy="3794112"/>
          </a:xfrm>
        </p:spPr>
        <p:txBody>
          <a:bodyPr>
            <a:normAutofit/>
          </a:bodyPr>
          <a:lstStyle/>
          <a:p>
            <a:r>
              <a:rPr lang="en-US" sz="1800" dirty="0" smtClean="0"/>
              <a:t>Depression…………………………</a:t>
            </a:r>
          </a:p>
          <a:p>
            <a:r>
              <a:rPr lang="en-US" sz="1800" dirty="0" smtClean="0"/>
              <a:t>Hypomania………………</a:t>
            </a:r>
            <a:r>
              <a:rPr lang="is-IS" sz="1800" dirty="0" smtClean="0"/>
              <a:t>………</a:t>
            </a:r>
            <a:r>
              <a:rPr lang="is-IS" sz="1800" dirty="0"/>
              <a:t>…</a:t>
            </a:r>
            <a:endParaRPr lang="en-US" sz="1800" dirty="0"/>
          </a:p>
          <a:p>
            <a:r>
              <a:rPr lang="en-US" sz="1800" dirty="0" smtClean="0"/>
              <a:t>Anxiety……………………………</a:t>
            </a:r>
            <a:r>
              <a:rPr lang="is-IS" sz="1800" dirty="0"/>
              <a:t>…</a:t>
            </a:r>
            <a:endParaRPr lang="en-US" sz="1800" dirty="0"/>
          </a:p>
          <a:p>
            <a:r>
              <a:rPr lang="en-US" sz="1800" dirty="0" smtClean="0"/>
              <a:t>Phobia……………………………….</a:t>
            </a:r>
          </a:p>
          <a:p>
            <a:r>
              <a:rPr lang="en-US" sz="1800" dirty="0" smtClean="0"/>
              <a:t>Paranoid State………………</a:t>
            </a:r>
            <a:r>
              <a:rPr lang="is-IS" sz="1800" dirty="0" smtClean="0"/>
              <a:t>………</a:t>
            </a:r>
            <a:endParaRPr lang="en-US" sz="1800" dirty="0"/>
          </a:p>
          <a:p>
            <a:r>
              <a:rPr lang="en-US" sz="1800" dirty="0" smtClean="0"/>
              <a:t>Obsession………………………….</a:t>
            </a:r>
          </a:p>
          <a:p>
            <a:r>
              <a:rPr lang="en-US" sz="1800" dirty="0" smtClean="0"/>
              <a:t>Compulsion……………………</a:t>
            </a:r>
            <a:r>
              <a:rPr lang="is-IS" sz="1800" dirty="0" smtClean="0"/>
              <a:t>…</a:t>
            </a:r>
            <a:r>
              <a:rPr lang="is-IS" sz="1800" dirty="0"/>
              <a:t>…</a:t>
            </a:r>
            <a:endParaRPr lang="en-US" sz="1800" dirty="0"/>
          </a:p>
        </p:txBody>
      </p:sp>
      <p:sp>
        <p:nvSpPr>
          <p:cNvPr id="7" name="Text Placeholder 6"/>
          <p:cNvSpPr>
            <a:spLocks noGrp="1"/>
          </p:cNvSpPr>
          <p:nvPr>
            <p:ph type="body" sz="quarter" idx="3"/>
          </p:nvPr>
        </p:nvSpPr>
        <p:spPr>
          <a:xfrm>
            <a:off x="6169028" y="1819509"/>
            <a:ext cx="4645152" cy="505466"/>
          </a:xfrm>
        </p:spPr>
        <p:txBody>
          <a:bodyPr/>
          <a:lstStyle/>
          <a:p>
            <a:r>
              <a:rPr lang="en-US" u="sng" dirty="0" smtClean="0"/>
              <a:t>Ideational Content</a:t>
            </a:r>
            <a:endParaRPr lang="en-US" u="sng" dirty="0"/>
          </a:p>
        </p:txBody>
      </p:sp>
      <p:sp>
        <p:nvSpPr>
          <p:cNvPr id="8" name="Content Placeholder 7"/>
          <p:cNvSpPr>
            <a:spLocks noGrp="1"/>
          </p:cNvSpPr>
          <p:nvPr>
            <p:ph sz="quarter" idx="4"/>
          </p:nvPr>
        </p:nvSpPr>
        <p:spPr>
          <a:xfrm>
            <a:off x="6169028" y="2333918"/>
            <a:ext cx="5032372" cy="3730052"/>
          </a:xfrm>
        </p:spPr>
        <p:txBody>
          <a:bodyPr>
            <a:noAutofit/>
          </a:bodyPr>
          <a:lstStyle/>
          <a:p>
            <a:r>
              <a:rPr lang="en-US" sz="1700" dirty="0" smtClean="0"/>
              <a:t>Devaluation of domain</a:t>
            </a:r>
          </a:p>
          <a:p>
            <a:r>
              <a:rPr lang="en-US" sz="1700" dirty="0" smtClean="0"/>
              <a:t>Inflated evaluation of domain</a:t>
            </a:r>
          </a:p>
          <a:p>
            <a:r>
              <a:rPr lang="en-US" sz="1700" dirty="0" smtClean="0"/>
              <a:t>Danger to domain</a:t>
            </a:r>
          </a:p>
          <a:p>
            <a:r>
              <a:rPr lang="en-US" sz="1700" dirty="0" smtClean="0"/>
              <a:t>Danger connected with specific, avoidable situations</a:t>
            </a:r>
          </a:p>
          <a:p>
            <a:r>
              <a:rPr lang="en-US" sz="1700" dirty="0" smtClean="0"/>
              <a:t>Unjustified intrusion on domain</a:t>
            </a:r>
          </a:p>
          <a:p>
            <a:r>
              <a:rPr lang="en-US" sz="1700" dirty="0" smtClean="0"/>
              <a:t>Warning or doubting</a:t>
            </a:r>
          </a:p>
          <a:p>
            <a:r>
              <a:rPr lang="en-US" sz="1700" dirty="0" smtClean="0"/>
              <a:t>Self-command to perform specific act to ward off danger</a:t>
            </a:r>
            <a:endParaRPr lang="en-US" sz="1700" dirty="0"/>
          </a:p>
        </p:txBody>
      </p:sp>
    </p:spTree>
    <p:extLst>
      <p:ext uri="{BB962C8B-B14F-4D97-AF65-F5344CB8AC3E}">
        <p14:creationId xmlns:p14="http://schemas.microsoft.com/office/powerpoint/2010/main" val="1092242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Cognitive Content of </a:t>
            </a:r>
            <a:br>
              <a:rPr lang="en-US" dirty="0" smtClean="0"/>
            </a:br>
            <a:r>
              <a:rPr lang="en-US" dirty="0" smtClean="0"/>
              <a:t>Emotional Disorders</a:t>
            </a:r>
            <a:endParaRPr lang="en-US" dirty="0"/>
          </a:p>
        </p:txBody>
      </p:sp>
      <p:sp>
        <p:nvSpPr>
          <p:cNvPr id="3" name="Content Placeholder 2"/>
          <p:cNvSpPr>
            <a:spLocks noGrp="1"/>
          </p:cNvSpPr>
          <p:nvPr>
            <p:ph idx="1"/>
          </p:nvPr>
        </p:nvSpPr>
        <p:spPr>
          <a:xfrm>
            <a:off x="1981200" y="1853754"/>
            <a:ext cx="8382000" cy="4242246"/>
          </a:xfrm>
        </p:spPr>
        <p:txBody>
          <a:bodyPr>
            <a:normAutofit fontScale="92500" lnSpcReduction="10000"/>
          </a:bodyPr>
          <a:lstStyle/>
          <a:p>
            <a:r>
              <a:rPr lang="en-US" sz="2600" b="1" u="sng" dirty="0">
                <a:solidFill>
                  <a:srgbClr val="7030A0"/>
                </a:solidFill>
              </a:rPr>
              <a:t>Cognitive Distortions</a:t>
            </a:r>
          </a:p>
          <a:p>
            <a:pPr lvl="1"/>
            <a:r>
              <a:rPr lang="en-US" sz="1900" b="1" u="sng" dirty="0" smtClean="0"/>
              <a:t>Personalization:</a:t>
            </a:r>
            <a:r>
              <a:rPr lang="en-US" sz="1900" dirty="0" smtClean="0"/>
              <a:t>  egocentric interpretations; the propensity to interpret events in terms of their personal meanings</a:t>
            </a:r>
          </a:p>
          <a:p>
            <a:pPr lvl="1"/>
            <a:r>
              <a:rPr lang="en-US" sz="1900" b="1" u="sng" dirty="0" smtClean="0"/>
              <a:t>Dichotomous Thinking:</a:t>
            </a:r>
            <a:r>
              <a:rPr lang="en-US" sz="1900" dirty="0" smtClean="0"/>
              <a:t>  thoughts are in absolute terms such as “always” or “never”</a:t>
            </a:r>
          </a:p>
          <a:p>
            <a:pPr lvl="1"/>
            <a:r>
              <a:rPr lang="en-US" sz="1900" b="1" u="sng" dirty="0" err="1" smtClean="0"/>
              <a:t>Catastrophizing</a:t>
            </a:r>
            <a:r>
              <a:rPr lang="en-US" sz="1900" b="1" u="sng" dirty="0" smtClean="0"/>
              <a:t>:</a:t>
            </a:r>
            <a:r>
              <a:rPr lang="en-US" sz="1900" dirty="0" smtClean="0"/>
              <a:t>  anticipation of extreme adverse outcomes</a:t>
            </a:r>
          </a:p>
          <a:p>
            <a:pPr lvl="1"/>
            <a:r>
              <a:rPr lang="en-US" sz="1900" b="1" u="sng" dirty="0" smtClean="0"/>
              <a:t>Selective Abstraction:</a:t>
            </a:r>
            <a:r>
              <a:rPr lang="en-US" sz="1900" dirty="0" smtClean="0"/>
              <a:t>  taking detail out of context; missing the significance of the total situation</a:t>
            </a:r>
          </a:p>
          <a:p>
            <a:pPr lvl="1"/>
            <a:r>
              <a:rPr lang="en-US" sz="1900" b="1" u="sng" dirty="0" smtClean="0"/>
              <a:t>Arbitrary Inference:</a:t>
            </a:r>
            <a:r>
              <a:rPr lang="en-US" sz="1900" dirty="0" smtClean="0"/>
              <a:t>  jumping to a conclusion when evidence is lacking or contrary to the conclusion</a:t>
            </a:r>
          </a:p>
          <a:p>
            <a:pPr lvl="1"/>
            <a:r>
              <a:rPr lang="en-US" sz="1900" b="1" u="sng" dirty="0" smtClean="0"/>
              <a:t>Overgeneralization:</a:t>
            </a:r>
            <a:r>
              <a:rPr lang="en-US" sz="1900" dirty="0" smtClean="0"/>
              <a:t>  making broad conclusions based on a single incident (often while ignoring evidence to the contrary)</a:t>
            </a:r>
          </a:p>
          <a:p>
            <a:pPr lvl="1"/>
            <a:endParaRPr lang="en-US" dirty="0"/>
          </a:p>
        </p:txBody>
      </p:sp>
    </p:spTree>
    <p:extLst>
      <p:ext uri="{BB962C8B-B14F-4D97-AF65-F5344CB8AC3E}">
        <p14:creationId xmlns:p14="http://schemas.microsoft.com/office/powerpoint/2010/main" val="262384923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386</TotalTime>
  <Words>1116</Words>
  <Application>Microsoft Macintosh PowerPoint</Application>
  <PresentationFormat>Widescreen</PresentationFormat>
  <Paragraphs>166</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Gill Sans MT</vt:lpstr>
      <vt:lpstr>Gallery</vt:lpstr>
      <vt:lpstr>Aaron beck &amp; Cognitive therapy</vt:lpstr>
      <vt:lpstr>Cognitive Therapy and the Emotional Disorders</vt:lpstr>
      <vt:lpstr>Ch. 1: Common Sense and Beyond</vt:lpstr>
      <vt:lpstr>Common Sense and Beyond</vt:lpstr>
      <vt:lpstr>Common Sense and Beyond</vt:lpstr>
      <vt:lpstr>Common Sense and Beyond</vt:lpstr>
      <vt:lpstr>Common Sense and Beyond</vt:lpstr>
      <vt:lpstr>PowerPoint Presentation</vt:lpstr>
      <vt:lpstr>Ch. 2: Tapping the Internal Communications</vt:lpstr>
      <vt:lpstr>Tapping the Internal Communications</vt:lpstr>
      <vt:lpstr>Tapping the Internal Communications</vt:lpstr>
      <vt:lpstr>Tapping the Internal Communications</vt:lpstr>
      <vt:lpstr>Tapping the Internal Communications</vt:lpstr>
      <vt:lpstr>PowerPoint Presentation</vt:lpstr>
      <vt:lpstr>Ch. 3: Meaning and Emotions</vt:lpstr>
      <vt:lpstr>Meaning and Emotions</vt:lpstr>
      <vt:lpstr>Meaning and Emotions</vt:lpstr>
      <vt:lpstr>Meaning and Emotions</vt:lpstr>
      <vt:lpstr>Meaning and Emotions</vt:lpstr>
      <vt:lpstr>PowerPoint Presentation</vt:lpstr>
      <vt:lpstr>Ch. 4: Cognitive Content of Emotional Disorders</vt:lpstr>
      <vt:lpstr>Cognitive Content of  Emotional Disorders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CBT Basics &amp; Assessment (Ia)</dc:title>
  <dc:creator>ADAM M VOLUNGIS</dc:creator>
  <cp:lastModifiedBy>Adam Volungis</cp:lastModifiedBy>
  <cp:revision>38</cp:revision>
  <cp:lastPrinted>2011-02-03T05:56:10Z</cp:lastPrinted>
  <dcterms:created xsi:type="dcterms:W3CDTF">2011-02-03T01:17:42Z</dcterms:created>
  <dcterms:modified xsi:type="dcterms:W3CDTF">2017-02-07T23:46:44Z</dcterms:modified>
</cp:coreProperties>
</file>