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3"/>
    <p:restoredTop sz="91593" autoAdjust="0"/>
  </p:normalViewPr>
  <p:slideViewPr>
    <p:cSldViewPr>
      <p:cViewPr varScale="1">
        <p:scale>
          <a:sx n="130" d="100"/>
          <a:sy n="130" d="100"/>
        </p:scale>
        <p:origin x="-416" y="-1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D1B90-5A7F-49E9-A457-6D9E46EF78EE}" type="datetimeFigureOut">
              <a:rPr lang="en-US" smtClean="0"/>
              <a:t>2/2/17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01ADB-17D4-4EA3-B858-EB04A3E7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3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23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0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94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66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09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0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--internal “dialogue</a:t>
            </a:r>
            <a:r>
              <a:rPr lang="en-US" baseline="0" dirty="0" smtClean="0"/>
              <a:t>” is used instead of internal “monologue” – emphasizes the aspect of both speaking and listening to oneself (i.e., self-communication)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01ADB-17D4-4EA3-B858-EB04A3E785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63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77085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74289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2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4062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3343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8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EAD3DC-E779-40AB-B84C-2A79A301ED9F}" type="datetimeFigureOut">
              <a:rPr lang="en-US" smtClean="0"/>
              <a:t>2/2/17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5B3B3C5-D291-4373-B5C7-B5627CBA8E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457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2" pos="9216" userDrawn="1">
          <p15:clr>
            <a:srgbClr val="F26B43"/>
          </p15:clr>
        </p15:guide>
        <p15:guide id="13" pos="1248" userDrawn="1">
          <p15:clr>
            <a:srgbClr val="F26B43"/>
          </p15:clr>
        </p15:guide>
        <p15:guide id="14" pos="1152" userDrawn="1">
          <p15:clr>
            <a:srgbClr val="F26B43"/>
          </p15:clr>
        </p15:guide>
        <p15:guide id="15" orient="horz" pos="1368" userDrawn="1">
          <p15:clr>
            <a:srgbClr val="F26B43"/>
          </p15:clr>
        </p15:guide>
        <p15:guide id="16" orient="horz" pos="1440" userDrawn="1">
          <p15:clr>
            <a:srgbClr val="F26B43"/>
          </p15:clr>
        </p15:guide>
        <p15:guide id="17" orient="horz" pos="3696" userDrawn="1">
          <p15:clr>
            <a:srgbClr val="F26B43"/>
          </p15:clr>
        </p15:guide>
        <p15:guide id="18" orient="horz" pos="432" userDrawn="1">
          <p15:clr>
            <a:srgbClr val="F26B43"/>
          </p15:clr>
        </p15:guide>
        <p15:guide id="19" orient="horz" pos="1512" userDrawn="1">
          <p15:clr>
            <a:srgbClr val="F26B43"/>
          </p15:clr>
        </p15:guide>
        <p15:guide id="20" pos="6912" userDrawn="1">
          <p15:clr>
            <a:srgbClr val="F26B43"/>
          </p15:clr>
        </p15:guide>
        <p15:guide id="21" pos="936" userDrawn="1">
          <p15:clr>
            <a:srgbClr val="F26B43"/>
          </p15:clr>
        </p15:guide>
        <p15:guide id="22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 Cognitive </a:t>
            </a:r>
            <a:r>
              <a:rPr lang="en-US" sz="3600" smtClean="0"/>
              <a:t>theories: Meichenbaum</a:t>
            </a:r>
            <a:r>
              <a:rPr lang="en-US" sz="3600" dirty="0" smtClean="0"/>
              <a:t> </a:t>
            </a:r>
            <a:r>
              <a:rPr lang="en-US" sz="3600" dirty="0" smtClean="0"/>
              <a:t>&amp; Internal dialogue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0327" y="6470879"/>
            <a:ext cx="6831673" cy="387121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PSY 708: Cognitive </a:t>
            </a:r>
            <a:r>
              <a:rPr lang="en-US" sz="2000" smtClean="0"/>
              <a:t>Assessment &amp; </a:t>
            </a:r>
            <a:r>
              <a:rPr lang="en-US" sz="2000" dirty="0" smtClean="0"/>
              <a:t>Psychotherapy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082"/>
            <a:ext cx="6831673" cy="3871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3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/>
              <a:t>3a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 of Internal Dialogue</a:t>
            </a:r>
            <a:br>
              <a:rPr lang="en-US" dirty="0" smtClean="0"/>
            </a:br>
            <a:r>
              <a:rPr lang="en-US" sz="3100" dirty="0" smtClean="0"/>
              <a:t>(</a:t>
            </a:r>
            <a:r>
              <a:rPr lang="en-US" sz="3100" dirty="0" err="1" smtClean="0"/>
              <a:t>Meichenbaum</a:t>
            </a:r>
            <a:r>
              <a:rPr lang="en-US" sz="3100" dirty="0"/>
              <a:t>, 1977)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(1) Interpersonal Instructions</a:t>
            </a:r>
          </a:p>
          <a:p>
            <a:pPr marL="915988" lvl="1" indent="-452438"/>
            <a:r>
              <a:rPr lang="en-US" i="0" dirty="0" smtClean="0"/>
              <a:t>Self-instructions (intrapersonal instructions) operate in a similar fashion to interpersonal instructions</a:t>
            </a:r>
          </a:p>
          <a:p>
            <a:pPr marL="1379538" lvl="4" indent="-463550"/>
            <a:r>
              <a:rPr lang="en-US" sz="1800" dirty="0" smtClean="0"/>
              <a:t>i.e., we talk to ourselves in our heads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Internal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(2) Cognitive Factors in Stress</a:t>
            </a:r>
          </a:p>
          <a:p>
            <a:pPr marL="915988" lvl="1" indent="-452438"/>
            <a:r>
              <a:rPr lang="en-US" i="0" dirty="0" smtClean="0"/>
              <a:t>“arousal appears to bear no consistent relationship to performance”</a:t>
            </a:r>
          </a:p>
          <a:p>
            <a:pPr marL="1379538" lvl="4" indent="-463550"/>
            <a:r>
              <a:rPr lang="en-US" sz="1800" dirty="0" smtClean="0"/>
              <a:t>i.e., it is not arousal per se, but rather whether the individual attending to his/her arousal (what he/she is saying to him/herself about the arousal – internal dialogue) that leads to performance debilitated by anxiety</a:t>
            </a:r>
          </a:p>
          <a:p>
            <a:pPr marL="1831975" lvl="5" indent="-419100"/>
            <a:r>
              <a:rPr lang="en-US" i="0" dirty="0" smtClean="0"/>
              <a:t>Good examples from pp. 204 – 205</a:t>
            </a:r>
            <a:endParaRPr lang="en-US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Internal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(2) Cognitive Factors in Stress </a:t>
            </a:r>
            <a:r>
              <a:rPr lang="en-US" sz="1800" b="1" u="sng" dirty="0"/>
              <a:t>(cont.)</a:t>
            </a:r>
            <a:endParaRPr lang="en-US" sz="1800" b="1" u="sng" dirty="0" smtClean="0"/>
          </a:p>
          <a:p>
            <a:pPr marL="915988" lvl="1" indent="-452438"/>
            <a:r>
              <a:rPr lang="en-US" i="0" dirty="0" smtClean="0"/>
              <a:t>External vs. Internal attribution</a:t>
            </a:r>
          </a:p>
          <a:p>
            <a:pPr marL="1379538" lvl="4" indent="-463550"/>
            <a:r>
              <a:rPr lang="en-US" sz="1800" dirty="0" smtClean="0"/>
              <a:t>External – excuse self of responsibility/role</a:t>
            </a:r>
          </a:p>
          <a:p>
            <a:pPr marL="1831975" lvl="5" indent="-452438"/>
            <a:r>
              <a:rPr lang="en-US" i="0" dirty="0" smtClean="0"/>
              <a:t>Failure was caused by external events</a:t>
            </a:r>
          </a:p>
          <a:p>
            <a:pPr marL="1379538" lvl="4" indent="-463550"/>
            <a:r>
              <a:rPr lang="en-US" sz="1800" dirty="0" smtClean="0"/>
              <a:t>Internal – accept self as responsible/having a role</a:t>
            </a:r>
          </a:p>
          <a:p>
            <a:pPr marL="1831975" lvl="5" indent="-452438"/>
            <a:r>
              <a:rPr lang="en-US" i="0" dirty="0" smtClean="0"/>
              <a:t>Failure may have been (at least partially) internal</a:t>
            </a:r>
          </a:p>
          <a:p>
            <a:pPr marL="2286000" lvl="6" indent="-465138"/>
            <a:r>
              <a:rPr lang="en-US" sz="1600" dirty="0" smtClean="0"/>
              <a:t>Helpful in avoiding failures in the future</a:t>
            </a:r>
          </a:p>
          <a:p>
            <a:pPr marL="915988" lvl="1" indent="-452438"/>
            <a:r>
              <a:rPr lang="en-US" i="1" dirty="0" smtClean="0"/>
              <a:t>How one responds to stress is largely influenced by how one </a:t>
            </a:r>
            <a:r>
              <a:rPr lang="en-US" b="1" i="1" u="sng" dirty="0" smtClean="0"/>
              <a:t>appraises the stressor</a:t>
            </a:r>
            <a:r>
              <a:rPr lang="en-US" i="0" dirty="0" smtClean="0"/>
              <a:t>,</a:t>
            </a:r>
            <a:r>
              <a:rPr lang="en-US" i="1" dirty="0" smtClean="0"/>
              <a:t> to what one </a:t>
            </a:r>
            <a:r>
              <a:rPr lang="en-US" b="1" i="1" u="sng" dirty="0" smtClean="0"/>
              <a:t>attributes the arousal</a:t>
            </a:r>
            <a:r>
              <a:rPr lang="en-US" i="1" dirty="0" smtClean="0"/>
              <a:t> that is felt, and how one assesses </a:t>
            </a:r>
            <a:r>
              <a:rPr lang="en-US" b="1" i="1" u="sng" dirty="0" smtClean="0"/>
              <a:t>ability to cope</a:t>
            </a:r>
            <a:endParaRPr lang="en-US" b="1" i="1" u="sng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Internal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(3) Instructional Sets and Physiological Effects</a:t>
            </a:r>
          </a:p>
          <a:p>
            <a:pPr marL="915988" lvl="1" indent="-452438"/>
            <a:r>
              <a:rPr lang="en-US" i="0" dirty="0" smtClean="0"/>
              <a:t>It is not the physiological arousal per se that is debilitating but rather what one says to themselves about that arousal that determines one’s eventual reactions</a:t>
            </a:r>
          </a:p>
          <a:p>
            <a:pPr marL="1379538" lvl="4" indent="-463550"/>
            <a:r>
              <a:rPr lang="en-US" sz="1800" dirty="0" smtClean="0"/>
              <a:t>i.e., same physiological cues, but with different appraisals-cognitions</a:t>
            </a:r>
          </a:p>
          <a:p>
            <a:pPr marL="1379538" lvl="4" indent="-463550"/>
            <a:r>
              <a:rPr lang="en-US" sz="1800" dirty="0" smtClean="0"/>
              <a:t>Cognitive activity is a mediator (facilitative or inhibitive) between event/stressor and behavior/outcome</a:t>
            </a:r>
          </a:p>
          <a:p>
            <a:pPr marL="1379538" lvl="4" indent="-463550"/>
            <a:r>
              <a:rPr lang="en-US" sz="1800" dirty="0" smtClean="0"/>
              <a:t>See example pp. 207-208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Internal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“Automatic thoughts”</a:t>
            </a:r>
          </a:p>
          <a:p>
            <a:pPr marL="915988" lvl="1" indent="-452438"/>
            <a:r>
              <a:rPr lang="en-US" i="0" dirty="0" smtClean="0"/>
              <a:t>Describes this internal dialogue because the thoughts seem to emerge automatically and extremely rapidly</a:t>
            </a:r>
          </a:p>
          <a:p>
            <a:pPr marL="1379538" lvl="4" indent="-463550"/>
            <a:r>
              <a:rPr lang="en-US" sz="1800" dirty="0" smtClean="0"/>
              <a:t>(Automatic thoughts will be discussed in greater detail in future classes)</a:t>
            </a:r>
          </a:p>
          <a:p>
            <a:pPr marL="915988" lvl="1" indent="-452438"/>
            <a:r>
              <a:rPr lang="en-US" i="0" dirty="0" smtClean="0"/>
              <a:t>We do not always have to think before we act, but in order to change behavior we must think before we act</a:t>
            </a:r>
          </a:p>
          <a:p>
            <a:pPr marL="1379538" lvl="4" indent="-463550"/>
            <a:r>
              <a:rPr lang="en-US" sz="1800" dirty="0" smtClean="0"/>
              <a:t>“</a:t>
            </a:r>
            <a:r>
              <a:rPr lang="en-US" sz="1800" dirty="0" err="1" smtClean="0"/>
              <a:t>deautomatizes</a:t>
            </a:r>
            <a:r>
              <a:rPr lang="en-US" sz="1800" dirty="0" smtClean="0"/>
              <a:t>” maladaptive behaviors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Internal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495800"/>
          </a:xfrm>
        </p:spPr>
        <p:txBody>
          <a:bodyPr/>
          <a:lstStyle/>
          <a:p>
            <a:r>
              <a:rPr lang="en-US" sz="2400" b="1" u="sng" dirty="0" smtClean="0"/>
              <a:t>Cognitive Structures</a:t>
            </a:r>
          </a:p>
          <a:p>
            <a:pPr marL="915988" lvl="1" indent="-452438"/>
            <a:r>
              <a:rPr lang="en-US" i="0" dirty="0" smtClean="0"/>
              <a:t>The organizing aspect of thinking that seems to monitor and direct the strategy, route, and choice of thoughts</a:t>
            </a:r>
          </a:p>
          <a:p>
            <a:pPr marL="1379538" lvl="4" indent="-463550"/>
            <a:r>
              <a:rPr lang="en-US" sz="1800" dirty="0" smtClean="0"/>
              <a:t>An “executive processor” that “holds the blueprints of thinking” and which determines when to interrupt, change, or continue thought</a:t>
            </a:r>
          </a:p>
          <a:p>
            <a:pPr marL="1379538" lvl="2" indent="-463550"/>
            <a:r>
              <a:rPr lang="en-US" dirty="0" smtClean="0"/>
              <a:t>The source of the scripts from which all such (internal) dialogues borrow</a:t>
            </a:r>
          </a:p>
          <a:p>
            <a:pPr marL="915988" lvl="1" indent="-452438"/>
            <a:r>
              <a:rPr lang="en-US" i="0" dirty="0" smtClean="0"/>
              <a:t>A change in cognitive structures will lead to new inner speech and new behaviors – “virtuous” cycle</a:t>
            </a:r>
            <a:endParaRPr lang="en-US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380</TotalTime>
  <Words>482</Words>
  <Application>Microsoft Macintosh PowerPoint</Application>
  <PresentationFormat>Custom</PresentationFormat>
  <Paragraphs>47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Crop</vt:lpstr>
      <vt:lpstr> Cognitive theories: Meichenbaum &amp; Internal dialogue</vt:lpstr>
      <vt:lpstr>Function of Internal Dialogue (Meichenbaum, 1977)</vt:lpstr>
      <vt:lpstr>Function of Internal Dialogue</vt:lpstr>
      <vt:lpstr>Function of Internal Dialogue</vt:lpstr>
      <vt:lpstr>Function of Internal Dialogue</vt:lpstr>
      <vt:lpstr>Function of Internal Dialogue</vt:lpstr>
      <vt:lpstr>Structure of Internal Dialogue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Psychological  Function &amp; Dysfunction (II)</dc:title>
  <dc:creator>ADAM M VOLUNGIS</dc:creator>
  <cp:lastModifiedBy>Information Technology</cp:lastModifiedBy>
  <cp:revision>54</cp:revision>
  <dcterms:created xsi:type="dcterms:W3CDTF">2011-01-27T01:58:52Z</dcterms:created>
  <dcterms:modified xsi:type="dcterms:W3CDTF">2017-02-02T17:19:45Z</dcterms:modified>
</cp:coreProperties>
</file>