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8"/>
  </p:notesMasterIdLst>
  <p:sldIdLst>
    <p:sldId id="269" r:id="rId2"/>
    <p:sldId id="258" r:id="rId3"/>
    <p:sldId id="259" r:id="rId4"/>
    <p:sldId id="272" r:id="rId5"/>
    <p:sldId id="260" r:id="rId6"/>
    <p:sldId id="261" r:id="rId7"/>
    <p:sldId id="283" r:id="rId8"/>
    <p:sldId id="262" r:id="rId9"/>
    <p:sldId id="275" r:id="rId10"/>
    <p:sldId id="264" r:id="rId11"/>
    <p:sldId id="265" r:id="rId12"/>
    <p:sldId id="266" r:id="rId13"/>
    <p:sldId id="267" r:id="rId14"/>
    <p:sldId id="276" r:id="rId15"/>
    <p:sldId id="277" r:id="rId16"/>
    <p:sldId id="28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4"/>
    <p:restoredTop sz="85730"/>
  </p:normalViewPr>
  <p:slideViewPr>
    <p:cSldViewPr>
      <p:cViewPr>
        <p:scale>
          <a:sx n="86" d="100"/>
          <a:sy n="86" d="100"/>
        </p:scale>
        <p:origin x="-40" y="-102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B1845-D640-416A-958F-05B1F6EF0E46}" type="datetimeFigureOut">
              <a:rPr lang="en-US" smtClean="0"/>
              <a:t>8/28/17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5C829-7D9E-45B7-BC28-BA7BE4A37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55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7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--People learn and retain behavior more effectively by using cognitive aids that they generate than by reinforced repetitive performance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--It is peoples’ knowledge of their environment, not the stimuli, that are changed by correlated experience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--Because behavior continues to be performed despite predominately dissuading</a:t>
            </a:r>
            <a:r>
              <a:rPr lang="en-US" baseline="0" dirty="0" smtClean="0"/>
              <a:t> effects, one must look beyond immediate environmental consequences for the determinants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58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--Within this</a:t>
            </a:r>
            <a:r>
              <a:rPr lang="en-US" baseline="0" dirty="0" smtClean="0"/>
              <a:t> approach, symbolic, vicarious, and self-regulatory processes assume a prominent role</a:t>
            </a:r>
          </a:p>
          <a:p>
            <a:r>
              <a:rPr lang="en-US" baseline="0" dirty="0" smtClean="0"/>
              <a:t>--The capacity to learn by observation enables people to acquire large, integrated patterns of behavior without having to form them gradually by tedious trial and error; observational learning is vital for both development and survival – some mistakes can be costly, even fatal – the more hazardous the possible mistakes, the heavier reliance on observational learning from competent examples</a:t>
            </a:r>
          </a:p>
          <a:p>
            <a:r>
              <a:rPr lang="en-US" baseline="0" dirty="0" smtClean="0"/>
              <a:t>--Some complex behaviors can be produced only through the aid of modeling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0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98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--Because</a:t>
            </a:r>
            <a:r>
              <a:rPr lang="en-US" baseline="0" dirty="0" smtClean="0"/>
              <a:t> of the capacity for reciprocal influence, people are at least partial architects of their own destinies – i.e., personal freedom – individuals are not pawns of external influences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96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28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F990EFC-8C42-7846-9706-C06C05907416}" type="slidenum">
              <a:rPr lang="en-US" sz="1200" baseline="0"/>
              <a:pPr/>
              <a:t>9</a:t>
            </a:fld>
            <a:endParaRPr lang="en-US" sz="1200" baseline="0"/>
          </a:p>
        </p:txBody>
      </p:sp>
      <p:sp>
        <p:nvSpPr>
          <p:cNvPr id="2959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91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--Having accomplished a given level of performance, individuals often are no longer</a:t>
            </a:r>
            <a:r>
              <a:rPr lang="en-US" baseline="0" dirty="0" smtClean="0"/>
              <a:t> satisfied with it and make further self-reward contingent on higher attainments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2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97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04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stronger the perceived</a:t>
            </a:r>
            <a:r>
              <a:rPr lang="en-US" baseline="0" dirty="0" smtClean="0"/>
              <a:t> self-efficacy, the more active the efforts; those who persist will gain corrective experiences that reinforce their sense of efficacy, thereby eliminating their defensive behavior; those who cease their coping efforts prematurely will retain their self-debilitating expectations and fears for a long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270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21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879D6E9-3FBC-2A4D-85DB-7F5DF42DD4D0}" type="slidenum">
              <a:rPr lang="en-US" sz="1200" baseline="0"/>
              <a:pPr/>
              <a:t>15</a:t>
            </a:fld>
            <a:endParaRPr lang="en-US" sz="1200" baseline="0"/>
          </a:p>
        </p:txBody>
      </p:sp>
      <p:sp>
        <p:nvSpPr>
          <p:cNvPr id="2959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7963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5BF9217A-6267-A04A-B1FF-4DF277A8A57D}" type="slidenum">
              <a:rPr lang="en-US" sz="1200">
                <a:latin typeface="Arial" charset="0"/>
              </a:rPr>
              <a:pPr/>
              <a:t>16</a:t>
            </a:fld>
            <a:endParaRPr lang="en-US" sz="1200">
              <a:latin typeface="Arial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00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605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31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9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7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96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31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3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196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3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52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38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69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54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5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19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47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4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E356C0B-B768-4CF4-AABE-E4949D228265}" type="datetimeFigureOut">
              <a:rPr lang="en-US" smtClean="0"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9623C5C-8DAD-4C77-BFD5-513B26501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8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80801" y="1532468"/>
            <a:ext cx="8574622" cy="261619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Social </a:t>
            </a:r>
            <a:r>
              <a:rPr lang="en-US" smtClean="0"/>
              <a:t>Learning Theory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{Bandura 2}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4515378" y="6462149"/>
            <a:ext cx="6987645" cy="39585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708: </a:t>
            </a:r>
            <a:r>
              <a:rPr lang="en-US" smtClean="0"/>
              <a:t>Cognitive Assessment &amp; Psychotherapy</a:t>
            </a:r>
            <a:endParaRPr lang="en-US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0" y="0"/>
            <a:ext cx="6987645" cy="4105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smtClean="0"/>
              <a:t>1c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443" y="271699"/>
            <a:ext cx="10018713" cy="1752599"/>
          </a:xfrm>
        </p:spPr>
        <p:txBody>
          <a:bodyPr>
            <a:normAutofit/>
          </a:bodyPr>
          <a:lstStyle/>
          <a:p>
            <a:r>
              <a:rPr lang="en-US" dirty="0" smtClean="0"/>
              <a:t>Reciprocal Determinism</a:t>
            </a:r>
            <a:br>
              <a:rPr lang="en-US" dirty="0" smtClean="0"/>
            </a:br>
            <a:r>
              <a:rPr lang="en-US" sz="3100" dirty="0" smtClean="0"/>
              <a:t>(Bandura</a:t>
            </a:r>
            <a:r>
              <a:rPr lang="en-US" sz="3100" dirty="0"/>
              <a:t>, </a:t>
            </a:r>
            <a:r>
              <a:rPr lang="en-US" sz="3100" dirty="0" smtClean="0"/>
              <a:t>1977)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199" y="1790701"/>
            <a:ext cx="8229600" cy="1981200"/>
          </a:xfrm>
        </p:spPr>
        <p:txBody>
          <a:bodyPr/>
          <a:lstStyle/>
          <a:p>
            <a:r>
              <a:rPr lang="en-US" dirty="0" smtClean="0"/>
              <a:t>Social learning view of interaction</a:t>
            </a:r>
          </a:p>
          <a:p>
            <a:pPr lvl="1"/>
            <a:r>
              <a:rPr lang="en-US" dirty="0" smtClean="0"/>
              <a:t>Behavior, personal factors (thoughts and emotions), and environmental factors all operate as interlocking determinants of each other</a:t>
            </a:r>
          </a:p>
        </p:txBody>
      </p:sp>
      <p:sp>
        <p:nvSpPr>
          <p:cNvPr id="4" name="Oval 3"/>
          <p:cNvSpPr/>
          <p:nvPr/>
        </p:nvSpPr>
        <p:spPr>
          <a:xfrm>
            <a:off x="5562600" y="3429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P</a:t>
            </a:r>
          </a:p>
        </p:txBody>
      </p:sp>
      <p:sp>
        <p:nvSpPr>
          <p:cNvPr id="5" name="Oval 4"/>
          <p:cNvSpPr/>
          <p:nvPr/>
        </p:nvSpPr>
        <p:spPr>
          <a:xfrm>
            <a:off x="4191000" y="4953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B</a:t>
            </a:r>
          </a:p>
        </p:txBody>
      </p:sp>
      <p:sp>
        <p:nvSpPr>
          <p:cNvPr id="6" name="Oval 5"/>
          <p:cNvSpPr/>
          <p:nvPr/>
        </p:nvSpPr>
        <p:spPr>
          <a:xfrm>
            <a:off x="6858000" y="4953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E</a:t>
            </a:r>
          </a:p>
        </p:txBody>
      </p:sp>
      <p:cxnSp>
        <p:nvCxnSpPr>
          <p:cNvPr id="8" name="Straight Arrow Connector 7"/>
          <p:cNvCxnSpPr>
            <a:endCxn id="4" idx="3"/>
          </p:cNvCxnSpPr>
          <p:nvPr/>
        </p:nvCxnSpPr>
        <p:spPr>
          <a:xfrm rot="5400000" flipH="1" flipV="1">
            <a:off x="4876801" y="4209491"/>
            <a:ext cx="819711" cy="819711"/>
          </a:xfrm>
          <a:prstGeom prst="straightConnector1">
            <a:avLst/>
          </a:prstGeom>
          <a:ln w="25400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1"/>
          </p:cNvCxnSpPr>
          <p:nvPr/>
        </p:nvCxnSpPr>
        <p:spPr>
          <a:xfrm rot="16200000" flipV="1">
            <a:off x="6210302" y="4305301"/>
            <a:ext cx="819711" cy="743511"/>
          </a:xfrm>
          <a:prstGeom prst="straightConnector1">
            <a:avLst/>
          </a:prstGeom>
          <a:ln w="25400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6" idx="2"/>
          </p:cNvCxnSpPr>
          <p:nvPr/>
        </p:nvCxnSpPr>
        <p:spPr>
          <a:xfrm>
            <a:off x="5105400" y="5410200"/>
            <a:ext cx="1752600" cy="1588"/>
          </a:xfrm>
          <a:prstGeom prst="straightConnector1">
            <a:avLst/>
          </a:prstGeom>
          <a:ln w="25400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4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51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5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59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6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67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Reciprocal Determinism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People are neither driven by inner forces nor buffeted by environmental stimuli.  Rather, psychological functioning is explained in terms of continuous reciprocal interaction of personal and environmental determinants</a:t>
            </a:r>
          </a:p>
          <a:p>
            <a:endParaRPr lang="en-US" dirty="0"/>
          </a:p>
          <a:p>
            <a:r>
              <a:rPr lang="en-US" dirty="0" smtClean="0"/>
              <a:t>By arranging environmental inducements, generating cognitive supports, and producing consequences for our own actions, we are able to exercise some measure of control over our own behavior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Reciprocal Determinism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It is largely through their actions that people produce the environmental conditions that affect their behavior in a reciprocal fashion.  The experiences generated by behavior also partly determine what a person becomes and can do which, in turn, affects subsequent behavior.</a:t>
            </a:r>
          </a:p>
          <a:p>
            <a:pPr lvl="1"/>
            <a:r>
              <a:rPr lang="en-US" dirty="0" smtClean="0"/>
              <a:t>The relative influences exerted by these interdependent factors (Person, Behavior, Environment) differ in various settings/contexts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817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Reciprocal Determinism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dirty="0"/>
              <a:t>The behavior of one individual can activate particular responses from the repertoire of the other individual, which prompt </a:t>
            </a:r>
            <a:r>
              <a:rPr lang="en-US" sz="2800" b="1" u="sng" dirty="0"/>
              <a:t>reciprocal counteractions</a:t>
            </a:r>
            <a:r>
              <a:rPr lang="en-US" sz="2800" dirty="0"/>
              <a:t> that mutually shape the social milieu in a predictable direction</a:t>
            </a:r>
          </a:p>
          <a:p>
            <a:pPr lvl="1"/>
            <a:r>
              <a:rPr lang="en-US" sz="2400" dirty="0"/>
              <a:t>One and the same event can be a stimulus, a response, or an environmental </a:t>
            </a:r>
            <a:r>
              <a:rPr lang="en-US" sz="2400" dirty="0" err="1"/>
              <a:t>reinforcer</a:t>
            </a:r>
            <a:r>
              <a:rPr lang="en-US" sz="2400" dirty="0"/>
              <a:t> depending on the place in the sequence at which analysis begins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31" y="150878"/>
            <a:ext cx="10018713" cy="1752599"/>
          </a:xfrm>
        </p:spPr>
        <p:txBody>
          <a:bodyPr>
            <a:normAutofit/>
          </a:bodyPr>
          <a:lstStyle/>
          <a:p>
            <a:r>
              <a:rPr lang="en-US" dirty="0" smtClean="0"/>
              <a:t>Reciprocal Determinism</a:t>
            </a:r>
            <a:br>
              <a:rPr lang="en-US" dirty="0" smtClean="0"/>
            </a:br>
            <a:r>
              <a:rPr lang="en-US" sz="3100" u="sng" dirty="0"/>
              <a:t>(reciprocal counteractions)</a:t>
            </a:r>
            <a:endParaRPr lang="en-US" u="sng" dirty="0"/>
          </a:p>
        </p:txBody>
      </p:sp>
      <p:sp>
        <p:nvSpPr>
          <p:cNvPr id="4" name="Rectangle 3"/>
          <p:cNvSpPr>
            <a:spLocks noChangeAspect="1"/>
          </p:cNvSpPr>
          <p:nvPr/>
        </p:nvSpPr>
        <p:spPr>
          <a:xfrm>
            <a:off x="7620000" y="1676400"/>
            <a:ext cx="950976" cy="950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  <a:r>
              <a:rPr lang="en-US" sz="3200" baseline="30000" dirty="0"/>
              <a:t>2</a:t>
            </a:r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5638800" y="1676400"/>
            <a:ext cx="950976" cy="950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  <a:r>
              <a:rPr lang="en-US" sz="3200" baseline="30000" dirty="0"/>
              <a:t>2</a:t>
            </a:r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3657600" y="1676400"/>
            <a:ext cx="950976" cy="950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  <a:r>
              <a:rPr lang="en-US" sz="3200" baseline="30000" dirty="0"/>
              <a:t>1</a:t>
            </a:r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601200" y="1676400"/>
            <a:ext cx="950976" cy="950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  <a:r>
              <a:rPr lang="en-US" sz="3200" baseline="30000" dirty="0"/>
              <a:t>3</a:t>
            </a: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1676400" y="1676400"/>
            <a:ext cx="950976" cy="950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  <a:r>
              <a:rPr lang="en-US" sz="3200" baseline="30000" dirty="0"/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3657600" y="42672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</a:t>
            </a:r>
            <a:r>
              <a:rPr lang="en-US" sz="3200" baseline="30000" dirty="0"/>
              <a:t>t</a:t>
            </a:r>
          </a:p>
        </p:txBody>
      </p:sp>
      <p:sp>
        <p:nvSpPr>
          <p:cNvPr id="11" name="Oval 10"/>
          <p:cNvSpPr/>
          <p:nvPr/>
        </p:nvSpPr>
        <p:spPr>
          <a:xfrm>
            <a:off x="1676400" y="3048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</a:t>
            </a:r>
            <a:r>
              <a:rPr lang="en-US" sz="3200" baseline="30000" dirty="0"/>
              <a:t>t</a:t>
            </a:r>
          </a:p>
        </p:txBody>
      </p:sp>
      <p:sp>
        <p:nvSpPr>
          <p:cNvPr id="13" name="Oval 12"/>
          <p:cNvSpPr/>
          <p:nvPr/>
        </p:nvSpPr>
        <p:spPr>
          <a:xfrm>
            <a:off x="5638800" y="54864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</a:t>
            </a:r>
            <a:r>
              <a:rPr lang="en-US" sz="3200" baseline="30000" dirty="0"/>
              <a:t>t</a:t>
            </a:r>
          </a:p>
        </p:txBody>
      </p:sp>
      <p:sp>
        <p:nvSpPr>
          <p:cNvPr id="15" name="Oval 14"/>
          <p:cNvSpPr/>
          <p:nvPr/>
        </p:nvSpPr>
        <p:spPr>
          <a:xfrm>
            <a:off x="5638800" y="3048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S</a:t>
            </a:r>
            <a:r>
              <a:rPr lang="en-US" sz="3200" baseline="30000" dirty="0" err="1"/>
              <a:t>re</a:t>
            </a:r>
            <a:endParaRPr lang="en-US" sz="3200" baseline="30000" dirty="0"/>
          </a:p>
        </p:txBody>
      </p:sp>
      <p:sp>
        <p:nvSpPr>
          <p:cNvPr id="17" name="Oval 16"/>
          <p:cNvSpPr/>
          <p:nvPr/>
        </p:nvSpPr>
        <p:spPr>
          <a:xfrm>
            <a:off x="9601200" y="54864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S</a:t>
            </a:r>
            <a:r>
              <a:rPr lang="en-US" sz="3200" baseline="30000" dirty="0" err="1"/>
              <a:t>re</a:t>
            </a:r>
            <a:endParaRPr lang="en-US" sz="3200" baseline="30000" dirty="0"/>
          </a:p>
        </p:txBody>
      </p:sp>
      <p:sp>
        <p:nvSpPr>
          <p:cNvPr id="18" name="Oval 17"/>
          <p:cNvSpPr/>
          <p:nvPr/>
        </p:nvSpPr>
        <p:spPr>
          <a:xfrm>
            <a:off x="7620000" y="42672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S</a:t>
            </a:r>
            <a:r>
              <a:rPr lang="en-US" sz="3200" baseline="30000" dirty="0" err="1"/>
              <a:t>re</a:t>
            </a:r>
            <a:endParaRPr lang="en-US" sz="3200" baseline="30000" dirty="0"/>
          </a:p>
        </p:txBody>
      </p:sp>
      <p:sp>
        <p:nvSpPr>
          <p:cNvPr id="19" name="Isosceles Triangle 18"/>
          <p:cNvSpPr/>
          <p:nvPr/>
        </p:nvSpPr>
        <p:spPr>
          <a:xfrm>
            <a:off x="3581400" y="3048000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R</a:t>
            </a:r>
          </a:p>
        </p:txBody>
      </p:sp>
      <p:sp>
        <p:nvSpPr>
          <p:cNvPr id="20" name="Isosceles Triangle 19"/>
          <p:cNvSpPr/>
          <p:nvPr/>
        </p:nvSpPr>
        <p:spPr>
          <a:xfrm>
            <a:off x="7543800" y="5486400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R</a:t>
            </a:r>
          </a:p>
        </p:txBody>
      </p:sp>
      <p:sp>
        <p:nvSpPr>
          <p:cNvPr id="21" name="Isosceles Triangle 20"/>
          <p:cNvSpPr/>
          <p:nvPr/>
        </p:nvSpPr>
        <p:spPr>
          <a:xfrm>
            <a:off x="5562600" y="4267200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R</a:t>
            </a:r>
          </a:p>
        </p:txBody>
      </p:sp>
      <p:cxnSp>
        <p:nvCxnSpPr>
          <p:cNvPr id="23" name="Straight Arrow Connector 22"/>
          <p:cNvCxnSpPr>
            <a:stCxn id="11" idx="6"/>
            <a:endCxn id="19" idx="1"/>
          </p:cNvCxnSpPr>
          <p:nvPr/>
        </p:nvCxnSpPr>
        <p:spPr>
          <a:xfrm>
            <a:off x="2590800" y="3505200"/>
            <a:ext cx="1255776" cy="1588"/>
          </a:xfrm>
          <a:prstGeom prst="straightConnector1">
            <a:avLst/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9" idx="5"/>
          </p:cNvCxnSpPr>
          <p:nvPr/>
        </p:nvCxnSpPr>
        <p:spPr>
          <a:xfrm>
            <a:off x="4376928" y="3505200"/>
            <a:ext cx="1298448" cy="1588"/>
          </a:xfrm>
          <a:prstGeom prst="straightConnector1">
            <a:avLst/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1" idx="5"/>
          </p:cNvCxnSpPr>
          <p:nvPr/>
        </p:nvCxnSpPr>
        <p:spPr>
          <a:xfrm>
            <a:off x="6358128" y="4724400"/>
            <a:ext cx="1298448" cy="1588"/>
          </a:xfrm>
          <a:prstGeom prst="straightConnector1">
            <a:avLst/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553200" y="5943600"/>
            <a:ext cx="1255776" cy="1588"/>
          </a:xfrm>
          <a:prstGeom prst="straightConnector1">
            <a:avLst/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572000" y="4724400"/>
            <a:ext cx="1255776" cy="1588"/>
          </a:xfrm>
          <a:prstGeom prst="straightConnector1">
            <a:avLst/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0" idx="5"/>
          </p:cNvCxnSpPr>
          <p:nvPr/>
        </p:nvCxnSpPr>
        <p:spPr>
          <a:xfrm>
            <a:off x="8339328" y="5943600"/>
            <a:ext cx="1298448" cy="1588"/>
          </a:xfrm>
          <a:prstGeom prst="straightConnector1">
            <a:avLst/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Reciprocal Determinism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/>
          <a:lstStyle/>
          <a:p>
            <a:pPr indent="-227013"/>
            <a:r>
              <a:rPr lang="en-US" dirty="0" smtClean="0"/>
              <a:t>“Because </a:t>
            </a:r>
            <a:r>
              <a:rPr lang="en-US" dirty="0"/>
              <a:t>of the capacity for reciprocal influence, people are at least partial architects of their own destinies.  It is not determinism that is in dispute, but whether determinism should be treated as a one-way or a two-way control process.  Due to the interdependence of behavior and environmental conditions, determinism does not imply the fatalistic view that individuals are only pawns of external </a:t>
            </a:r>
            <a:r>
              <a:rPr lang="en-US" dirty="0" smtClean="0"/>
              <a:t>influences.” </a:t>
            </a:r>
            <a:r>
              <a:rPr lang="en-US" sz="2000" dirty="0"/>
              <a:t>(Bandura, </a:t>
            </a:r>
            <a:r>
              <a:rPr lang="en-US" sz="2000" dirty="0" smtClean="0"/>
              <a:t>1977, </a:t>
            </a:r>
            <a:r>
              <a:rPr lang="en-US" sz="2000" dirty="0"/>
              <a:t>p. 206)</a:t>
            </a:r>
          </a:p>
        </p:txBody>
      </p:sp>
    </p:spTree>
    <p:extLst>
      <p:ext uri="{BB962C8B-B14F-4D97-AF65-F5344CB8AC3E}">
        <p14:creationId xmlns:p14="http://schemas.microsoft.com/office/powerpoint/2010/main" val="277770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1086643" y="304800"/>
            <a:ext cx="10018713" cy="1752599"/>
          </a:xfrm>
        </p:spPr>
        <p:txBody>
          <a:bodyPr>
            <a:normAutofit/>
          </a:bodyPr>
          <a:lstStyle/>
          <a:p>
            <a:r>
              <a:rPr lang="en-US" dirty="0"/>
              <a:t>Self-Efficacy</a:t>
            </a:r>
            <a:br>
              <a:rPr lang="en-US" dirty="0"/>
            </a:br>
            <a:r>
              <a:rPr lang="en-US" sz="3100" dirty="0"/>
              <a:t>(Bandura, 1977)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828800"/>
            <a:ext cx="8229600" cy="5029200"/>
          </a:xfrm>
        </p:spPr>
        <p:txBody>
          <a:bodyPr>
            <a:normAutofit/>
          </a:bodyPr>
          <a:lstStyle/>
          <a:p>
            <a:r>
              <a:rPr lang="en-US" b="1" dirty="0">
                <a:latin typeface="Corbel" charset="0"/>
                <a:ea typeface="Corbel" charset="0"/>
                <a:cs typeface="Corbel" charset="0"/>
              </a:rPr>
              <a:t>Self-efficacy </a:t>
            </a:r>
            <a:r>
              <a:rPr lang="en-US" dirty="0">
                <a:latin typeface="Corbel" charset="0"/>
                <a:ea typeface="Corbel" charset="0"/>
                <a:cs typeface="Corbel" charset="0"/>
              </a:rPr>
              <a:t>is </a:t>
            </a:r>
            <a:r>
              <a:rPr lang="en-US" dirty="0" smtClean="0">
                <a:latin typeface="Corbel" charset="0"/>
                <a:ea typeface="Corbel" charset="0"/>
                <a:cs typeface="Corbel" charset="0"/>
              </a:rPr>
              <a:t>an </a:t>
            </a:r>
            <a:r>
              <a:rPr lang="en-US" dirty="0">
                <a:latin typeface="Corbel" charset="0"/>
                <a:ea typeface="Corbel" charset="0"/>
                <a:cs typeface="Corbel" charset="0"/>
              </a:rPr>
              <a:t>individual</a:t>
            </a:r>
            <a:r>
              <a:rPr lang="ja-JP" altLang="en-US" dirty="0">
                <a:latin typeface="Corbel" charset="0"/>
                <a:ea typeface="Corbel" charset="0"/>
                <a:cs typeface="Corbel" charset="0"/>
              </a:rPr>
              <a:t>’</a:t>
            </a:r>
            <a:r>
              <a:rPr lang="en-US" altLang="ja-JP" dirty="0">
                <a:latin typeface="Corbel" charset="0"/>
                <a:ea typeface="Corbel" charset="0"/>
                <a:cs typeface="Corbel" charset="0"/>
              </a:rPr>
              <a:t>s belief that </a:t>
            </a:r>
            <a:r>
              <a:rPr lang="en-US" altLang="ja-JP" dirty="0" smtClean="0">
                <a:latin typeface="Corbel" charset="0"/>
                <a:ea typeface="Corbel" charset="0"/>
                <a:cs typeface="Corbel" charset="0"/>
              </a:rPr>
              <a:t>she </a:t>
            </a:r>
            <a:r>
              <a:rPr lang="en-US" altLang="ja-JP" dirty="0">
                <a:latin typeface="Corbel" charset="0"/>
                <a:ea typeface="Corbel" charset="0"/>
                <a:cs typeface="Corbel" charset="0"/>
              </a:rPr>
              <a:t>can successfully execute the behaviors required by a particular situation</a:t>
            </a:r>
            <a:endParaRPr lang="en-US" altLang="ja-JP" sz="2000" dirty="0">
              <a:latin typeface="Corbel" charset="0"/>
              <a:ea typeface="Corbel" charset="0"/>
              <a:cs typeface="Corbel" charset="0"/>
            </a:endParaRPr>
          </a:p>
          <a:p>
            <a:pPr lvl="1"/>
            <a:r>
              <a:rPr lang="en-US" dirty="0">
                <a:latin typeface="Corbel" charset="0"/>
                <a:ea typeface="Corbel" charset="0"/>
                <a:cs typeface="Corbel" charset="0"/>
              </a:rPr>
              <a:t>Perceived self-efficacy influences the goals people set and the risks that they are willing to take</a:t>
            </a:r>
          </a:p>
          <a:p>
            <a:pPr lvl="2"/>
            <a:r>
              <a:rPr lang="en-US" sz="1600" dirty="0">
                <a:latin typeface="Corbel" charset="0"/>
                <a:ea typeface="Corbel" charset="0"/>
                <a:cs typeface="Corbel" charset="0"/>
              </a:rPr>
              <a:t>i.e., guides and directs one’s behavior</a:t>
            </a:r>
          </a:p>
          <a:p>
            <a:pPr lvl="1"/>
            <a:r>
              <a:rPr lang="en-US" dirty="0">
                <a:latin typeface="Corbel" charset="0"/>
                <a:ea typeface="Corbel" charset="0"/>
                <a:cs typeface="Corbel" charset="0"/>
              </a:rPr>
              <a:t>The greater our perceived self-efficacy, the higher the goals we choose and the stronger commitment and perseverance in pursuing them</a:t>
            </a:r>
          </a:p>
          <a:p>
            <a:pPr lvl="1"/>
            <a:r>
              <a:rPr lang="en-US" dirty="0">
                <a:latin typeface="Corbel" charset="0"/>
                <a:ea typeface="Corbel" charset="0"/>
                <a:cs typeface="Corbel" charset="0"/>
              </a:rPr>
              <a:t>Those who view themselves as lacking self-efficacy are more vulnerable to anxiety and </a:t>
            </a:r>
            <a:r>
              <a:rPr lang="en-US" dirty="0" smtClean="0">
                <a:latin typeface="Corbel" charset="0"/>
                <a:ea typeface="Corbel" charset="0"/>
                <a:cs typeface="Corbel" charset="0"/>
              </a:rPr>
              <a:t>depression</a:t>
            </a:r>
          </a:p>
          <a:p>
            <a:pPr lvl="2"/>
            <a:r>
              <a:rPr lang="en-US" dirty="0" smtClean="0">
                <a:latin typeface="Corbel" charset="0"/>
                <a:ea typeface="Corbel" charset="0"/>
                <a:cs typeface="Corbel" charset="0"/>
              </a:rPr>
              <a:t>i.e., low motivation to set goals and low perseverance when faced with adversity</a:t>
            </a:r>
            <a:endParaRPr lang="en-US" dirty="0">
              <a:latin typeface="Corbel" charset="0"/>
              <a:ea typeface="Corbel" charset="0"/>
              <a:cs typeface="Corbe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929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10018713" cy="1752599"/>
          </a:xfrm>
        </p:spPr>
        <p:txBody>
          <a:bodyPr/>
          <a:lstStyle/>
          <a:p>
            <a:r>
              <a:rPr lang="en-US" dirty="0" smtClean="0"/>
              <a:t>Self-Efficacy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>
            <a:normAutofit/>
          </a:bodyPr>
          <a:lstStyle/>
          <a:p>
            <a:endParaRPr lang="en-US" b="1" u="sng" dirty="0" smtClean="0"/>
          </a:p>
          <a:p>
            <a:r>
              <a:rPr lang="en-US" b="1" u="sng" dirty="0" smtClean="0"/>
              <a:t>Motivation</a:t>
            </a:r>
            <a:r>
              <a:rPr lang="en-US" dirty="0" smtClean="0"/>
              <a:t> – activation and persistence of behavior</a:t>
            </a:r>
          </a:p>
          <a:p>
            <a:pPr lvl="1"/>
            <a:r>
              <a:rPr lang="en-US" dirty="0" smtClean="0"/>
              <a:t>Capacity to represent future consequences in thought</a:t>
            </a:r>
          </a:p>
          <a:p>
            <a:pPr lvl="1"/>
            <a:r>
              <a:rPr lang="en-US" dirty="0" smtClean="0"/>
              <a:t>Intervening influences of goal setting and self-evaluative reactions</a:t>
            </a:r>
          </a:p>
          <a:p>
            <a:pPr lvl="2"/>
            <a:r>
              <a:rPr lang="en-US" dirty="0" smtClean="0"/>
              <a:t>Standards against which to evaluate performance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Both the anticipated satisfactions of desired accomplishments and the negative appraisals of insufficient performance provides incentives for action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10018713" cy="1752599"/>
          </a:xfrm>
        </p:spPr>
        <p:txBody>
          <a:bodyPr/>
          <a:lstStyle/>
          <a:p>
            <a:r>
              <a:rPr lang="en-US" dirty="0" smtClean="0"/>
              <a:t>Self-Efficacy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2362200"/>
          </a:xfrm>
        </p:spPr>
        <p:txBody>
          <a:bodyPr>
            <a:normAutofit lnSpcReduction="10000"/>
          </a:bodyPr>
          <a:lstStyle/>
          <a:p>
            <a:r>
              <a:rPr lang="en-US" sz="2800" b="1" u="sng" dirty="0"/>
              <a:t>Efficacy expectation</a:t>
            </a:r>
            <a:r>
              <a:rPr lang="en-US" sz="2800" dirty="0"/>
              <a:t> – the conviction that one can successfully execute the behavior required to produce the outcomes</a:t>
            </a:r>
          </a:p>
          <a:p>
            <a:r>
              <a:rPr lang="en-US" sz="2800" b="1" u="sng" dirty="0"/>
              <a:t>Outcome expectation</a:t>
            </a:r>
            <a:r>
              <a:rPr lang="en-US" sz="2800" dirty="0"/>
              <a:t> – a person’s estimate that a given behavior will lead to certain outcomes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3600" y="4419600"/>
            <a:ext cx="1524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PERSON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57600" y="5791200"/>
            <a:ext cx="1524000" cy="60960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Efficacy Expectations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81600" y="4419600"/>
            <a:ext cx="1524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BEHAVIOR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29600" y="4419600"/>
            <a:ext cx="1524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OUTCOME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05600" y="5791200"/>
            <a:ext cx="1524000" cy="60960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Outcome Expectations</a:t>
            </a:r>
          </a:p>
        </p:txBody>
      </p:sp>
      <p:cxnSp>
        <p:nvCxnSpPr>
          <p:cNvPr id="18" name="Straight Arrow Connector 17"/>
          <p:cNvCxnSpPr>
            <a:stCxn id="4" idx="3"/>
            <a:endCxn id="14" idx="1"/>
          </p:cNvCxnSpPr>
          <p:nvPr/>
        </p:nvCxnSpPr>
        <p:spPr>
          <a:xfrm>
            <a:off x="3657600" y="4724400"/>
            <a:ext cx="1524000" cy="1588"/>
          </a:xfrm>
          <a:prstGeom prst="straightConnector1">
            <a:avLst/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705600" y="4724400"/>
            <a:ext cx="1524000" cy="1588"/>
          </a:xfrm>
          <a:prstGeom prst="straightConnector1">
            <a:avLst/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 flipH="1" flipV="1">
            <a:off x="3886200" y="5257800"/>
            <a:ext cx="1066800" cy="0"/>
          </a:xfrm>
          <a:prstGeom prst="line">
            <a:avLst/>
          </a:prstGeom>
          <a:ln w="158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6934200" y="5257800"/>
            <a:ext cx="1066800" cy="0"/>
          </a:xfrm>
          <a:prstGeom prst="line">
            <a:avLst/>
          </a:prstGeom>
          <a:ln w="158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85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85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385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385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85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385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38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38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3" grpId="1" animBg="1"/>
      <p:bldP spid="13" grpId="2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Self-Efficacy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dirty="0"/>
              <a:t>Efficacy and outcome expectations are differentiated because individuals can believe that a particular course of action will produce certain outcomes, but if they entertain serious doubts about whether they can perform the necessary activities such information does not influence their behavior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Self-Efficacy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Expectations of personal mastery affect both initiation and persistence of coping behavior</a:t>
            </a:r>
          </a:p>
          <a:p>
            <a:pPr lvl="1"/>
            <a:r>
              <a:rPr lang="en-US" dirty="0" smtClean="0"/>
              <a:t>The strength of people’s convictions in their own effectiveness is likely to affect whether they will even try to cope with given situations</a:t>
            </a:r>
          </a:p>
          <a:p>
            <a:pPr lvl="2"/>
            <a:r>
              <a:rPr lang="en-US" dirty="0" smtClean="0"/>
              <a:t>And influence choice of behavioral setting</a:t>
            </a:r>
          </a:p>
          <a:p>
            <a:pPr lvl="1"/>
            <a:r>
              <a:rPr lang="en-US" dirty="0" smtClean="0"/>
              <a:t>Through expectations of eventual success, it can affect coping efforts once they are initiated</a:t>
            </a:r>
          </a:p>
          <a:p>
            <a:pPr lvl="2"/>
            <a:r>
              <a:rPr lang="en-US" dirty="0" smtClean="0"/>
              <a:t>i.e., how much effort and how long will persist in the face of obstacles and aversive experiences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6234"/>
            <a:ext cx="10018713" cy="1752599"/>
          </a:xfrm>
        </p:spPr>
        <p:txBody>
          <a:bodyPr/>
          <a:lstStyle/>
          <a:p>
            <a:r>
              <a:rPr lang="en-US" dirty="0" smtClean="0"/>
              <a:t>Self-Efficacy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6781800" cy="5257800"/>
          </a:xfrm>
        </p:spPr>
        <p:txBody>
          <a:bodyPr>
            <a:normAutofit lnSpcReduction="10000"/>
          </a:bodyPr>
          <a:lstStyle/>
          <a:p>
            <a:r>
              <a:rPr lang="en-US" u="sng" dirty="0" smtClean="0"/>
              <a:t>Efficacy Expectations</a:t>
            </a:r>
          </a:p>
          <a:p>
            <a:pPr lvl="1"/>
            <a:r>
              <a:rPr lang="en-US" i="1" dirty="0" smtClean="0"/>
              <a:t>Performance Accomplishments</a:t>
            </a:r>
          </a:p>
          <a:p>
            <a:pPr lvl="2"/>
            <a:r>
              <a:rPr lang="en-US" dirty="0" smtClean="0"/>
              <a:t>Participant Modeling</a:t>
            </a:r>
          </a:p>
          <a:p>
            <a:pPr lvl="2"/>
            <a:r>
              <a:rPr lang="en-US" dirty="0" smtClean="0"/>
              <a:t>Performance Exposure (&amp; Desensitization)</a:t>
            </a:r>
          </a:p>
          <a:p>
            <a:pPr lvl="2"/>
            <a:r>
              <a:rPr lang="en-US" dirty="0" smtClean="0"/>
              <a:t>Self-instructed Performance</a:t>
            </a:r>
          </a:p>
          <a:p>
            <a:pPr lvl="1"/>
            <a:r>
              <a:rPr lang="en-US" i="1" dirty="0" smtClean="0"/>
              <a:t>Vicarious Experience</a:t>
            </a:r>
          </a:p>
          <a:p>
            <a:pPr lvl="2"/>
            <a:r>
              <a:rPr lang="en-US" dirty="0" smtClean="0"/>
              <a:t>Modeling (Observation)</a:t>
            </a:r>
          </a:p>
          <a:p>
            <a:pPr lvl="1"/>
            <a:r>
              <a:rPr lang="en-US" i="1" dirty="0" smtClean="0"/>
              <a:t>Verbal Persuasion</a:t>
            </a:r>
          </a:p>
          <a:p>
            <a:pPr lvl="2"/>
            <a:r>
              <a:rPr lang="en-US" dirty="0" smtClean="0"/>
              <a:t>Suggestion</a:t>
            </a:r>
          </a:p>
          <a:p>
            <a:pPr lvl="2"/>
            <a:r>
              <a:rPr lang="en-US" dirty="0" smtClean="0"/>
              <a:t>Self-instruction</a:t>
            </a:r>
          </a:p>
          <a:p>
            <a:pPr lvl="1"/>
            <a:r>
              <a:rPr lang="en-US" i="1" dirty="0" smtClean="0"/>
              <a:t>Emotional Arousal</a:t>
            </a:r>
          </a:p>
          <a:p>
            <a:pPr lvl="2"/>
            <a:r>
              <a:rPr lang="en-US" dirty="0" smtClean="0"/>
              <a:t>Attribution</a:t>
            </a:r>
          </a:p>
          <a:p>
            <a:pPr lvl="2"/>
            <a:r>
              <a:rPr lang="en-US" dirty="0" smtClean="0"/>
              <a:t>Symbolic Exposure (&amp; Desensitization)</a:t>
            </a:r>
          </a:p>
        </p:txBody>
      </p:sp>
      <p:sp>
        <p:nvSpPr>
          <p:cNvPr id="5" name="Down Arrow 4"/>
          <p:cNvSpPr/>
          <p:nvPr/>
        </p:nvSpPr>
        <p:spPr>
          <a:xfrm rot="10800000">
            <a:off x="8915400" y="1447800"/>
            <a:ext cx="484632" cy="4572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924800" y="6096000"/>
            <a:ext cx="2438400" cy="609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Relative Effectiveness</a:t>
            </a:r>
          </a:p>
        </p:txBody>
      </p:sp>
    </p:spTree>
    <p:extLst>
      <p:ext uri="{BB962C8B-B14F-4D97-AF65-F5344CB8AC3E}">
        <p14:creationId xmlns:p14="http://schemas.microsoft.com/office/powerpoint/2010/main" val="329544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10018713" cy="1752599"/>
          </a:xfrm>
        </p:spPr>
        <p:txBody>
          <a:bodyPr/>
          <a:lstStyle/>
          <a:p>
            <a:r>
              <a:rPr lang="en-US" dirty="0"/>
              <a:t>Self-Efficacy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828800"/>
            <a:ext cx="8229600" cy="5029200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Corbel" charset="0"/>
                <a:ea typeface="Corbel" charset="0"/>
                <a:cs typeface="Corbel" charset="0"/>
              </a:rPr>
              <a:t>Bandura proposed that behavioral therapies and other interventions work by enhancing the individual</a:t>
            </a:r>
            <a:r>
              <a:rPr lang="ja-JP" altLang="en-US" sz="2600" dirty="0">
                <a:latin typeface="Corbel" charset="0"/>
                <a:ea typeface="Corbel" charset="0"/>
                <a:cs typeface="Corbel" charset="0"/>
              </a:rPr>
              <a:t>’</a:t>
            </a:r>
            <a:r>
              <a:rPr lang="en-US" altLang="ja-JP" sz="2600" dirty="0">
                <a:latin typeface="Corbel" charset="0"/>
                <a:ea typeface="Corbel" charset="0"/>
                <a:cs typeface="Corbel" charset="0"/>
              </a:rPr>
              <a:t>s sense of self-efficacy (i.e., mastery expectations) and thus resulting in individuals believing that they can cope with the difficult situations that threatened them before.</a:t>
            </a:r>
          </a:p>
          <a:p>
            <a:pPr lvl="1"/>
            <a:r>
              <a:rPr lang="en-US" dirty="0">
                <a:latin typeface="Corbel" charset="0"/>
                <a:ea typeface="Corbel" charset="0"/>
                <a:cs typeface="Corbel" charset="0"/>
              </a:rPr>
              <a:t>The best methods give the person the most direct, compelling success experiences in performing that particular </a:t>
            </a:r>
            <a:r>
              <a:rPr lang="en-US" dirty="0" smtClean="0">
                <a:latin typeface="Corbel" charset="0"/>
                <a:ea typeface="Corbel" charset="0"/>
                <a:cs typeface="Corbel" charset="0"/>
              </a:rPr>
              <a:t>behavior</a:t>
            </a:r>
          </a:p>
          <a:p>
            <a:pPr lvl="2"/>
            <a:r>
              <a:rPr lang="en-US" dirty="0" smtClean="0">
                <a:latin typeface="Corbel" charset="0"/>
                <a:ea typeface="Corbel" charset="0"/>
                <a:cs typeface="Corbel" charset="0"/>
              </a:rPr>
              <a:t>Treatments combining modeling with guided participation have proved most effective in eliminating dysfunctional fears and inhibitions</a:t>
            </a:r>
          </a:p>
          <a:p>
            <a:pPr lvl="3"/>
            <a:r>
              <a:rPr lang="en-US" i="1" dirty="0" smtClean="0">
                <a:latin typeface="Corbel" charset="0"/>
                <a:ea typeface="Corbel" charset="0"/>
                <a:cs typeface="Corbel" charset="0"/>
              </a:rPr>
              <a:t>Performance accomplishments</a:t>
            </a:r>
            <a:endParaRPr lang="en-US" i="1" dirty="0">
              <a:latin typeface="Corbel" charset="0"/>
              <a:ea typeface="Corbel" charset="0"/>
              <a:cs typeface="Corbel" charset="0"/>
            </a:endParaRPr>
          </a:p>
          <a:p>
            <a:pPr lvl="1"/>
            <a:endParaRPr lang="en-US" dirty="0">
              <a:latin typeface="News Gothic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014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752600"/>
            <a:ext cx="8229600" cy="51054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>
                <a:latin typeface="Corbel" charset="0"/>
                <a:ea typeface="Corbel" charset="0"/>
                <a:cs typeface="Corbel" charset="0"/>
              </a:rPr>
              <a:t>Self-esteem</a:t>
            </a:r>
            <a:r>
              <a:rPr lang="en-US" dirty="0">
                <a:latin typeface="Corbel" charset="0"/>
                <a:ea typeface="Corbel" charset="0"/>
                <a:cs typeface="Corbel" charset="0"/>
              </a:rPr>
              <a:t> refers to your general evaluation of your self-concept along a good-bad or like-dislike </a:t>
            </a:r>
            <a:r>
              <a:rPr lang="en-US" dirty="0" smtClean="0">
                <a:latin typeface="Corbel" charset="0"/>
                <a:ea typeface="Corbel" charset="0"/>
                <a:cs typeface="Corbel" charset="0"/>
              </a:rPr>
              <a:t>dimension</a:t>
            </a:r>
          </a:p>
          <a:p>
            <a:pPr lvl="1"/>
            <a:r>
              <a:rPr lang="en-US" dirty="0">
                <a:latin typeface="Corbel" charset="0"/>
                <a:ea typeface="Corbel" charset="0"/>
                <a:cs typeface="Corbel" charset="0"/>
              </a:rPr>
              <a:t>The sum of our positive and negative reactions to all aspects of our self-concept</a:t>
            </a:r>
          </a:p>
          <a:p>
            <a:pPr lvl="1"/>
            <a:r>
              <a:rPr lang="en-US" dirty="0" smtClean="0">
                <a:latin typeface="Corbel" charset="0"/>
                <a:ea typeface="Corbel" charset="0"/>
                <a:cs typeface="Corbel" charset="0"/>
              </a:rPr>
              <a:t>Personal judgment of self-worth</a:t>
            </a:r>
            <a:endParaRPr lang="en-US" dirty="0">
              <a:latin typeface="Corbel" charset="0"/>
              <a:ea typeface="Corbel" charset="0"/>
              <a:cs typeface="Corbel" charset="0"/>
            </a:endParaRPr>
          </a:p>
          <a:p>
            <a:pPr eaLnBrk="1" hangingPunct="1"/>
            <a:r>
              <a:rPr lang="en-US" dirty="0" smtClean="0">
                <a:latin typeface="Corbel" charset="0"/>
                <a:ea typeface="Corbel" charset="0"/>
                <a:cs typeface="Corbel" charset="0"/>
              </a:rPr>
              <a:t>How </a:t>
            </a:r>
            <a:r>
              <a:rPr lang="en-US" dirty="0">
                <a:latin typeface="Corbel" charset="0"/>
                <a:ea typeface="Corbel" charset="0"/>
                <a:cs typeface="Corbel" charset="0"/>
              </a:rPr>
              <a:t>we feel about ourselves can vary from day-to-day, hour-to-hour, but always around some average level of self-esteem</a:t>
            </a:r>
          </a:p>
          <a:p>
            <a:r>
              <a:rPr lang="en-US" dirty="0" smtClean="0">
                <a:latin typeface="Corbel" charset="0"/>
                <a:ea typeface="Corbel" charset="0"/>
                <a:cs typeface="Corbel" charset="0"/>
              </a:rPr>
              <a:t>Most researchers </a:t>
            </a:r>
            <a:r>
              <a:rPr lang="en-US" dirty="0">
                <a:latin typeface="Corbel" charset="0"/>
                <a:ea typeface="Corbel" charset="0"/>
                <a:cs typeface="Corbel" charset="0"/>
              </a:rPr>
              <a:t>view self-esteem as the person’s global or average evaluation of their whole self-concept 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810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Self-Esteem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077200" y="6356351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09D8027E-91B1-1547-8B90-6E45496968A7}" type="slidenum">
              <a:rPr lang="en-US" sz="1400"/>
              <a:pPr/>
              <a:t>16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44227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180</TotalTime>
  <Words>1168</Words>
  <Application>Microsoft Macintosh PowerPoint</Application>
  <PresentationFormat>Custom</PresentationFormat>
  <Paragraphs>117</Paragraphs>
  <Slides>16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Parallax</vt:lpstr>
      <vt:lpstr>PowerPoint Presentation</vt:lpstr>
      <vt:lpstr>Reciprocal Determinism (Bandura, 1977)</vt:lpstr>
      <vt:lpstr>Reciprocal Determinism</vt:lpstr>
      <vt:lpstr>Reciprocal Determinism </vt:lpstr>
      <vt:lpstr>Reciprocal Determinism</vt:lpstr>
      <vt:lpstr>Reciprocal Determinism (reciprocal counteractions)</vt:lpstr>
      <vt:lpstr>Reciprocal Determinism </vt:lpstr>
      <vt:lpstr>PowerPoint Presentation</vt:lpstr>
      <vt:lpstr>Self-Efficacy (Bandura, 1977)</vt:lpstr>
      <vt:lpstr>Self-Efficacy</vt:lpstr>
      <vt:lpstr>Self-Efficacy</vt:lpstr>
      <vt:lpstr>Self-Efficacy</vt:lpstr>
      <vt:lpstr>Self-Efficacy</vt:lpstr>
      <vt:lpstr>Self-Efficacy</vt:lpstr>
      <vt:lpstr>Self-Efficacy</vt:lpstr>
      <vt:lpstr>Self-Esteem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Models of Psychological  Function &amp; Dysfunction (IIb)</dc:title>
  <dc:creator>ADAM M VOLUNGIS</dc:creator>
  <cp:lastModifiedBy>Information Technology</cp:lastModifiedBy>
  <cp:revision>25</cp:revision>
  <dcterms:created xsi:type="dcterms:W3CDTF">2011-01-27T06:32:24Z</dcterms:created>
  <dcterms:modified xsi:type="dcterms:W3CDTF">2017-08-29T02:31:13Z</dcterms:modified>
</cp:coreProperties>
</file>