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32" r:id="rId1"/>
  </p:sldMasterIdLst>
  <p:notesMasterIdLst>
    <p:notesMasterId r:id="rId22"/>
  </p:notesMasterIdLst>
  <p:sldIdLst>
    <p:sldId id="256" r:id="rId2"/>
    <p:sldId id="257" r:id="rId3"/>
    <p:sldId id="258" r:id="rId4"/>
    <p:sldId id="259" r:id="rId5"/>
    <p:sldId id="260" r:id="rId6"/>
    <p:sldId id="261" r:id="rId7"/>
    <p:sldId id="275" r:id="rId8"/>
    <p:sldId id="271" r:id="rId9"/>
    <p:sldId id="272" r:id="rId10"/>
    <p:sldId id="273" r:id="rId11"/>
    <p:sldId id="274" r:id="rId12"/>
    <p:sldId id="263" r:id="rId13"/>
    <p:sldId id="262" r:id="rId14"/>
    <p:sldId id="264" r:id="rId15"/>
    <p:sldId id="265" r:id="rId16"/>
    <p:sldId id="266" r:id="rId17"/>
    <p:sldId id="267" r:id="rId18"/>
    <p:sldId id="268" r:id="rId19"/>
    <p:sldId id="269" r:id="rId20"/>
    <p:sldId id="270"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2312"/>
    <p:restoredTop sz="94674"/>
  </p:normalViewPr>
  <p:slideViewPr>
    <p:cSldViewPr snapToGrid="0" snapToObjects="1">
      <p:cViewPr varScale="1">
        <p:scale>
          <a:sx n="82" d="100"/>
          <a:sy n="82" d="100"/>
        </p:scale>
        <p:origin x="-104" y="-1664"/>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notesMaster" Target="notesMasters/notesMaster1.xml"/><Relationship Id="rId23" Type="http://schemas.openxmlformats.org/officeDocument/2006/relationships/printerSettings" Target="printerSettings/printerSettings1.bin"/><Relationship Id="rId24" Type="http://schemas.openxmlformats.org/officeDocument/2006/relationships/presProps" Target="presProps.xml"/><Relationship Id="rId25" Type="http://schemas.openxmlformats.org/officeDocument/2006/relationships/viewProps" Target="viewProps.xml"/><Relationship Id="rId26" Type="http://schemas.openxmlformats.org/officeDocument/2006/relationships/theme" Target="theme/theme1.xml"/><Relationship Id="rId27"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3A19395-DCE5-1047-A17D-2C0DCAAA0954}" type="datetimeFigureOut">
              <a:rPr lang="en-US" smtClean="0"/>
              <a:t>8/28/17</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3779D4B-D476-5C48-9603-6E0E55103D35}" type="slidenum">
              <a:rPr lang="en-US" smtClean="0"/>
              <a:t>‹#›</a:t>
            </a:fld>
            <a:endParaRPr lang="en-US"/>
          </a:p>
        </p:txBody>
      </p:sp>
    </p:spTree>
    <p:extLst>
      <p:ext uri="{BB962C8B-B14F-4D97-AF65-F5344CB8AC3E}">
        <p14:creationId xmlns:p14="http://schemas.microsoft.com/office/powerpoint/2010/main" val="508800477"/>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8F01ADB-17D4-4EA3-B858-EB04A3E78585}" type="slidenum">
              <a:rPr lang="en-US" smtClean="0"/>
              <a:t>8</a:t>
            </a:fld>
            <a:endParaRPr lang="en-US"/>
          </a:p>
        </p:txBody>
      </p:sp>
    </p:spTree>
    <p:extLst>
      <p:ext uri="{BB962C8B-B14F-4D97-AF65-F5344CB8AC3E}">
        <p14:creationId xmlns:p14="http://schemas.microsoft.com/office/powerpoint/2010/main" val="4878855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8F01ADB-17D4-4EA3-B858-EB04A3E78585}" type="slidenum">
              <a:rPr lang="en-US" smtClean="0"/>
              <a:t>9</a:t>
            </a:fld>
            <a:endParaRPr lang="en-US"/>
          </a:p>
        </p:txBody>
      </p:sp>
    </p:spTree>
    <p:extLst>
      <p:ext uri="{BB962C8B-B14F-4D97-AF65-F5344CB8AC3E}">
        <p14:creationId xmlns:p14="http://schemas.microsoft.com/office/powerpoint/2010/main" val="21260689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8F01ADB-17D4-4EA3-B858-EB04A3E78585}" type="slidenum">
              <a:rPr lang="en-US" smtClean="0"/>
              <a:t>10</a:t>
            </a:fld>
            <a:endParaRPr lang="en-US"/>
          </a:p>
        </p:txBody>
      </p:sp>
    </p:spTree>
    <p:extLst>
      <p:ext uri="{BB962C8B-B14F-4D97-AF65-F5344CB8AC3E}">
        <p14:creationId xmlns:p14="http://schemas.microsoft.com/office/powerpoint/2010/main" val="18071922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8F01ADB-17D4-4EA3-B858-EB04A3E78585}" type="slidenum">
              <a:rPr lang="en-US" smtClean="0"/>
              <a:t>11</a:t>
            </a:fld>
            <a:endParaRPr lang="en-US"/>
          </a:p>
        </p:txBody>
      </p:sp>
    </p:spTree>
    <p:extLst>
      <p:ext uri="{BB962C8B-B14F-4D97-AF65-F5344CB8AC3E}">
        <p14:creationId xmlns:p14="http://schemas.microsoft.com/office/powerpoint/2010/main" val="195361790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9" name="Group 18"/>
          <p:cNvGrpSpPr/>
          <p:nvPr/>
        </p:nvGrpSpPr>
        <p:grpSpPr>
          <a:xfrm>
            <a:off x="546100" y="-4763"/>
            <a:ext cx="5014912" cy="6862763"/>
            <a:chOff x="2928938" y="-4763"/>
            <a:chExt cx="5014912" cy="6862763"/>
          </a:xfrm>
        </p:grpSpPr>
        <p:sp>
          <p:nvSpPr>
            <p:cNvPr id="22" name="Freeform 6"/>
            <p:cNvSpPr/>
            <p:nvPr/>
          </p:nvSpPr>
          <p:spPr bwMode="auto">
            <a:xfrm>
              <a:off x="3367088" y="-4763"/>
              <a:ext cx="1063625" cy="2782888"/>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solidFill>
            <a:ln>
              <a:noFill/>
            </a:ln>
          </p:spPr>
        </p:sp>
        <p:sp>
          <p:nvSpPr>
            <p:cNvPr id="23" name="Freeform 7"/>
            <p:cNvSpPr/>
            <p:nvPr/>
          </p:nvSpPr>
          <p:spPr bwMode="auto">
            <a:xfrm>
              <a:off x="2928938" y="-4763"/>
              <a:ext cx="1035050" cy="2673350"/>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chemeClr val="tx1">
                <a:lumMod val="65000"/>
                <a:lumOff val="35000"/>
              </a:schemeClr>
            </a:solidFill>
            <a:ln>
              <a:noFill/>
            </a:ln>
          </p:spPr>
        </p:sp>
        <p:sp>
          <p:nvSpPr>
            <p:cNvPr id="24" name="Freeform 9"/>
            <p:cNvSpPr/>
            <p:nvPr/>
          </p:nvSpPr>
          <p:spPr bwMode="auto">
            <a:xfrm>
              <a:off x="2928938" y="2582862"/>
              <a:ext cx="2693987" cy="4275138"/>
            </a:xfrm>
            <a:custGeom>
              <a:avLst/>
              <a:gdLst/>
              <a:ahLst/>
              <a:cxnLst/>
              <a:rect l="0" t="0" r="r" b="b"/>
              <a:pathLst>
                <a:path w="1697" h="2693">
                  <a:moveTo>
                    <a:pt x="0" y="0"/>
                  </a:moveTo>
                  <a:lnTo>
                    <a:pt x="1622" y="2693"/>
                  </a:lnTo>
                  <a:lnTo>
                    <a:pt x="1697" y="2693"/>
                  </a:lnTo>
                  <a:lnTo>
                    <a:pt x="0" y="0"/>
                  </a:lnTo>
                  <a:close/>
                </a:path>
              </a:pathLst>
            </a:custGeom>
            <a:solidFill>
              <a:schemeClr val="tx1">
                <a:lumMod val="85000"/>
                <a:lumOff val="15000"/>
              </a:schemeClr>
            </a:solidFill>
            <a:ln>
              <a:noFill/>
            </a:ln>
          </p:spPr>
        </p:sp>
        <p:sp>
          <p:nvSpPr>
            <p:cNvPr id="25" name="Freeform 10"/>
            <p:cNvSpPr/>
            <p:nvPr/>
          </p:nvSpPr>
          <p:spPr bwMode="auto">
            <a:xfrm>
              <a:off x="3371850" y="2692400"/>
              <a:ext cx="3332162" cy="4165600"/>
            </a:xfrm>
            <a:custGeom>
              <a:avLst/>
              <a:gdLst/>
              <a:ahLst/>
              <a:cxnLst/>
              <a:rect l="0" t="0" r="r" b="b"/>
              <a:pathLst>
                <a:path w="2099" h="2624">
                  <a:moveTo>
                    <a:pt x="2099" y="2624"/>
                  </a:moveTo>
                  <a:lnTo>
                    <a:pt x="0" y="0"/>
                  </a:lnTo>
                  <a:lnTo>
                    <a:pt x="2021" y="2624"/>
                  </a:lnTo>
                  <a:lnTo>
                    <a:pt x="2099" y="2624"/>
                  </a:lnTo>
                  <a:close/>
                </a:path>
              </a:pathLst>
            </a:custGeom>
            <a:solidFill>
              <a:schemeClr val="accent1">
                <a:lumMod val="50000"/>
              </a:schemeClr>
            </a:solidFill>
            <a:ln>
              <a:noFill/>
            </a:ln>
          </p:spPr>
        </p:sp>
        <p:sp>
          <p:nvSpPr>
            <p:cNvPr id="26" name="Freeform 11"/>
            <p:cNvSpPr/>
            <p:nvPr/>
          </p:nvSpPr>
          <p:spPr bwMode="auto">
            <a:xfrm>
              <a:off x="3367088" y="2687637"/>
              <a:ext cx="4576762" cy="4170363"/>
            </a:xfrm>
            <a:custGeom>
              <a:avLst/>
              <a:gdLst/>
              <a:ahLst/>
              <a:cxnLst/>
              <a:rect l="0" t="0" r="r" b="b"/>
              <a:pathLst>
                <a:path w="2883" h="2627">
                  <a:moveTo>
                    <a:pt x="0" y="0"/>
                  </a:moveTo>
                  <a:lnTo>
                    <a:pt x="3" y="3"/>
                  </a:lnTo>
                  <a:lnTo>
                    <a:pt x="2102" y="2627"/>
                  </a:lnTo>
                  <a:lnTo>
                    <a:pt x="2883" y="2627"/>
                  </a:lnTo>
                  <a:lnTo>
                    <a:pt x="225" y="57"/>
                  </a:lnTo>
                  <a:lnTo>
                    <a:pt x="0" y="0"/>
                  </a:lnTo>
                  <a:close/>
                </a:path>
              </a:pathLst>
            </a:custGeom>
            <a:solidFill>
              <a:schemeClr val="accent1">
                <a:lumMod val="75000"/>
              </a:schemeClr>
            </a:solidFill>
            <a:ln>
              <a:noFill/>
            </a:ln>
          </p:spPr>
        </p:sp>
        <p:sp>
          <p:nvSpPr>
            <p:cNvPr id="27" name="Freeform 12"/>
            <p:cNvSpPr/>
            <p:nvPr/>
          </p:nvSpPr>
          <p:spPr bwMode="auto">
            <a:xfrm>
              <a:off x="2928938" y="2578100"/>
              <a:ext cx="3584575" cy="4279900"/>
            </a:xfrm>
            <a:custGeom>
              <a:avLst/>
              <a:gdLst/>
              <a:ahLst/>
              <a:cxnLst/>
              <a:rect l="0" t="0" r="r" b="b"/>
              <a:pathLst>
                <a:path w="2258" h="2696">
                  <a:moveTo>
                    <a:pt x="2258" y="2696"/>
                  </a:moveTo>
                  <a:lnTo>
                    <a:pt x="264" y="111"/>
                  </a:lnTo>
                  <a:lnTo>
                    <a:pt x="228" y="60"/>
                  </a:lnTo>
                  <a:lnTo>
                    <a:pt x="225" y="57"/>
                  </a:lnTo>
                  <a:lnTo>
                    <a:pt x="0" y="0"/>
                  </a:lnTo>
                  <a:lnTo>
                    <a:pt x="0" y="3"/>
                  </a:lnTo>
                  <a:lnTo>
                    <a:pt x="1697" y="2696"/>
                  </a:lnTo>
                  <a:lnTo>
                    <a:pt x="2258" y="2696"/>
                  </a:lnTo>
                  <a:close/>
                </a:path>
              </a:pathLst>
            </a:custGeom>
            <a:solidFill>
              <a:schemeClr val="tx1">
                <a:lumMod val="75000"/>
                <a:lumOff val="25000"/>
              </a:schemeClr>
            </a:solidFill>
            <a:ln>
              <a:noFill/>
            </a:ln>
          </p:spPr>
        </p:sp>
      </p:grpSp>
      <p:sp>
        <p:nvSpPr>
          <p:cNvPr id="2" name="Title 1"/>
          <p:cNvSpPr>
            <a:spLocks noGrp="1"/>
          </p:cNvSpPr>
          <p:nvPr>
            <p:ph type="ctrTitle"/>
          </p:nvPr>
        </p:nvSpPr>
        <p:spPr>
          <a:xfrm>
            <a:off x="2928401" y="1380068"/>
            <a:ext cx="8574622" cy="2616199"/>
          </a:xfrm>
        </p:spPr>
        <p:txBody>
          <a:bodyPr anchor="b">
            <a:normAutofit/>
          </a:bodyPr>
          <a:lstStyle>
            <a:lvl1pPr algn="r">
              <a:defRPr sz="60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4515377" y="3996267"/>
            <a:ext cx="6987645" cy="1388534"/>
          </a:xfrm>
        </p:spPr>
        <p:txBody>
          <a:bodyPr anchor="t">
            <a:normAutofit/>
          </a:bodyPr>
          <a:lstStyle>
            <a:lvl1pPr marL="0" indent="0" algn="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4568FA57-D3BB-DF49-81F3-35B4A62B2204}" type="datetimeFigureOut">
              <a:rPr lang="en-US" smtClean="0"/>
              <a:t>8/28/17</a:t>
            </a:fld>
            <a:endParaRPr lang="en-US"/>
          </a:p>
        </p:txBody>
      </p:sp>
      <p:sp>
        <p:nvSpPr>
          <p:cNvPr id="5" name="Footer Placeholder 4"/>
          <p:cNvSpPr>
            <a:spLocks noGrp="1"/>
          </p:cNvSpPr>
          <p:nvPr>
            <p:ph type="ftr" sz="quarter" idx="11"/>
          </p:nvPr>
        </p:nvSpPr>
        <p:spPr>
          <a:xfrm>
            <a:off x="5332412" y="5883275"/>
            <a:ext cx="4324044" cy="365125"/>
          </a:xfrm>
        </p:spPr>
        <p:txBody>
          <a:bodyPr/>
          <a:lstStyle/>
          <a:p>
            <a:endParaRPr lang="en-US"/>
          </a:p>
        </p:txBody>
      </p:sp>
      <p:sp>
        <p:nvSpPr>
          <p:cNvPr id="6" name="Slide Number Placeholder 5"/>
          <p:cNvSpPr>
            <a:spLocks noGrp="1"/>
          </p:cNvSpPr>
          <p:nvPr>
            <p:ph type="sldNum" sz="quarter" idx="12"/>
          </p:nvPr>
        </p:nvSpPr>
        <p:spPr/>
        <p:txBody>
          <a:bodyPr/>
          <a:lstStyle/>
          <a:p>
            <a:fld id="{8193465A-91BC-6D45-ADA8-AB85463887E7}" type="slidenum">
              <a:rPr lang="en-US" smtClean="0"/>
              <a:t>‹#›</a:t>
            </a:fld>
            <a:endParaRPr lang="en-US"/>
          </a:p>
        </p:txBody>
      </p:sp>
    </p:spTree>
    <p:extLst>
      <p:ext uri="{BB962C8B-B14F-4D97-AF65-F5344CB8AC3E}">
        <p14:creationId xmlns:p14="http://schemas.microsoft.com/office/powerpoint/2010/main" val="19046150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568FA57-D3BB-DF49-81F3-35B4A62B2204}" type="datetimeFigureOut">
              <a:rPr lang="en-US" smtClean="0"/>
              <a:t>8/28/17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10951856" y="5867131"/>
            <a:ext cx="551167" cy="365125"/>
          </a:xfrm>
        </p:spPr>
        <p:txBody>
          <a:bodyPr/>
          <a:lstStyle/>
          <a:p>
            <a:fld id="{8193465A-91BC-6D45-ADA8-AB85463887E7}" type="slidenum">
              <a:rPr lang="en-US" smtClean="0"/>
              <a:t>‹#›</a:t>
            </a:fld>
            <a:endParaRPr lang="en-US"/>
          </a:p>
        </p:txBody>
      </p:sp>
    </p:spTree>
    <p:extLst>
      <p:ext uri="{BB962C8B-B14F-4D97-AF65-F5344CB8AC3E}">
        <p14:creationId xmlns:p14="http://schemas.microsoft.com/office/powerpoint/2010/main" val="4737182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72279" y="2666999"/>
            <a:ext cx="8930747" cy="2110382"/>
          </a:xfrm>
        </p:spPr>
        <p:txBody>
          <a:bodyPr anchor="b"/>
          <a:lstStyle>
            <a:lvl1pPr algn="r">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72278" y="4777381"/>
            <a:ext cx="8930748"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568FA57-D3BB-DF49-81F3-35B4A62B2204}" type="datetimeFigureOut">
              <a:rPr lang="en-US" smtClean="0"/>
              <a:t>8/28/17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193465A-91BC-6D45-ADA8-AB85463887E7}" type="slidenum">
              <a:rPr lang="en-US" smtClean="0"/>
              <a:t>‹#›</a:t>
            </a:fld>
            <a:endParaRPr lang="en-US"/>
          </a:p>
        </p:txBody>
      </p:sp>
    </p:spTree>
    <p:extLst>
      <p:ext uri="{BB962C8B-B14F-4D97-AF65-F5344CB8AC3E}">
        <p14:creationId xmlns:p14="http://schemas.microsoft.com/office/powerpoint/2010/main" val="10614374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84311" y="685800"/>
            <a:ext cx="10018713" cy="1752599"/>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484312" y="2666999"/>
            <a:ext cx="4895055" cy="3124201"/>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607967" y="2667000"/>
            <a:ext cx="4895056" cy="3124200"/>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568FA57-D3BB-DF49-81F3-35B4A62B2204}" type="datetimeFigureOut">
              <a:rPr lang="en-US" smtClean="0"/>
              <a:t>8/28/17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193465A-91BC-6D45-ADA8-AB85463887E7}" type="slidenum">
              <a:rPr lang="en-US" smtClean="0"/>
              <a:t>‹#›</a:t>
            </a:fld>
            <a:endParaRPr lang="en-US"/>
          </a:p>
        </p:txBody>
      </p:sp>
    </p:spTree>
    <p:extLst>
      <p:ext uri="{BB962C8B-B14F-4D97-AF65-F5344CB8AC3E}">
        <p14:creationId xmlns:p14="http://schemas.microsoft.com/office/powerpoint/2010/main" val="4318606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772179" y="2658533"/>
            <a:ext cx="4607188"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484311"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880487" y="2667000"/>
            <a:ext cx="4622537"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607967"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4568FA57-D3BB-DF49-81F3-35B4A62B2204}" type="datetimeFigureOut">
              <a:rPr lang="en-US" smtClean="0"/>
              <a:t>8/28/17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193465A-91BC-6D45-ADA8-AB85463887E7}" type="slidenum">
              <a:rPr lang="en-US" smtClean="0"/>
              <a:t>‹#›</a:t>
            </a:fld>
            <a:endParaRPr lang="en-US"/>
          </a:p>
        </p:txBody>
      </p:sp>
    </p:spTree>
    <p:extLst>
      <p:ext uri="{BB962C8B-B14F-4D97-AF65-F5344CB8AC3E}">
        <p14:creationId xmlns:p14="http://schemas.microsoft.com/office/powerpoint/2010/main" val="19343147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4568FA57-D3BB-DF49-81F3-35B4A62B2204}" type="datetimeFigureOut">
              <a:rPr lang="en-US" smtClean="0"/>
              <a:t>8/28/17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193465A-91BC-6D45-ADA8-AB85463887E7}" type="slidenum">
              <a:rPr lang="en-US" smtClean="0"/>
              <a:t>‹#›</a:t>
            </a:fld>
            <a:endParaRPr lang="en-US"/>
          </a:p>
        </p:txBody>
      </p:sp>
    </p:spTree>
    <p:extLst>
      <p:ext uri="{BB962C8B-B14F-4D97-AF65-F5344CB8AC3E}">
        <p14:creationId xmlns:p14="http://schemas.microsoft.com/office/powerpoint/2010/main" val="14209919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568FA57-D3BB-DF49-81F3-35B4A62B2204}" type="datetimeFigureOut">
              <a:rPr lang="en-US" smtClean="0"/>
              <a:t>8/28/17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193465A-91BC-6D45-ADA8-AB85463887E7}" type="slidenum">
              <a:rPr lang="en-US" smtClean="0"/>
              <a:t>‹#›</a:t>
            </a:fld>
            <a:endParaRPr lang="en-US"/>
          </a:p>
        </p:txBody>
      </p:sp>
    </p:spTree>
    <p:extLst>
      <p:ext uri="{BB962C8B-B14F-4D97-AF65-F5344CB8AC3E}">
        <p14:creationId xmlns:p14="http://schemas.microsoft.com/office/powerpoint/2010/main" val="4459981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2" y="1600200"/>
            <a:ext cx="3549121" cy="1371600"/>
          </a:xfrm>
        </p:spPr>
        <p:txBody>
          <a:bodyPr anchor="b">
            <a:normAutofit/>
          </a:bodyPr>
          <a:lstStyle>
            <a:lvl1pPr algn="ctr">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5262033" y="685799"/>
            <a:ext cx="6240990" cy="5105401"/>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484312" y="2971800"/>
            <a:ext cx="3549121" cy="18288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568FA57-D3BB-DF49-81F3-35B4A62B2204}" type="datetimeFigureOut">
              <a:rPr lang="en-US" smtClean="0"/>
              <a:t>8/28/17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193465A-91BC-6D45-ADA8-AB85463887E7}" type="slidenum">
              <a:rPr lang="en-US" smtClean="0"/>
              <a:t>‹#›</a:t>
            </a:fld>
            <a:endParaRPr lang="en-US"/>
          </a:p>
        </p:txBody>
      </p:sp>
    </p:spTree>
    <p:extLst>
      <p:ext uri="{BB962C8B-B14F-4D97-AF65-F5344CB8AC3E}">
        <p14:creationId xmlns:p14="http://schemas.microsoft.com/office/powerpoint/2010/main" val="11727269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2724" y="1752599"/>
            <a:ext cx="5426158" cy="1371600"/>
          </a:xfrm>
        </p:spPr>
        <p:txBody>
          <a:bodyPr anchor="b">
            <a:normAutofit/>
          </a:bodyPr>
          <a:lstStyle>
            <a:lvl1pPr algn="ctr">
              <a:defRPr sz="2800" b="0"/>
            </a:lvl1pPr>
          </a:lstStyle>
          <a:p>
            <a:r>
              <a:rPr lang="en-US" smtClean="0"/>
              <a:t>Click to edit Master title style</a:t>
            </a:r>
            <a:endParaRPr lang="en-US" dirty="0"/>
          </a:p>
        </p:txBody>
      </p:sp>
      <p:sp>
        <p:nvSpPr>
          <p:cNvPr id="14" name="Picture Placeholder 2"/>
          <p:cNvSpPr>
            <a:spLocks noGrp="1" noChangeAspect="1"/>
          </p:cNvSpPr>
          <p:nvPr>
            <p:ph type="pic" idx="1"/>
          </p:nvPr>
        </p:nvSpPr>
        <p:spPr>
          <a:xfrm>
            <a:off x="7594682" y="914400"/>
            <a:ext cx="3280974" cy="4572000"/>
          </a:xfrm>
          <a:prstGeom prst="roundRect">
            <a:avLst>
              <a:gd name="adj" fmla="val 42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Drag picture to placeholder or click icon to add</a:t>
            </a:r>
            <a:endParaRPr lang="en-US" dirty="0"/>
          </a:p>
        </p:txBody>
      </p:sp>
      <p:sp>
        <p:nvSpPr>
          <p:cNvPr id="4" name="Text Placeholder 3"/>
          <p:cNvSpPr>
            <a:spLocks noGrp="1"/>
          </p:cNvSpPr>
          <p:nvPr>
            <p:ph type="body" sz="half" idx="2"/>
          </p:nvPr>
        </p:nvSpPr>
        <p:spPr>
          <a:xfrm>
            <a:off x="1482724" y="3124199"/>
            <a:ext cx="5426158" cy="1828800"/>
          </a:xfrm>
        </p:spPr>
        <p:txBody>
          <a:bodyPr>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568FA57-D3BB-DF49-81F3-35B4A62B2204}" type="datetimeFigureOut">
              <a:rPr lang="en-US" smtClean="0"/>
              <a:t>8/28/17</a:t>
            </a:fld>
            <a:endParaRPr lang="en-US"/>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193465A-91BC-6D45-ADA8-AB85463887E7}" type="slidenum">
              <a:rPr lang="en-US" smtClean="0"/>
              <a:t>‹#›</a:t>
            </a:fld>
            <a:endParaRPr lang="en-US"/>
          </a:p>
        </p:txBody>
      </p:sp>
    </p:spTree>
    <p:extLst>
      <p:ext uri="{BB962C8B-B14F-4D97-AF65-F5344CB8AC3E}">
        <p14:creationId xmlns:p14="http://schemas.microsoft.com/office/powerpoint/2010/main" val="4163482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1" y="4732865"/>
            <a:ext cx="10018711" cy="566738"/>
          </a:xfrm>
        </p:spPr>
        <p:txBody>
          <a:bodyPr anchor="b">
            <a:normAutofit/>
          </a:bodyPr>
          <a:lstStyle>
            <a:lvl1pPr algn="ctr">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2386012" y="932112"/>
            <a:ext cx="8225944"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Drag picture to placeholder or click icon to add</a:t>
            </a:r>
            <a:endParaRPr lang="en-US" dirty="0"/>
          </a:p>
        </p:txBody>
      </p:sp>
      <p:sp>
        <p:nvSpPr>
          <p:cNvPr id="4" name="Text Placeholder 3"/>
          <p:cNvSpPr>
            <a:spLocks noGrp="1"/>
          </p:cNvSpPr>
          <p:nvPr>
            <p:ph type="body" sz="half" idx="2"/>
          </p:nvPr>
        </p:nvSpPr>
        <p:spPr>
          <a:xfrm>
            <a:off x="1484311" y="5299603"/>
            <a:ext cx="10018711"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568FA57-D3BB-DF49-81F3-35B4A62B2204}" type="datetimeFigureOut">
              <a:rPr lang="en-US" smtClean="0"/>
              <a:t>8/28/17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193465A-91BC-6D45-ADA8-AB85463887E7}" type="slidenum">
              <a:rPr lang="en-US" smtClean="0"/>
              <a:t>‹#›</a:t>
            </a:fld>
            <a:endParaRPr lang="en-US"/>
          </a:p>
        </p:txBody>
      </p:sp>
    </p:spTree>
    <p:extLst>
      <p:ext uri="{BB962C8B-B14F-4D97-AF65-F5344CB8AC3E}">
        <p14:creationId xmlns:p14="http://schemas.microsoft.com/office/powerpoint/2010/main" val="10631309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2" y="685800"/>
            <a:ext cx="10018711" cy="3048000"/>
          </a:xfrm>
        </p:spPr>
        <p:txBody>
          <a:bodyPr anchor="ctr">
            <a:normAutofit/>
          </a:bodyPr>
          <a:lstStyle>
            <a:lvl1pPr algn="ctr">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484312" y="4343400"/>
            <a:ext cx="10018713"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568FA57-D3BB-DF49-81F3-35B4A62B2204}" type="datetimeFigureOut">
              <a:rPr lang="en-US" smtClean="0"/>
              <a:t>8/28/17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193465A-91BC-6D45-ADA8-AB85463887E7}" type="slidenum">
              <a:rPr lang="en-US" smtClean="0"/>
              <a:t>‹#›</a:t>
            </a:fld>
            <a:endParaRPr lang="en-US"/>
          </a:p>
        </p:txBody>
      </p:sp>
    </p:spTree>
    <p:extLst>
      <p:ext uri="{BB962C8B-B14F-4D97-AF65-F5344CB8AC3E}">
        <p14:creationId xmlns:p14="http://schemas.microsoft.com/office/powerpoint/2010/main" val="97788318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2436811" y="3428999"/>
            <a:ext cx="8532815" cy="381000"/>
          </a:xfrm>
        </p:spPr>
        <p:txBody>
          <a:bodyPr anchor="ctr">
            <a:normAutofit/>
          </a:bodyPr>
          <a:lstStyle>
            <a:lvl1pPr marL="0" indent="0">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1484311" y="4343400"/>
            <a:ext cx="10018711"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568FA57-D3BB-DF49-81F3-35B4A62B2204}" type="datetimeFigureOut">
              <a:rPr lang="en-US" smtClean="0"/>
              <a:t>8/28/17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193465A-91BC-6D45-ADA8-AB85463887E7}" type="slidenum">
              <a:rPr lang="en-US" smtClean="0"/>
              <a:t>‹#›</a:t>
            </a:fld>
            <a:endParaRPr lang="en-US"/>
          </a:p>
        </p:txBody>
      </p:sp>
    </p:spTree>
    <p:extLst>
      <p:ext uri="{BB962C8B-B14F-4D97-AF65-F5344CB8AC3E}">
        <p14:creationId xmlns:p14="http://schemas.microsoft.com/office/powerpoint/2010/main" val="59040703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484313" y="3308581"/>
            <a:ext cx="10018709" cy="1468800"/>
          </a:xfrm>
        </p:spPr>
        <p:txBody>
          <a:bodyPr anchor="b">
            <a:normAutofit/>
          </a:bodyPr>
          <a:lstStyle>
            <a:lvl1pPr algn="r">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484312" y="4777381"/>
            <a:ext cx="10018710"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568FA57-D3BB-DF49-81F3-35B4A62B2204}" type="datetimeFigureOut">
              <a:rPr lang="en-US" smtClean="0"/>
              <a:t>8/28/17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193465A-91BC-6D45-ADA8-AB85463887E7}" type="slidenum">
              <a:rPr lang="en-US" smtClean="0"/>
              <a:t>‹#›</a:t>
            </a:fld>
            <a:endParaRPr lang="en-US"/>
          </a:p>
        </p:txBody>
      </p:sp>
    </p:spTree>
    <p:extLst>
      <p:ext uri="{BB962C8B-B14F-4D97-AF65-F5344CB8AC3E}">
        <p14:creationId xmlns:p14="http://schemas.microsoft.com/office/powerpoint/2010/main" val="159653768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484313" y="3886200"/>
            <a:ext cx="10018710" cy="889000"/>
          </a:xfrm>
        </p:spPr>
        <p:txBody>
          <a:bodyPr vert="horz" lIns="91440" tIns="45720" rIns="91440" bIns="45720" rtlCol="0" anchor="b">
            <a:normAutofit/>
          </a:bodyPr>
          <a:lstStyle>
            <a:lvl1pPr algn="r">
              <a:buNone/>
              <a:defRPr lang="en-US" sz="2400" b="0" cap="none" dirty="0">
                <a:ln w="3175" cmpd="sng">
                  <a:noFill/>
                </a:ln>
                <a:solidFill>
                  <a:schemeClr val="tx1"/>
                </a:solidFill>
                <a:effectLst/>
              </a:defRPr>
            </a:lvl1pPr>
          </a:lstStyle>
          <a:p>
            <a:pPr marL="0" lvl="0">
              <a:spcBef>
                <a:spcPct val="0"/>
              </a:spcBef>
              <a:buNone/>
            </a:pPr>
            <a:r>
              <a:rPr lang="en-US" smtClean="0"/>
              <a:t>Click to edit Master text styles</a:t>
            </a:r>
          </a:p>
        </p:txBody>
      </p:sp>
      <p:sp>
        <p:nvSpPr>
          <p:cNvPr id="3" name="Text Placeholder 2"/>
          <p:cNvSpPr>
            <a:spLocks noGrp="1"/>
          </p:cNvSpPr>
          <p:nvPr>
            <p:ph type="body" idx="1"/>
          </p:nvPr>
        </p:nvSpPr>
        <p:spPr>
          <a:xfrm>
            <a:off x="1484312" y="4775200"/>
            <a:ext cx="10018710" cy="1016000"/>
          </a:xfrm>
        </p:spPr>
        <p:txBody>
          <a:bodyPr anchor="t">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568FA57-D3BB-DF49-81F3-35B4A62B2204}" type="datetimeFigureOut">
              <a:rPr lang="en-US" smtClean="0"/>
              <a:t>8/28/17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193465A-91BC-6D45-ADA8-AB85463887E7}" type="slidenum">
              <a:rPr lang="en-US" smtClean="0"/>
              <a:t>‹#›</a:t>
            </a:fld>
            <a:endParaRPr lang="en-US"/>
          </a:p>
        </p:txBody>
      </p:sp>
    </p:spTree>
    <p:extLst>
      <p:ext uri="{BB962C8B-B14F-4D97-AF65-F5344CB8AC3E}">
        <p14:creationId xmlns:p14="http://schemas.microsoft.com/office/powerpoint/2010/main" val="20068572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484313" y="685800"/>
            <a:ext cx="10018712" cy="2727325"/>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10" name="Text Placeholder 9"/>
          <p:cNvSpPr>
            <a:spLocks noGrp="1"/>
          </p:cNvSpPr>
          <p:nvPr>
            <p:ph type="body" sz="quarter" idx="13"/>
          </p:nvPr>
        </p:nvSpPr>
        <p:spPr>
          <a:xfrm>
            <a:off x="1484312" y="3505200"/>
            <a:ext cx="10018713"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en-US" smtClean="0"/>
              <a:t>Click to edit Master text styles</a:t>
            </a:r>
          </a:p>
        </p:txBody>
      </p:sp>
      <p:sp>
        <p:nvSpPr>
          <p:cNvPr id="3" name="Text Placeholder 2"/>
          <p:cNvSpPr>
            <a:spLocks noGrp="1"/>
          </p:cNvSpPr>
          <p:nvPr>
            <p:ph type="body" idx="1"/>
          </p:nvPr>
        </p:nvSpPr>
        <p:spPr>
          <a:xfrm>
            <a:off x="1484311" y="4343400"/>
            <a:ext cx="10018713"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568FA57-D3BB-DF49-81F3-35B4A62B2204}" type="datetimeFigureOut">
              <a:rPr lang="en-US" smtClean="0"/>
              <a:t>8/28/17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193465A-91BC-6D45-ADA8-AB85463887E7}" type="slidenum">
              <a:rPr lang="en-US" smtClean="0"/>
              <a:t>‹#›</a:t>
            </a:fld>
            <a:endParaRPr lang="en-US"/>
          </a:p>
        </p:txBody>
      </p:sp>
    </p:spTree>
    <p:extLst>
      <p:ext uri="{BB962C8B-B14F-4D97-AF65-F5344CB8AC3E}">
        <p14:creationId xmlns:p14="http://schemas.microsoft.com/office/powerpoint/2010/main" val="137562067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568FA57-D3BB-DF49-81F3-35B4A62B2204}" type="datetimeFigureOut">
              <a:rPr lang="en-US" smtClean="0"/>
              <a:t>8/28/17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193465A-91BC-6D45-ADA8-AB85463887E7}" type="slidenum">
              <a:rPr lang="en-US" smtClean="0"/>
              <a:t>‹#›</a:t>
            </a:fld>
            <a:endParaRPr lang="en-US"/>
          </a:p>
        </p:txBody>
      </p:sp>
    </p:spTree>
    <p:extLst>
      <p:ext uri="{BB962C8B-B14F-4D97-AF65-F5344CB8AC3E}">
        <p14:creationId xmlns:p14="http://schemas.microsoft.com/office/powerpoint/2010/main" val="24767389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732655" y="685800"/>
            <a:ext cx="1770369" cy="51054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484312" y="685800"/>
            <a:ext cx="8019742" cy="5105400"/>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568FA57-D3BB-DF49-81F3-35B4A62B2204}" type="datetimeFigureOut">
              <a:rPr lang="en-US" smtClean="0"/>
              <a:t>8/28/17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193465A-91BC-6D45-ADA8-AB85463887E7}" type="slidenum">
              <a:rPr lang="en-US" smtClean="0"/>
              <a:t>‹#›</a:t>
            </a:fld>
            <a:endParaRPr lang="en-US"/>
          </a:p>
        </p:txBody>
      </p:sp>
    </p:spTree>
    <p:extLst>
      <p:ext uri="{BB962C8B-B14F-4D97-AF65-F5344CB8AC3E}">
        <p14:creationId xmlns:p14="http://schemas.microsoft.com/office/powerpoint/2010/main" val="831845379"/>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slideLayout" Target="../slideLayouts/slideLayout17.xml"/><Relationship Id="rId18"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7" name="Group 6"/>
          <p:cNvGrpSpPr/>
          <p:nvPr/>
        </p:nvGrpSpPr>
        <p:grpSpPr>
          <a:xfrm>
            <a:off x="150812" y="0"/>
            <a:ext cx="2436813" cy="6858001"/>
            <a:chOff x="1320800" y="0"/>
            <a:chExt cx="2436813" cy="6858001"/>
          </a:xfrm>
        </p:grpSpPr>
        <p:sp>
          <p:nvSpPr>
            <p:cNvPr id="8" name="Freeform 6"/>
            <p:cNvSpPr/>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9" name="Freeform 7"/>
            <p:cNvSpPr/>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10" name="Freeform 8"/>
            <p:cNvSpPr/>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11" name="Freeform 9"/>
            <p:cNvSpPr/>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2" name="Freeform 10"/>
            <p:cNvSpPr/>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13" name="Freeform 11"/>
            <p:cNvSpPr/>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p:nvSpPr>
          <p:cNvPr id="2" name="Title Placeholder 1"/>
          <p:cNvSpPr>
            <a:spLocks noGrp="1"/>
          </p:cNvSpPr>
          <p:nvPr>
            <p:ph type="title"/>
          </p:nvPr>
        </p:nvSpPr>
        <p:spPr>
          <a:xfrm>
            <a:off x="1484311" y="685800"/>
            <a:ext cx="10018713" cy="1752599"/>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484310" y="2666999"/>
            <a:ext cx="10018713" cy="3124201"/>
          </a:xfrm>
          <a:prstGeom prst="rect">
            <a:avLst/>
          </a:prstGeom>
        </p:spPr>
        <p:txBody>
          <a:bodyPr vert="horz" lIns="91440" tIns="45720" rIns="91440" bIns="45720" rtlCol="0"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9732656" y="5883275"/>
            <a:ext cx="1143000"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4568FA57-D3BB-DF49-81F3-35B4A62B2204}" type="datetimeFigureOut">
              <a:rPr lang="en-US" smtClean="0"/>
              <a:t>8/28/17</a:t>
            </a:fld>
            <a:endParaRPr lang="en-US"/>
          </a:p>
        </p:txBody>
      </p:sp>
      <p:sp>
        <p:nvSpPr>
          <p:cNvPr id="5" name="Footer Placeholder 4"/>
          <p:cNvSpPr>
            <a:spLocks noGrp="1"/>
          </p:cNvSpPr>
          <p:nvPr>
            <p:ph type="ftr" sz="quarter" idx="3"/>
          </p:nvPr>
        </p:nvSpPr>
        <p:spPr>
          <a:xfrm>
            <a:off x="2572279" y="5883275"/>
            <a:ext cx="7084177" cy="3651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10951856" y="5883275"/>
            <a:ext cx="551167"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8193465A-91BC-6D45-ADA8-AB85463887E7}" type="slidenum">
              <a:rPr lang="en-US" smtClean="0"/>
              <a:t>‹#›</a:t>
            </a:fld>
            <a:endParaRPr lang="en-US"/>
          </a:p>
        </p:txBody>
      </p:sp>
    </p:spTree>
    <p:extLst>
      <p:ext uri="{BB962C8B-B14F-4D97-AF65-F5344CB8AC3E}">
        <p14:creationId xmlns:p14="http://schemas.microsoft.com/office/powerpoint/2010/main" val="592469733"/>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 id="2147483744" r:id="rId12"/>
    <p:sldLayoutId id="2147483745" r:id="rId13"/>
    <p:sldLayoutId id="2147483746" r:id="rId14"/>
    <p:sldLayoutId id="2147483747" r:id="rId15"/>
    <p:sldLayoutId id="2147483748" r:id="rId16"/>
    <p:sldLayoutId id="2147483749" r:id="rId17"/>
  </p:sldLayoutIdLst>
  <p:txStyles>
    <p:title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lumMod val="75000"/>
          </a:schemeClr>
        </a:buClr>
        <a:buSzPct val="145000"/>
        <a:buFont typeface="Arial"/>
        <a:buChar char="•"/>
        <a:defRPr sz="2400"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lumMod val="75000"/>
          </a:schemeClr>
        </a:buClr>
        <a:buSzPct val="145000"/>
        <a:buFont typeface="Arial"/>
        <a:buChar char="•"/>
        <a:defRPr sz="2000" kern="1200" cap="none">
          <a:solidFill>
            <a:schemeClr val="tx1"/>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lumMod val="75000"/>
          </a:schemeClr>
        </a:buClr>
        <a:buSzPct val="145000"/>
        <a:buFont typeface="Arial"/>
        <a:buChar char="•"/>
        <a:defRPr sz="1800" kern="1200" cap="none">
          <a:solidFill>
            <a:schemeClr val="tx1"/>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lumMod val="75000"/>
          </a:schemeClr>
        </a:buClr>
        <a:buSzPct val="145000"/>
        <a:buFont typeface="Arial"/>
        <a:buChar char="•"/>
        <a:defRPr sz="1600" kern="1200" cap="none">
          <a:solidFill>
            <a:schemeClr val="tx1"/>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 xmlns:p15="http://schemas.microsoft.com/office/powerpoint/2012/main"/>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jpe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dirty="0" smtClean="0"/>
              <a:t>Social </a:t>
            </a:r>
            <a:r>
              <a:rPr lang="en-US" smtClean="0"/>
              <a:t>Learning Theory</a:t>
            </a:r>
            <a:r>
              <a:rPr lang="en-US" dirty="0" smtClean="0"/>
              <a:t/>
            </a:r>
            <a:br>
              <a:rPr lang="en-US" dirty="0" smtClean="0"/>
            </a:br>
            <a:r>
              <a:rPr lang="en-US" dirty="0" smtClean="0"/>
              <a:t>{Bandura}</a:t>
            </a:r>
            <a:endParaRPr lang="en-US" dirty="0"/>
          </a:p>
        </p:txBody>
      </p:sp>
      <p:sp>
        <p:nvSpPr>
          <p:cNvPr id="3" name="Subtitle 2"/>
          <p:cNvSpPr>
            <a:spLocks noGrp="1"/>
          </p:cNvSpPr>
          <p:nvPr>
            <p:ph type="subTitle" idx="1"/>
          </p:nvPr>
        </p:nvSpPr>
        <p:spPr>
          <a:xfrm>
            <a:off x="4515378" y="6462149"/>
            <a:ext cx="6987645" cy="395851"/>
          </a:xfrm>
        </p:spPr>
        <p:txBody>
          <a:bodyPr>
            <a:normAutofit lnSpcReduction="10000"/>
          </a:bodyPr>
          <a:lstStyle/>
          <a:p>
            <a:r>
              <a:rPr lang="en-US" dirty="0" smtClean="0"/>
              <a:t>708: </a:t>
            </a:r>
            <a:r>
              <a:rPr lang="en-US" smtClean="0"/>
              <a:t>Cognitive Assessment &amp; Psychotherapy</a:t>
            </a:r>
            <a:endParaRPr lang="en-US"/>
          </a:p>
        </p:txBody>
      </p:sp>
      <p:sp>
        <p:nvSpPr>
          <p:cNvPr id="4" name="Subtitle 2"/>
          <p:cNvSpPr txBox="1">
            <a:spLocks/>
          </p:cNvSpPr>
          <p:nvPr/>
        </p:nvSpPr>
        <p:spPr>
          <a:xfrm>
            <a:off x="0" y="0"/>
            <a:ext cx="6987645" cy="410562"/>
          </a:xfrm>
          <a:prstGeom prst="rect">
            <a:avLst/>
          </a:prstGeom>
        </p:spPr>
        <p:txBody>
          <a:bodyPr vert="horz" lIns="91440" tIns="45720" rIns="91440" bIns="45720"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a:r>
              <a:rPr lang="en-US" sz="2400" b="1" dirty="0" smtClean="0"/>
              <a:t>1b</a:t>
            </a:r>
            <a:endParaRPr lang="en-US" sz="2400" b="1" dirty="0"/>
          </a:p>
        </p:txBody>
      </p:sp>
    </p:spTree>
    <p:extLst>
      <p:ext uri="{BB962C8B-B14F-4D97-AF65-F5344CB8AC3E}">
        <p14:creationId xmlns:p14="http://schemas.microsoft.com/office/powerpoint/2010/main" val="9193929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Theoretical Perspectives</a:t>
            </a:r>
            <a:br>
              <a:rPr lang="en-US" dirty="0" smtClean="0"/>
            </a:br>
            <a:r>
              <a:rPr lang="en-US" sz="3100" dirty="0" smtClean="0"/>
              <a:t>(Bandura, 1977)</a:t>
            </a:r>
            <a:endParaRPr lang="en-US" sz="3100" dirty="0"/>
          </a:p>
        </p:txBody>
      </p:sp>
      <p:sp>
        <p:nvSpPr>
          <p:cNvPr id="3" name="Content Placeholder 2"/>
          <p:cNvSpPr>
            <a:spLocks noGrp="1"/>
          </p:cNvSpPr>
          <p:nvPr>
            <p:ph idx="1"/>
          </p:nvPr>
        </p:nvSpPr>
        <p:spPr>
          <a:xfrm>
            <a:off x="1981200" y="1600200"/>
            <a:ext cx="8229600" cy="5257800"/>
          </a:xfrm>
        </p:spPr>
        <p:txBody>
          <a:bodyPr/>
          <a:lstStyle/>
          <a:p>
            <a:r>
              <a:rPr lang="en-US" dirty="0" smtClean="0"/>
              <a:t>“The explanatory power of a psychological theory is gauged by its accuracy in specifying the conditions governing psychological phenomena and the mechanisms by which the determinants produce their effects.” (p. 4)</a:t>
            </a:r>
          </a:p>
          <a:p>
            <a:endParaRPr lang="en-US" dirty="0"/>
          </a:p>
          <a:p>
            <a:r>
              <a:rPr lang="en-US" dirty="0" smtClean="0"/>
              <a:t>“The value of a theory is ultimately judged by the power of the procedures it generates to effect psychological changes.” (p. 4)</a:t>
            </a:r>
            <a:endParaRPr lang="en-US" dirty="0"/>
          </a:p>
        </p:txBody>
      </p:sp>
    </p:spTree>
    <p:extLst>
      <p:ext uri="{BB962C8B-B14F-4D97-AF65-F5344CB8AC3E}">
        <p14:creationId xmlns:p14="http://schemas.microsoft.com/office/powerpoint/2010/main" val="8140592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Theoretical Perspectives</a:t>
            </a:r>
            <a:endParaRPr lang="en-US" sz="3100" dirty="0"/>
          </a:p>
        </p:txBody>
      </p:sp>
      <p:sp>
        <p:nvSpPr>
          <p:cNvPr id="3" name="Content Placeholder 2"/>
          <p:cNvSpPr>
            <a:spLocks noGrp="1"/>
          </p:cNvSpPr>
          <p:nvPr>
            <p:ph idx="1"/>
          </p:nvPr>
        </p:nvSpPr>
        <p:spPr>
          <a:xfrm>
            <a:off x="1981200" y="1600200"/>
            <a:ext cx="8229600" cy="5257800"/>
          </a:xfrm>
        </p:spPr>
        <p:txBody>
          <a:bodyPr/>
          <a:lstStyle/>
          <a:p>
            <a:r>
              <a:rPr lang="en-US" dirty="0" smtClean="0"/>
              <a:t>Bandura criticizes traditional personality theories – needs, drives, impulses, etc. below the level of consciousness; traits as explanations of behavior; environment (i.e., response contingencies) as explanations of behavior</a:t>
            </a:r>
          </a:p>
          <a:p>
            <a:endParaRPr lang="en-US" dirty="0"/>
          </a:p>
        </p:txBody>
      </p:sp>
    </p:spTree>
    <p:extLst>
      <p:ext uri="{BB962C8B-B14F-4D97-AF65-F5344CB8AC3E}">
        <p14:creationId xmlns:p14="http://schemas.microsoft.com/office/powerpoint/2010/main" val="2754660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Theoretical Perspectives</a:t>
            </a:r>
            <a:endParaRPr lang="en-US" dirty="0"/>
          </a:p>
        </p:txBody>
      </p:sp>
      <p:sp>
        <p:nvSpPr>
          <p:cNvPr id="3" name="Content Placeholder 2"/>
          <p:cNvSpPr>
            <a:spLocks noGrp="1"/>
          </p:cNvSpPr>
          <p:nvPr>
            <p:ph idx="1"/>
          </p:nvPr>
        </p:nvSpPr>
        <p:spPr>
          <a:xfrm>
            <a:off x="1981200" y="1600200"/>
            <a:ext cx="8229600" cy="5257800"/>
          </a:xfrm>
        </p:spPr>
        <p:txBody>
          <a:bodyPr/>
          <a:lstStyle/>
          <a:p>
            <a:r>
              <a:rPr lang="en-US" dirty="0" smtClean="0"/>
              <a:t>“Most of the participants in the controversy over the determinants of behavioral variation eventually adopted the view that behavior results from the interaction of persons and situations, rather than from either factor alone.” (p. 9)</a:t>
            </a:r>
          </a:p>
          <a:p>
            <a:pPr lvl="1"/>
            <a:r>
              <a:rPr lang="en-US" dirty="0" smtClean="0"/>
              <a:t>Personal and environmental factors do not function as independent determinants, rather they determine each other.</a:t>
            </a:r>
          </a:p>
          <a:p>
            <a:pPr lvl="2"/>
            <a:r>
              <a:rPr lang="en-US" dirty="0" smtClean="0"/>
              <a:t>Reciprocal Determinism (discussed soon)</a:t>
            </a:r>
            <a:endParaRPr lang="en-US" dirty="0"/>
          </a:p>
        </p:txBody>
      </p:sp>
    </p:spTree>
    <p:extLst>
      <p:ext uri="{BB962C8B-B14F-4D97-AF65-F5344CB8AC3E}">
        <p14:creationId xmlns:p14="http://schemas.microsoft.com/office/powerpoint/2010/main" val="19314666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Theoretical Perspectives</a:t>
            </a:r>
            <a:endParaRPr lang="en-US" dirty="0"/>
          </a:p>
        </p:txBody>
      </p:sp>
      <p:sp>
        <p:nvSpPr>
          <p:cNvPr id="3" name="Content Placeholder 2"/>
          <p:cNvSpPr>
            <a:spLocks noGrp="1"/>
          </p:cNvSpPr>
          <p:nvPr>
            <p:ph idx="1"/>
          </p:nvPr>
        </p:nvSpPr>
        <p:spPr>
          <a:xfrm>
            <a:off x="1981200" y="1600200"/>
            <a:ext cx="8229600" cy="5257800"/>
          </a:xfrm>
        </p:spPr>
        <p:txBody>
          <a:bodyPr>
            <a:normAutofit/>
          </a:bodyPr>
          <a:lstStyle/>
          <a:p>
            <a:r>
              <a:rPr lang="en-US" dirty="0" smtClean="0"/>
              <a:t>“Research has demonstrated that people learn and retain behavior much better by using cognitive aids that they generate than by reinforced repetitive performance.” (p. 10)</a:t>
            </a:r>
          </a:p>
          <a:p>
            <a:pPr lvl="1"/>
            <a:r>
              <a:rPr lang="en-US" dirty="0" smtClean="0"/>
              <a:t>Much evidence for the causal influence of cognitions on behavior</a:t>
            </a:r>
          </a:p>
          <a:p>
            <a:pPr lvl="1"/>
            <a:endParaRPr lang="en-US" dirty="0"/>
          </a:p>
          <a:p>
            <a:r>
              <a:rPr lang="en-US" dirty="0" smtClean="0"/>
              <a:t>Thus, much learning is done by observation of others (in addition to direct experience)</a:t>
            </a:r>
          </a:p>
        </p:txBody>
      </p:sp>
    </p:spTree>
    <p:extLst>
      <p:ext uri="{BB962C8B-B14F-4D97-AF65-F5344CB8AC3E}">
        <p14:creationId xmlns:p14="http://schemas.microsoft.com/office/powerpoint/2010/main" val="7964726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Theoretical Perspectives</a:t>
            </a:r>
            <a:endParaRPr lang="en-US" dirty="0"/>
          </a:p>
        </p:txBody>
      </p:sp>
      <p:sp>
        <p:nvSpPr>
          <p:cNvPr id="3" name="Content Placeholder 2"/>
          <p:cNvSpPr>
            <a:spLocks noGrp="1"/>
          </p:cNvSpPr>
          <p:nvPr>
            <p:ph idx="1"/>
          </p:nvPr>
        </p:nvSpPr>
        <p:spPr>
          <a:xfrm>
            <a:off x="1981200" y="1600200"/>
            <a:ext cx="8229600" cy="5257800"/>
          </a:xfrm>
        </p:spPr>
        <p:txBody>
          <a:bodyPr>
            <a:normAutofit/>
          </a:bodyPr>
          <a:lstStyle/>
          <a:p>
            <a:r>
              <a:rPr lang="en-US" dirty="0" smtClean="0"/>
              <a:t>“Another distinguishing feature of social learning theory is the prominent role it assigns to self-regulatory capacities.  By arranging environmental inducements, generating cognitive supports, and producing consequences for their own actions, people are able to exercise some measure of control over their own behavior.” (p. 13)</a:t>
            </a:r>
          </a:p>
          <a:p>
            <a:endParaRPr lang="en-US" dirty="0"/>
          </a:p>
          <a:p>
            <a:r>
              <a:rPr lang="en-US" dirty="0" smtClean="0"/>
              <a:t>In other words, people do have some measure of control over their own behavior </a:t>
            </a:r>
            <a:r>
              <a:rPr lang="en-US" dirty="0" smtClean="0">
                <a:sym typeface="Wingdings"/>
              </a:rPr>
              <a:t> free will</a:t>
            </a:r>
            <a:endParaRPr lang="en-US" dirty="0" smtClean="0"/>
          </a:p>
        </p:txBody>
      </p:sp>
    </p:spTree>
    <p:extLst>
      <p:ext uri="{BB962C8B-B14F-4D97-AF65-F5344CB8AC3E}">
        <p14:creationId xmlns:p14="http://schemas.microsoft.com/office/powerpoint/2010/main" val="10494836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28973673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{Origins of Behavior}</a:t>
            </a:r>
            <a:br>
              <a:rPr lang="en-US" dirty="0" smtClean="0"/>
            </a:br>
            <a:r>
              <a:rPr lang="en-US" dirty="0" smtClean="0"/>
              <a:t>Elements of Observational Learning</a:t>
            </a:r>
            <a:br>
              <a:rPr lang="en-US" dirty="0" smtClean="0"/>
            </a:br>
            <a:r>
              <a:rPr lang="en-US" sz="3100" dirty="0" smtClean="0"/>
              <a:t>(Bandura, 1977)</a:t>
            </a:r>
            <a:endParaRPr lang="en-US" sz="3100" dirty="0"/>
          </a:p>
        </p:txBody>
      </p:sp>
      <p:sp>
        <p:nvSpPr>
          <p:cNvPr id="3" name="Content Placeholder 2"/>
          <p:cNvSpPr>
            <a:spLocks noGrp="1"/>
          </p:cNvSpPr>
          <p:nvPr>
            <p:ph idx="1"/>
          </p:nvPr>
        </p:nvSpPr>
        <p:spPr>
          <a:xfrm>
            <a:off x="1981200" y="1613941"/>
            <a:ext cx="8229600" cy="5257800"/>
          </a:xfrm>
        </p:spPr>
        <p:txBody>
          <a:bodyPr>
            <a:normAutofit/>
          </a:bodyPr>
          <a:lstStyle/>
          <a:p>
            <a:r>
              <a:rPr lang="en-US" b="1" dirty="0"/>
              <a:t>Attention</a:t>
            </a:r>
            <a:r>
              <a:rPr lang="en-US" dirty="0"/>
              <a:t> - To learn anything through observation, the learner must first pay attention to the model – people pay attention more to those people they perceive as similar to them and to people whom they perceive as attractive (this can include high status, competence, and power) </a:t>
            </a:r>
          </a:p>
        </p:txBody>
      </p:sp>
    </p:spTree>
    <p:extLst>
      <p:ext uri="{BB962C8B-B14F-4D97-AF65-F5344CB8AC3E}">
        <p14:creationId xmlns:p14="http://schemas.microsoft.com/office/powerpoint/2010/main" val="3728142033"/>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Elements of Observational Learning</a:t>
            </a:r>
            <a:br>
              <a:rPr lang="en-US" dirty="0" smtClean="0"/>
            </a:br>
            <a:r>
              <a:rPr lang="en-US" sz="3100" dirty="0" smtClean="0"/>
              <a:t>(Bandura, 1977)</a:t>
            </a:r>
            <a:endParaRPr lang="en-US" sz="3100" dirty="0"/>
          </a:p>
        </p:txBody>
      </p:sp>
      <p:sp>
        <p:nvSpPr>
          <p:cNvPr id="3" name="Content Placeholder 2"/>
          <p:cNvSpPr>
            <a:spLocks noGrp="1"/>
          </p:cNvSpPr>
          <p:nvPr>
            <p:ph idx="1"/>
          </p:nvPr>
        </p:nvSpPr>
        <p:spPr>
          <a:xfrm>
            <a:off x="1981200" y="1600200"/>
            <a:ext cx="8229600" cy="5257800"/>
          </a:xfrm>
        </p:spPr>
        <p:txBody>
          <a:bodyPr>
            <a:normAutofit/>
          </a:bodyPr>
          <a:lstStyle/>
          <a:p>
            <a:r>
              <a:rPr lang="en-US" b="1" dirty="0" smtClean="0"/>
              <a:t>Memory – </a:t>
            </a:r>
            <a:r>
              <a:rPr lang="en-US" dirty="0"/>
              <a:t>The learner must also be able to retain the memory of what was done, such as remembering the steps in preparing a dish that was first seen on a cooking </a:t>
            </a:r>
            <a:r>
              <a:rPr lang="en-US" dirty="0" smtClean="0"/>
              <a:t>show</a:t>
            </a:r>
          </a:p>
          <a:p>
            <a:pPr lvl="1"/>
            <a:r>
              <a:rPr lang="en-US" dirty="0" smtClean="0"/>
              <a:t>The response patterns must be represented in memory in symbolic form</a:t>
            </a:r>
          </a:p>
          <a:p>
            <a:pPr lvl="1"/>
            <a:r>
              <a:rPr lang="en-US" dirty="0" smtClean="0"/>
              <a:t>Imagery and verbal coding are the two most common systems for retention</a:t>
            </a:r>
          </a:p>
          <a:p>
            <a:pPr lvl="2"/>
            <a:r>
              <a:rPr lang="en-US" dirty="0" smtClean="0"/>
              <a:t>These memory codes serve as guides for performance – mental rehearsal (visualizing performance) increases proficiency and retention</a:t>
            </a:r>
            <a:endParaRPr lang="en-US" dirty="0"/>
          </a:p>
          <a:p>
            <a:endParaRPr lang="en-US" dirty="0"/>
          </a:p>
        </p:txBody>
      </p:sp>
    </p:spTree>
    <p:extLst>
      <p:ext uri="{BB962C8B-B14F-4D97-AF65-F5344CB8AC3E}">
        <p14:creationId xmlns:p14="http://schemas.microsoft.com/office/powerpoint/2010/main" val="871259818"/>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Elements of Observational Learning</a:t>
            </a:r>
            <a:br>
              <a:rPr lang="en-US" dirty="0" smtClean="0"/>
            </a:br>
            <a:r>
              <a:rPr lang="en-US" sz="3100" dirty="0" smtClean="0"/>
              <a:t>(Bandura, 1977)</a:t>
            </a:r>
            <a:endParaRPr lang="en-US" sz="3100" dirty="0"/>
          </a:p>
        </p:txBody>
      </p:sp>
      <p:sp>
        <p:nvSpPr>
          <p:cNvPr id="3" name="Content Placeholder 2"/>
          <p:cNvSpPr>
            <a:spLocks noGrp="1"/>
          </p:cNvSpPr>
          <p:nvPr>
            <p:ph idx="1"/>
          </p:nvPr>
        </p:nvSpPr>
        <p:spPr>
          <a:xfrm>
            <a:off x="1981200" y="1613941"/>
            <a:ext cx="8229600" cy="5257800"/>
          </a:xfrm>
        </p:spPr>
        <p:txBody>
          <a:bodyPr>
            <a:normAutofit/>
          </a:bodyPr>
          <a:lstStyle/>
          <a:p>
            <a:r>
              <a:rPr lang="en-US" b="1" dirty="0" smtClean="0"/>
              <a:t>Imitation</a:t>
            </a:r>
            <a:r>
              <a:rPr lang="en-US" dirty="0" smtClean="0"/>
              <a:t> – The learner must be capable of reproducing, or imitating, the actions of the model</a:t>
            </a:r>
          </a:p>
          <a:p>
            <a:pPr lvl="1"/>
            <a:r>
              <a:rPr lang="en-US" dirty="0" smtClean="0"/>
              <a:t>Involves converting symbolic representations into appropriate actions</a:t>
            </a:r>
            <a:endParaRPr lang="en-US" dirty="0"/>
          </a:p>
        </p:txBody>
      </p:sp>
    </p:spTree>
    <p:extLst>
      <p:ext uri="{BB962C8B-B14F-4D97-AF65-F5344CB8AC3E}">
        <p14:creationId xmlns:p14="http://schemas.microsoft.com/office/powerpoint/2010/main" val="3837743722"/>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Elements of Observational Learning</a:t>
            </a:r>
            <a:br>
              <a:rPr lang="en-US" dirty="0" smtClean="0"/>
            </a:br>
            <a:r>
              <a:rPr lang="en-US" sz="3100" dirty="0" smtClean="0"/>
              <a:t>(Bandura, 1977)</a:t>
            </a:r>
            <a:endParaRPr lang="en-US" sz="3100" dirty="0"/>
          </a:p>
        </p:txBody>
      </p:sp>
      <p:sp>
        <p:nvSpPr>
          <p:cNvPr id="3" name="Content Placeholder 2"/>
          <p:cNvSpPr>
            <a:spLocks noGrp="1"/>
          </p:cNvSpPr>
          <p:nvPr>
            <p:ph idx="1"/>
          </p:nvPr>
        </p:nvSpPr>
        <p:spPr>
          <a:xfrm>
            <a:off x="1981200" y="1613941"/>
            <a:ext cx="8229600" cy="5257800"/>
          </a:xfrm>
        </p:spPr>
        <p:txBody>
          <a:bodyPr>
            <a:normAutofit/>
          </a:bodyPr>
          <a:lstStyle/>
          <a:p>
            <a:r>
              <a:rPr lang="en-US" b="1" dirty="0" smtClean="0"/>
              <a:t>Motivation</a:t>
            </a:r>
            <a:r>
              <a:rPr lang="en-US" dirty="0" smtClean="0"/>
              <a:t> – The learner must have the desire to perform the action (i.e., actually care)</a:t>
            </a:r>
          </a:p>
          <a:p>
            <a:pPr lvl="1"/>
            <a:r>
              <a:rPr lang="en-US" dirty="0" smtClean="0"/>
              <a:t>Do the actions result in outcomes that are valued?  Or are they unrewarding or punishing?</a:t>
            </a:r>
            <a:endParaRPr lang="en-US" dirty="0"/>
          </a:p>
        </p:txBody>
      </p:sp>
    </p:spTree>
    <p:extLst>
      <p:ext uri="{BB962C8B-B14F-4D97-AF65-F5344CB8AC3E}">
        <p14:creationId xmlns:p14="http://schemas.microsoft.com/office/powerpoint/2010/main" val="2493008130"/>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12518579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Antecedent Determinants</a:t>
            </a:r>
            <a:br>
              <a:rPr lang="en-US" dirty="0" smtClean="0"/>
            </a:br>
            <a:r>
              <a:rPr lang="en-US" sz="3100" dirty="0" smtClean="0"/>
              <a:t>(Bandura, 1977)</a:t>
            </a:r>
            <a:endParaRPr lang="en-US" sz="3100" dirty="0"/>
          </a:p>
        </p:txBody>
      </p:sp>
      <p:sp>
        <p:nvSpPr>
          <p:cNvPr id="3" name="Content Placeholder 2"/>
          <p:cNvSpPr>
            <a:spLocks noGrp="1"/>
          </p:cNvSpPr>
          <p:nvPr>
            <p:ph idx="1"/>
          </p:nvPr>
        </p:nvSpPr>
        <p:spPr>
          <a:xfrm>
            <a:off x="1981200" y="1600200"/>
            <a:ext cx="8229600" cy="5257800"/>
          </a:xfrm>
        </p:spPr>
        <p:txBody>
          <a:bodyPr/>
          <a:lstStyle/>
          <a:p>
            <a:r>
              <a:rPr lang="en-US" dirty="0" smtClean="0"/>
              <a:t>“If people are to function effectively, they must anticipate the probable consequences of different events and courses of action and regulate their behavior accordingly.” (p. 58)</a:t>
            </a:r>
          </a:p>
          <a:p>
            <a:pPr lvl="1"/>
            <a:r>
              <a:rPr lang="en-US" dirty="0" smtClean="0"/>
              <a:t>Anticipation and expectations are a cognitive function</a:t>
            </a:r>
          </a:p>
          <a:p>
            <a:endParaRPr lang="en-US" dirty="0" smtClean="0"/>
          </a:p>
          <a:p>
            <a:r>
              <a:rPr lang="en-US" dirty="0" smtClean="0"/>
              <a:t>“Humans do not simply respond to stimuli; they interpret them.” (p. 59)</a:t>
            </a:r>
            <a:endParaRPr lang="en-US" dirty="0"/>
          </a:p>
        </p:txBody>
      </p:sp>
    </p:spTree>
    <p:extLst>
      <p:ext uri="{BB962C8B-B14F-4D97-AF65-F5344CB8AC3E}">
        <p14:creationId xmlns:p14="http://schemas.microsoft.com/office/powerpoint/2010/main" val="15414916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Antecedent Determinants</a:t>
            </a:r>
            <a:endParaRPr lang="en-US" sz="3100" dirty="0"/>
          </a:p>
        </p:txBody>
      </p:sp>
      <p:sp>
        <p:nvSpPr>
          <p:cNvPr id="3" name="Content Placeholder 2"/>
          <p:cNvSpPr>
            <a:spLocks noGrp="1"/>
          </p:cNvSpPr>
          <p:nvPr>
            <p:ph idx="1"/>
          </p:nvPr>
        </p:nvSpPr>
        <p:spPr>
          <a:xfrm>
            <a:off x="1981200" y="1600200"/>
            <a:ext cx="8229600" cy="5257800"/>
          </a:xfrm>
        </p:spPr>
        <p:txBody>
          <a:bodyPr/>
          <a:lstStyle/>
          <a:p>
            <a:r>
              <a:rPr lang="en-US" dirty="0" smtClean="0"/>
              <a:t>Anxiety &amp; Defensive Behavior</a:t>
            </a:r>
          </a:p>
          <a:p>
            <a:pPr lvl="1"/>
            <a:r>
              <a:rPr lang="en-US" dirty="0" smtClean="0"/>
              <a:t>“A great deal of human behavior is activated by events which become threatening through association with painful experiences.  A prime function of most anticipatory behavior is to provide protection against potential hazards.” (p. 60)</a:t>
            </a:r>
          </a:p>
          <a:p>
            <a:pPr lvl="1"/>
            <a:r>
              <a:rPr lang="en-US" dirty="0" smtClean="0"/>
              <a:t>“Aversive experiences, either of a personal or vicarious sort, create expectations of injury that can activate both fear and defensive conduct.” (p. 61)</a:t>
            </a:r>
          </a:p>
          <a:p>
            <a:pPr lvl="1"/>
            <a:r>
              <a:rPr lang="en-US" dirty="0" smtClean="0"/>
              <a:t>“What such individuals need in order to relinquish their fearful expectations are powerful disconfirming experiences, which verbal assurances alone do not provide.” (p. 62)</a:t>
            </a:r>
          </a:p>
          <a:p>
            <a:pPr lvl="2"/>
            <a:r>
              <a:rPr lang="en-US" dirty="0" smtClean="0"/>
              <a:t>Exposure!</a:t>
            </a:r>
            <a:endParaRPr lang="en-US" dirty="0"/>
          </a:p>
        </p:txBody>
      </p:sp>
    </p:spTree>
    <p:extLst>
      <p:ext uri="{BB962C8B-B14F-4D97-AF65-F5344CB8AC3E}">
        <p14:creationId xmlns:p14="http://schemas.microsoft.com/office/powerpoint/2010/main" val="188765751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Antecedent Determinants</a:t>
            </a:r>
            <a:endParaRPr lang="en-US" sz="3100" dirty="0"/>
          </a:p>
        </p:txBody>
      </p:sp>
      <p:sp>
        <p:nvSpPr>
          <p:cNvPr id="3" name="Content Placeholder 2"/>
          <p:cNvSpPr>
            <a:spLocks noGrp="1"/>
          </p:cNvSpPr>
          <p:nvPr>
            <p:ph idx="1"/>
          </p:nvPr>
        </p:nvSpPr>
        <p:spPr>
          <a:xfrm>
            <a:off x="1981200" y="1600200"/>
            <a:ext cx="8229600" cy="5257800"/>
          </a:xfrm>
        </p:spPr>
        <p:txBody>
          <a:bodyPr/>
          <a:lstStyle/>
          <a:p>
            <a:r>
              <a:rPr lang="en-US" dirty="0" smtClean="0"/>
              <a:t>Vicarious Expectancy Learning</a:t>
            </a:r>
          </a:p>
          <a:p>
            <a:pPr lvl="1"/>
            <a:r>
              <a:rPr lang="en-US" dirty="0" smtClean="0"/>
              <a:t>Our expectations about the outcomes of a particular course of action depend not only on what has happened to us in the past, but also on what we have observed happening to others</a:t>
            </a:r>
          </a:p>
          <a:p>
            <a:pPr lvl="1"/>
            <a:r>
              <a:rPr lang="en-US" dirty="0" smtClean="0"/>
              <a:t>Other people act as models, from whom we learn the probable consequences of particular alternative behaviors</a:t>
            </a:r>
          </a:p>
          <a:p>
            <a:pPr lvl="2"/>
            <a:r>
              <a:rPr lang="en-US" dirty="0" smtClean="0"/>
              <a:t>Positive or negative</a:t>
            </a:r>
          </a:p>
          <a:p>
            <a:pPr lvl="1"/>
            <a:r>
              <a:rPr lang="en-US" dirty="0" smtClean="0"/>
              <a:t>You do not have to perform particular actions yourself in order to learn about them and their consequences</a:t>
            </a:r>
            <a:endParaRPr lang="en-US" dirty="0"/>
          </a:p>
        </p:txBody>
      </p:sp>
    </p:spTree>
    <p:extLst>
      <p:ext uri="{BB962C8B-B14F-4D97-AF65-F5344CB8AC3E}">
        <p14:creationId xmlns:p14="http://schemas.microsoft.com/office/powerpoint/2010/main" val="135113475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Antecedent Determinants</a:t>
            </a:r>
            <a:endParaRPr lang="en-US" sz="3100" dirty="0"/>
          </a:p>
        </p:txBody>
      </p:sp>
      <p:sp>
        <p:nvSpPr>
          <p:cNvPr id="3" name="Content Placeholder 2"/>
          <p:cNvSpPr>
            <a:spLocks noGrp="1"/>
          </p:cNvSpPr>
          <p:nvPr>
            <p:ph idx="1"/>
          </p:nvPr>
        </p:nvSpPr>
        <p:spPr>
          <a:xfrm>
            <a:off x="1981200" y="1600200"/>
            <a:ext cx="8229600" cy="5257800"/>
          </a:xfrm>
        </p:spPr>
        <p:txBody>
          <a:bodyPr/>
          <a:lstStyle/>
          <a:p>
            <a:r>
              <a:rPr lang="en-US" dirty="0" smtClean="0"/>
              <a:t>Vicarious Expectancy Learning: Empathy</a:t>
            </a:r>
          </a:p>
          <a:p>
            <a:pPr lvl="1"/>
            <a:r>
              <a:rPr lang="en-US" dirty="0" smtClean="0"/>
              <a:t>By observing the emotional reactions of others to a stimulus, it is possible to vicariously learn an intense emotional response to that stimulus </a:t>
            </a:r>
          </a:p>
          <a:p>
            <a:pPr lvl="1"/>
            <a:r>
              <a:rPr lang="en-US" dirty="0" smtClean="0"/>
              <a:t>Mirror Neurons</a:t>
            </a:r>
          </a:p>
          <a:p>
            <a:pPr lvl="2"/>
            <a:r>
              <a:rPr lang="en-US" dirty="0" smtClean="0"/>
              <a:t>Neuroscientists discovered mirror neurons in the brains of animals and humans that are active during observational learning</a:t>
            </a:r>
          </a:p>
        </p:txBody>
      </p:sp>
    </p:spTree>
    <p:extLst>
      <p:ext uri="{BB962C8B-B14F-4D97-AF65-F5344CB8AC3E}">
        <p14:creationId xmlns:p14="http://schemas.microsoft.com/office/powerpoint/2010/main" val="102161393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Antecedent Determinants</a:t>
            </a:r>
            <a:endParaRPr lang="en-US" sz="3100" dirty="0"/>
          </a:p>
        </p:txBody>
      </p:sp>
      <p:sp>
        <p:nvSpPr>
          <p:cNvPr id="3" name="Content Placeholder 2"/>
          <p:cNvSpPr>
            <a:spLocks noGrp="1"/>
          </p:cNvSpPr>
          <p:nvPr>
            <p:ph idx="1"/>
          </p:nvPr>
        </p:nvSpPr>
        <p:spPr>
          <a:xfrm>
            <a:off x="1981200" y="1600200"/>
            <a:ext cx="8229600" cy="2477125"/>
          </a:xfrm>
        </p:spPr>
        <p:txBody>
          <a:bodyPr/>
          <a:lstStyle/>
          <a:p>
            <a:r>
              <a:rPr lang="en-US" dirty="0" smtClean="0"/>
              <a:t>Below: frontal lobe neurons that fire when performing certain actions or when observing another do so (may </a:t>
            </a:r>
            <a:r>
              <a:rPr lang="en-US" smtClean="0"/>
              <a:t>enable imitation and empathy)</a:t>
            </a:r>
            <a:endParaRPr lang="en-US" dirty="0" smtClean="0"/>
          </a:p>
        </p:txBody>
      </p:sp>
      <p:pic>
        <p:nvPicPr>
          <p:cNvPr id="4" name="Picture 4" descr="12673_MyersPsy8e_fi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31495" y="3777517"/>
            <a:ext cx="7324344" cy="26747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 uri="{FAA26D3D-D897-4be2-8F04-BA451C77F1D7}">
              <ma14:placeholderFlag xmlns:ma14="http://schemas.microsoft.com/office/mac/drawingml/2011/main" val="1"/>
            </a:ext>
          </a:extLst>
        </p:spPr>
      </p:pic>
    </p:spTree>
    <p:extLst>
      <p:ext uri="{BB962C8B-B14F-4D97-AF65-F5344CB8AC3E}">
        <p14:creationId xmlns:p14="http://schemas.microsoft.com/office/powerpoint/2010/main" val="156067327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Antecedent Determinants</a:t>
            </a:r>
            <a:endParaRPr lang="en-US" sz="3100" dirty="0"/>
          </a:p>
        </p:txBody>
      </p:sp>
      <p:sp>
        <p:nvSpPr>
          <p:cNvPr id="3" name="Content Placeholder 2"/>
          <p:cNvSpPr>
            <a:spLocks noGrp="1"/>
          </p:cNvSpPr>
          <p:nvPr>
            <p:ph idx="1"/>
          </p:nvPr>
        </p:nvSpPr>
        <p:spPr>
          <a:xfrm>
            <a:off x="1981200" y="1600200"/>
            <a:ext cx="8229600" cy="5257800"/>
          </a:xfrm>
        </p:spPr>
        <p:txBody>
          <a:bodyPr/>
          <a:lstStyle/>
          <a:p>
            <a:r>
              <a:rPr lang="en-US" dirty="0" smtClean="0"/>
              <a:t>Self-Arousal Functions</a:t>
            </a:r>
          </a:p>
          <a:p>
            <a:pPr lvl="1"/>
            <a:r>
              <a:rPr lang="en-US" dirty="0" smtClean="0"/>
              <a:t>You can make yourself feel strong emotions just by thinking about something (or images)</a:t>
            </a:r>
          </a:p>
        </p:txBody>
      </p:sp>
    </p:spTree>
    <p:extLst>
      <p:ext uri="{BB962C8B-B14F-4D97-AF65-F5344CB8AC3E}">
        <p14:creationId xmlns:p14="http://schemas.microsoft.com/office/powerpoint/2010/main" val="122897560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Antecedent Determinants</a:t>
            </a:r>
            <a:endParaRPr lang="en-US" sz="3100" dirty="0"/>
          </a:p>
        </p:txBody>
      </p:sp>
      <p:sp>
        <p:nvSpPr>
          <p:cNvPr id="3" name="Content Placeholder 2"/>
          <p:cNvSpPr>
            <a:spLocks noGrp="1"/>
          </p:cNvSpPr>
          <p:nvPr>
            <p:ph idx="1"/>
          </p:nvPr>
        </p:nvSpPr>
        <p:spPr>
          <a:xfrm>
            <a:off x="1981200" y="1600200"/>
            <a:ext cx="8229600" cy="5257800"/>
          </a:xfrm>
        </p:spPr>
        <p:txBody>
          <a:bodyPr/>
          <a:lstStyle/>
          <a:p>
            <a:r>
              <a:rPr lang="en-US" dirty="0" smtClean="0"/>
              <a:t>Dysfunctional Expectancy Learning</a:t>
            </a:r>
          </a:p>
          <a:p>
            <a:pPr lvl="1"/>
            <a:r>
              <a:rPr lang="en-US" dirty="0" smtClean="0"/>
              <a:t>“Because of one’s selective attention </a:t>
            </a:r>
            <a:r>
              <a:rPr lang="en-US" dirty="0" smtClean="0"/>
              <a:t>or </a:t>
            </a:r>
            <a:r>
              <a:rPr lang="en-US" dirty="0" smtClean="0"/>
              <a:t>the distinctiveness of events, it is sometimes the coincidental correlates that assume predictive value.” (p. 77)</a:t>
            </a:r>
          </a:p>
          <a:p>
            <a:pPr lvl="2"/>
            <a:r>
              <a:rPr lang="en-US" dirty="0" smtClean="0"/>
              <a:t>i.e., correlation of events can turn into perceived predictive/causal facts</a:t>
            </a:r>
          </a:p>
          <a:p>
            <a:pPr lvl="3"/>
            <a:r>
              <a:rPr lang="en-US" dirty="0" smtClean="0"/>
              <a:t>e.g., anxiety, depression</a:t>
            </a:r>
          </a:p>
          <a:p>
            <a:pPr lvl="2"/>
            <a:r>
              <a:rPr lang="en-US" dirty="0" smtClean="0"/>
              <a:t>“In this process, the inappropriate behavior is maintained by self-produced reality rather than by conditions that have existed in the past but are no longer in effect.” (p. 77)</a:t>
            </a:r>
          </a:p>
          <a:p>
            <a:pPr lvl="3"/>
            <a:r>
              <a:rPr lang="en-US" dirty="0" smtClean="0"/>
              <a:t>i.e., a new reality (but inaccurate) is created and may no longer be related to the initial event/experience</a:t>
            </a:r>
          </a:p>
          <a:p>
            <a:pPr lvl="4"/>
            <a:r>
              <a:rPr lang="en-US" dirty="0" smtClean="0"/>
              <a:t>And, may continue to persist even in the presence of contradictory evidence</a:t>
            </a:r>
          </a:p>
        </p:txBody>
      </p:sp>
    </p:spTree>
    <p:extLst>
      <p:ext uri="{BB962C8B-B14F-4D97-AF65-F5344CB8AC3E}">
        <p14:creationId xmlns:p14="http://schemas.microsoft.com/office/powerpoint/2010/main" val="107568996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Antecedent Determinants</a:t>
            </a:r>
            <a:endParaRPr lang="en-US" sz="3100" dirty="0"/>
          </a:p>
        </p:txBody>
      </p:sp>
      <p:sp>
        <p:nvSpPr>
          <p:cNvPr id="3" name="Content Placeholder 2"/>
          <p:cNvSpPr>
            <a:spLocks noGrp="1"/>
          </p:cNvSpPr>
          <p:nvPr>
            <p:ph idx="1"/>
          </p:nvPr>
        </p:nvSpPr>
        <p:spPr>
          <a:xfrm>
            <a:off x="1981200" y="1600200"/>
            <a:ext cx="8229600" cy="5257800"/>
          </a:xfrm>
        </p:spPr>
        <p:txBody>
          <a:bodyPr/>
          <a:lstStyle/>
          <a:p>
            <a:r>
              <a:rPr lang="en-US" dirty="0" smtClean="0"/>
              <a:t>There is more from this chapter</a:t>
            </a:r>
          </a:p>
          <a:p>
            <a:pPr lvl="1"/>
            <a:r>
              <a:rPr lang="en-US" dirty="0" smtClean="0"/>
              <a:t>Will be covered in next lecture as part of self-efficacy and reciprocal determinism</a:t>
            </a:r>
          </a:p>
        </p:txBody>
      </p:sp>
    </p:spTree>
    <p:extLst>
      <p:ext uri="{BB962C8B-B14F-4D97-AF65-F5344CB8AC3E}">
        <p14:creationId xmlns:p14="http://schemas.microsoft.com/office/powerpoint/2010/main" val="74688822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Parallax">
  <a:themeElements>
    <a:clrScheme name="Parallax">
      <a:dk1>
        <a:sysClr val="windowText" lastClr="000000"/>
      </a:dk1>
      <a:lt1>
        <a:sysClr val="window" lastClr="FFFFFF"/>
      </a:lt1>
      <a:dk2>
        <a:srgbClr val="212121"/>
      </a:dk2>
      <a:lt2>
        <a:srgbClr val="CDD0D1"/>
      </a:lt2>
      <a:accent1>
        <a:srgbClr val="30ACEC"/>
      </a:accent1>
      <a:accent2>
        <a:srgbClr val="80C34F"/>
      </a:accent2>
      <a:accent3>
        <a:srgbClr val="E29D3E"/>
      </a:accent3>
      <a:accent4>
        <a:srgbClr val="D64A3B"/>
      </a:accent4>
      <a:accent5>
        <a:srgbClr val="D64787"/>
      </a:accent5>
      <a:accent6>
        <a:srgbClr val="A666E1"/>
      </a:accent6>
      <a:hlink>
        <a:srgbClr val="3085ED"/>
      </a:hlink>
      <a:folHlink>
        <a:srgbClr val="82B6F4"/>
      </a:folHlink>
    </a:clrScheme>
    <a:fontScheme name="Parallax">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rallax">
      <a:fillStyleLst>
        <a:solidFill>
          <a:schemeClr val="phClr"/>
        </a:solidFill>
        <a:gradFill rotWithShape="1">
          <a:gsLst>
            <a:gs pos="0">
              <a:schemeClr val="phClr">
                <a:tint val="60000"/>
                <a:lumMod val="104000"/>
              </a:schemeClr>
            </a:gs>
            <a:gs pos="100000">
              <a:schemeClr val="phClr">
                <a:tint val="84000"/>
              </a:schemeClr>
            </a:gs>
          </a:gsLst>
          <a:lin ang="5400000" scaled="0"/>
        </a:gradFill>
        <a:gradFill rotWithShape="1">
          <a:gsLst>
            <a:gs pos="0">
              <a:schemeClr val="phClr">
                <a:tint val="96000"/>
                <a:lumMod val="102000"/>
              </a:schemeClr>
            </a:gs>
            <a:gs pos="100000">
              <a:schemeClr val="phClr">
                <a:shade val="88000"/>
                <a:lumMod val="94000"/>
              </a:schemeClr>
            </a:gs>
          </a:gsLst>
          <a:path path="circle">
            <a:fillToRect l="50000" t="100000" r="100000" b="50000"/>
          </a:path>
        </a:gradFill>
      </a:fillStyleLst>
      <a:lnStyleLst>
        <a:ln w="9525" cap="rnd" cmpd="sng" algn="ctr">
          <a:solidFill>
            <a:schemeClr val="phClr">
              <a:tint val="6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reflection blurRad="12700" stA="26000" endPos="32000" dist="12700" dir="5400000" sy="-100000" rotWithShape="0"/>
          </a:effectLst>
        </a:effectStyle>
        <a:effectStyle>
          <a:effectLst>
            <a:outerShdw blurRad="38100" dist="25400" dir="5400000" rotWithShape="0">
              <a:srgbClr val="000000">
                <a:alpha val="64000"/>
              </a:srgbClr>
            </a:outerShdw>
          </a:effectLst>
          <a:scene3d>
            <a:camera prst="orthographicFront">
              <a:rot lat="0" lon="0" rev="0"/>
            </a:camera>
            <a:lightRig rig="threePt" dir="tl">
              <a:rot lat="0" lon="0" rev="1200000"/>
            </a:lightRig>
          </a:scene3d>
          <a:sp3d>
            <a:bevelT w="25400" h="12700"/>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76000"/>
                <a:satMod val="180000"/>
              </a:schemeClr>
              <a:schemeClr val="phClr">
                <a:tint val="80000"/>
                <a:satMod val="120000"/>
                <a:lumMod val="180000"/>
              </a:schemeClr>
            </a:duotone>
          </a:blip>
          <a:stretch/>
        </a:blipFill>
      </a:bgFillStyleLst>
    </a:fmtScheme>
  </a:themeElements>
  <a:objectDefaults/>
  <a:extraClrSchemeLst/>
  <a:extLst>
    <a:ext uri="{05A4C25C-085E-4340-85A3-A5531E510DB2}">
      <thm15:themeFamily xmlns="" xmlns:thm15="http://schemas.microsoft.com/office/thememl/2012/main" name="Parallax" id="{3388167B-A2EB-4685-9635-1831D9AEF8C4}" vid="{4F7A876A-7598-49CA-AFC8-8EDA2551E4A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Parallax</Template>
  <TotalTime>308</TotalTime>
  <Words>1029</Words>
  <Application>Microsoft Macintosh PowerPoint</Application>
  <PresentationFormat>Custom</PresentationFormat>
  <Paragraphs>77</Paragraphs>
  <Slides>20</Slides>
  <Notes>4</Notes>
  <HiddenSlides>0</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Parallax</vt:lpstr>
      <vt:lpstr>Social Learning Theory {Bandura}</vt:lpstr>
      <vt:lpstr>Theoretical Perspectives (Bandura, 1977)</vt:lpstr>
      <vt:lpstr>Theoretical Perspectives</vt:lpstr>
      <vt:lpstr>Theoretical Perspectives</vt:lpstr>
      <vt:lpstr>Theoretical Perspectives</vt:lpstr>
      <vt:lpstr>Theoretical Perspectives</vt:lpstr>
      <vt:lpstr>PowerPoint Presentation</vt:lpstr>
      <vt:lpstr>{Origins of Behavior} Elements of Observational Learning (Bandura, 1977)</vt:lpstr>
      <vt:lpstr>Elements of Observational Learning (Bandura, 1977)</vt:lpstr>
      <vt:lpstr>Elements of Observational Learning (Bandura, 1977)</vt:lpstr>
      <vt:lpstr>Elements of Observational Learning (Bandura, 1977)</vt:lpstr>
      <vt:lpstr>PowerPoint Presentation</vt:lpstr>
      <vt:lpstr>Antecedent Determinants (Bandura, 1977)</vt:lpstr>
      <vt:lpstr>Antecedent Determinants</vt:lpstr>
      <vt:lpstr>Antecedent Determinants</vt:lpstr>
      <vt:lpstr>Antecedent Determinants</vt:lpstr>
      <vt:lpstr>Antecedent Determinants</vt:lpstr>
      <vt:lpstr>Antecedent Determinants</vt:lpstr>
      <vt:lpstr>Antecedent Determinants</vt:lpstr>
      <vt:lpstr>Antecedent Determinants</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Models of Psychological Function &amp; Dysfunction Bandura</dc:title>
  <dc:creator>Adam Volungis</dc:creator>
  <cp:lastModifiedBy>Information Technology</cp:lastModifiedBy>
  <cp:revision>26</cp:revision>
  <dcterms:created xsi:type="dcterms:W3CDTF">2016-09-01T01:15:18Z</dcterms:created>
  <dcterms:modified xsi:type="dcterms:W3CDTF">2017-08-29T02:24:20Z</dcterms:modified>
</cp:coreProperties>
</file>