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8" r:id="rId3"/>
    <p:sldId id="259" r:id="rId4"/>
    <p:sldId id="271" r:id="rId5"/>
    <p:sldId id="260" r:id="rId6"/>
    <p:sldId id="261" r:id="rId7"/>
    <p:sldId id="262" r:id="rId8"/>
    <p:sldId id="263" r:id="rId9"/>
    <p:sldId id="267" r:id="rId10"/>
    <p:sldId id="266" r:id="rId11"/>
    <p:sldId id="268" r:id="rId12"/>
    <p:sldId id="269" r:id="rId13"/>
    <p:sldId id="264" r:id="rId14"/>
    <p:sldId id="265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34"/>
    <p:restoredTop sz="81858"/>
  </p:normalViewPr>
  <p:slideViewPr>
    <p:cSldViewPr snapToGrid="0" snapToObjects="1">
      <p:cViewPr varScale="1">
        <p:scale>
          <a:sx n="90" d="100"/>
          <a:sy n="90" d="100"/>
        </p:scale>
        <p:origin x="224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68DB5-2602-9740-BA79-0760A1FDC878}" type="datetimeFigureOut">
              <a:rPr lang="en-US" smtClean="0"/>
              <a:t>8/31/16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63D5F-9307-0544-8F11-6CF3B1681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4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A74EC-7F97-B647-9D1D-656A17967090}" type="datetimeFigureOut">
              <a:rPr lang="en-US" smtClean="0"/>
              <a:t>8/31/16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D9B2-440D-F447-A576-344868CEA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dirty="0" smtClean="0"/>
              <a:t>There is overwhelming evidence that cognitive appraisals</a:t>
            </a:r>
            <a:r>
              <a:rPr lang="en-US" baseline="0" dirty="0" smtClean="0"/>
              <a:t> of events can affect the response to those events; and the content of these appraisals can be modified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Implicit in this statement is the assumption that we may gain access to cognitive activity, and that cognitions are knowable and assessable</a:t>
            </a:r>
          </a:p>
          <a:p>
            <a:pPr marL="228600" indent="-228600">
              <a:buNone/>
            </a:pPr>
            <a:r>
              <a:rPr lang="en-US" baseline="0" dirty="0" smtClean="0"/>
              <a:t>	--there can be biases in cognitive reports; further validation of cognitive reports is required</a:t>
            </a:r>
          </a:p>
          <a:p>
            <a:pPr marL="228600" indent="-228600">
              <a:buNone/>
            </a:pPr>
            <a:r>
              <a:rPr lang="en-US" baseline="0" dirty="0" smtClean="0"/>
              <a:t>	--most cognitive assessment strategies emphasize the content of cognitions and the assessment of cognitive results rather than the cognitive process</a:t>
            </a:r>
          </a:p>
          <a:p>
            <a:pPr marL="228600" indent="-228600">
              <a:buAutoNum type="arabicParenR" startAt="3"/>
            </a:pPr>
            <a:r>
              <a:rPr lang="en-US" baseline="0" dirty="0" smtClean="0"/>
              <a:t>While cognitive-behavioral theorists accept that overt reinforcement contingencies can alter behavior, they are likely to emphasize that there are alternative methods for behavior change, in particular cognitive change</a:t>
            </a:r>
          </a:p>
          <a:p>
            <a:pPr marL="228600" indent="-228600">
              <a:buNone/>
            </a:pPr>
            <a:r>
              <a:rPr lang="en-US" baseline="0" dirty="0" smtClean="0"/>
              <a:t>	--e.g., </a:t>
            </a:r>
            <a:r>
              <a:rPr lang="en-US" baseline="0" dirty="0" err="1" smtClean="0"/>
              <a:t>Bandura</a:t>
            </a:r>
            <a:r>
              <a:rPr lang="en-US" baseline="0" dirty="0" smtClean="0"/>
              <a:t> – self-efficacy: perceived ability to approach a fearful object strongly predicts actual behavior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2) Behavior change does not have to involve elaborate cognitive mechanisms</a:t>
            </a:r>
            <a:r>
              <a:rPr lang="en-US" baseline="0" dirty="0" smtClean="0"/>
              <a:t> (i.e., exposure)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3) Especially if this is a major aspect of the presenting problem in therapy (e.g., anxiety disorders)</a:t>
            </a:r>
          </a:p>
          <a:p>
            <a:pPr marL="0" indent="0">
              <a:buNone/>
            </a:pPr>
            <a:r>
              <a:rPr lang="en-US" dirty="0" smtClean="0"/>
              <a:t>4) Coping skills therapies</a:t>
            </a:r>
            <a:r>
              <a:rPr lang="en-US" baseline="0" dirty="0" smtClean="0"/>
              <a:t> are primarily used for problems that are external to the client; develop a repertoire of skills designed to assist the client in coping with a variety of stressful situations</a:t>
            </a:r>
          </a:p>
          <a:p>
            <a:pPr marL="0" indent="0">
              <a:buNone/>
            </a:pPr>
            <a:r>
              <a:rPr lang="en-US" baseline="0" dirty="0" smtClean="0"/>
              <a:t>4) Cognitive restructuring techniques are used more when the disturbance is created from within the person; assume that emotional distress is the consequence of maladaptive thoughts</a:t>
            </a:r>
          </a:p>
          <a:p>
            <a:pPr marL="228600" indent="-228600">
              <a:buNone/>
            </a:pPr>
            <a:r>
              <a:rPr lang="en-US" baseline="0" smtClean="0"/>
              <a:t>4)  Problem-solving </a:t>
            </a:r>
            <a:r>
              <a:rPr lang="en-US" baseline="0" dirty="0" smtClean="0"/>
              <a:t>therapies may be characterized as a combination of both; emphasize the development of general strategies for dealing with a broad range of personal problems, and stress the importance of an active collaboration between client and therapist in the planning of the treatment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8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“There</a:t>
            </a:r>
            <a:r>
              <a:rPr lang="en-US" baseline="0" dirty="0" smtClean="0"/>
              <a:t> still is no acceptable evidence to support the view that psychoanalysis is an effective treatment” (</a:t>
            </a:r>
            <a:r>
              <a:rPr lang="en-US" baseline="0" dirty="0" err="1" smtClean="0"/>
              <a:t>Rachman</a:t>
            </a:r>
            <a:r>
              <a:rPr lang="en-US" baseline="0" dirty="0" smtClean="0"/>
              <a:t> &amp; Wilson, 1980, p. 76).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57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0" dirty="0" smtClean="0"/>
              <a:t>2) </a:t>
            </a:r>
            <a:r>
              <a:rPr lang="en-US" baseline="0" dirty="0" smtClean="0"/>
              <a:t>Methodological behaviorism (thoughts don’t exist) vs. radical behaviorism (skinner – thoughts exist, but can’t do much with them, so don’t bother)</a:t>
            </a:r>
          </a:p>
          <a:p>
            <a:pPr marL="0" indent="0">
              <a:buNone/>
            </a:pPr>
            <a:r>
              <a:rPr lang="en-US" baseline="0" dirty="0" smtClean="0"/>
              <a:t>2) Classical and operant conditioning principles of behaviorism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21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4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44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96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1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41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17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2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8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90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13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57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09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1)  The</a:t>
            </a:r>
            <a:r>
              <a:rPr lang="en-US" baseline="0" dirty="0" smtClean="0"/>
              <a:t> </a:t>
            </a:r>
            <a:r>
              <a:rPr lang="en-US" baseline="0" dirty="0" smtClean="0"/>
              <a:t>way an individual structures reality determines his or her affective state</a:t>
            </a:r>
          </a:p>
          <a:p>
            <a:pPr marL="228600" indent="-228600">
              <a:buNone/>
            </a:pPr>
            <a:r>
              <a:rPr lang="en-US" baseline="0" dirty="0" smtClean="0"/>
              <a:t>	--principal goal of cognitive therapy is to replace the client’s presumed distorted appraisals of life events with more realistic and adaptive appraisals</a:t>
            </a:r>
          </a:p>
          <a:p>
            <a:pPr marL="0" indent="0">
              <a:buNone/>
            </a:pPr>
            <a:r>
              <a:rPr lang="en-US" baseline="0" dirty="0" smtClean="0"/>
              <a:t>1) Reciprocal </a:t>
            </a:r>
            <a:r>
              <a:rPr lang="en-US" baseline="0" dirty="0" smtClean="0"/>
              <a:t>– results in a possible escalation of emotional and cognitive impairment</a:t>
            </a:r>
          </a:p>
          <a:p>
            <a:pPr marL="0" indent="0">
              <a:buNone/>
            </a:pPr>
            <a:r>
              <a:rPr lang="en-US" baseline="0" dirty="0" smtClean="0"/>
              <a:t>2) Schemas </a:t>
            </a:r>
            <a:r>
              <a:rPr lang="en-US" baseline="0" dirty="0" smtClean="0"/>
              <a:t>– maladjusted individuals result in distorted perceptions, faulty problem-solving, and psychological disorders</a:t>
            </a:r>
          </a:p>
          <a:p>
            <a:pPr marL="0" indent="0">
              <a:buNone/>
            </a:pPr>
            <a:r>
              <a:rPr lang="en-US" baseline="0" dirty="0" smtClean="0"/>
              <a:t>2) Cognitive </a:t>
            </a:r>
            <a:r>
              <a:rPr lang="en-US" baseline="0" dirty="0" smtClean="0"/>
              <a:t>Triad – self, world,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49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39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9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790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SIT –</a:t>
            </a:r>
            <a:r>
              <a:rPr lang="en-US" baseline="0" dirty="0" smtClean="0"/>
              <a:t> significant literature has accumulated on the utility of SIT for a variety of psychological disorders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958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61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8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flexibility and pragmatism of these approaches </a:t>
            </a:r>
            <a:r>
              <a:rPr lang="en-US" dirty="0" smtClean="0"/>
              <a:t>continue</a:t>
            </a:r>
            <a:r>
              <a:rPr lang="en-US" baseline="0" dirty="0" smtClean="0"/>
              <a:t> </a:t>
            </a:r>
            <a:r>
              <a:rPr lang="en-US" baseline="0" dirty="0" smtClean="0"/>
              <a:t>to attract the attention of clinicians in search of comprehensive treatment programs.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B9A8-B02B-4D4B-A07C-2EC8776998E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51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56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262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06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1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814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1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75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3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3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598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91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70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416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072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415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90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C8BF3E-8072-9440-89F7-B20ACD2DA552}" type="datetimeFigureOut">
              <a:rPr lang="en-US" smtClean="0"/>
              <a:t>8/31/16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D642D6-E954-2B4A-B55C-30A897CA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CBT: Some Basic Historical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6858000" cy="311614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1a</a:t>
            </a:r>
            <a:endParaRPr lang="en-US" sz="2400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671232" y="5129796"/>
            <a:ext cx="6858000" cy="311614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708: Cognitive Assessment &amp; Psychotherapy</a:t>
            </a:r>
          </a:p>
        </p:txBody>
      </p:sp>
    </p:spTree>
    <p:extLst>
      <p:ext uri="{BB962C8B-B14F-4D97-AF65-F5344CB8AC3E}">
        <p14:creationId xmlns:p14="http://schemas.microsoft.com/office/powerpoint/2010/main" val="11052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Cognitive-Behavioral Therapy </a:t>
            </a:r>
            <a:br>
              <a:rPr lang="en-US" dirty="0" smtClean="0"/>
            </a:br>
            <a:r>
              <a:rPr lang="en-US" dirty="0" smtClean="0"/>
              <a:t>&amp; Three Fundamental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2465960"/>
            <a:ext cx="8823159" cy="388671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Cognitive activity affects </a:t>
            </a:r>
            <a:r>
              <a:rPr lang="en-US" dirty="0" smtClean="0"/>
              <a:t>behavior</a:t>
            </a: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Cognitive activity may be monitored and </a:t>
            </a:r>
            <a:r>
              <a:rPr lang="en-US" dirty="0" smtClean="0"/>
              <a:t>altered</a:t>
            </a: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Desired behavior change may be effected through cognitive </a:t>
            </a:r>
            <a:r>
              <a:rPr lang="en-US" dirty="0" smtClean="0"/>
              <a:t>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5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CBT?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42410"/>
            <a:ext cx="8811126" cy="3934328"/>
          </a:xfrm>
        </p:spPr>
        <p:txBody>
          <a:bodyPr/>
          <a:lstStyle/>
          <a:p>
            <a:r>
              <a:rPr lang="en-US" dirty="0" smtClean="0"/>
              <a:t>Internal covert processes – “thinking” or “cognition”</a:t>
            </a:r>
          </a:p>
          <a:p>
            <a:r>
              <a:rPr lang="en-US" dirty="0" smtClean="0"/>
              <a:t>Cognitive events mediate behavior change</a:t>
            </a:r>
          </a:p>
          <a:p>
            <a:r>
              <a:rPr lang="en-US" dirty="0" smtClean="0"/>
              <a:t>Emotional and physiological changes are also indicators of change</a:t>
            </a:r>
          </a:p>
          <a:p>
            <a:r>
              <a:rPr lang="en-US" dirty="0" smtClean="0"/>
              <a:t>Some recognize three major classes</a:t>
            </a:r>
          </a:p>
          <a:p>
            <a:pPr lvl="1"/>
            <a:r>
              <a:rPr lang="en-US" dirty="0" smtClean="0"/>
              <a:t>Coping skills therapies</a:t>
            </a:r>
          </a:p>
          <a:p>
            <a:pPr lvl="1"/>
            <a:r>
              <a:rPr lang="en-US" dirty="0" smtClean="0"/>
              <a:t>Cognitive restructuring methods</a:t>
            </a:r>
          </a:p>
          <a:p>
            <a:pPr lvl="1"/>
            <a:r>
              <a:rPr lang="en-US" dirty="0" smtClean="0"/>
              <a:t>Problem-solving therapies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065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40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2430379"/>
            <a:ext cx="8787063" cy="3934326"/>
          </a:xfrm>
        </p:spPr>
        <p:txBody>
          <a:bodyPr>
            <a:normAutofit/>
          </a:bodyPr>
          <a:lstStyle/>
          <a:p>
            <a:r>
              <a:rPr lang="en-US" dirty="0" smtClean="0"/>
              <a:t>Most philosophical foundations of CBT can be seen in “constructivism”</a:t>
            </a:r>
          </a:p>
          <a:p>
            <a:pPr lvl="1"/>
            <a:r>
              <a:rPr lang="en-US" dirty="0" smtClean="0"/>
              <a:t>“Reality is a socially constructed phenomenon that exists as a function of the observer who creates it, and is embodied in dynamic and subjective knowledge.”</a:t>
            </a:r>
          </a:p>
          <a:p>
            <a:pPr lvl="2"/>
            <a:r>
              <a:rPr lang="en-US" dirty="0" smtClean="0"/>
              <a:t>Basis of Beck’s approach to treatment</a:t>
            </a:r>
          </a:p>
          <a:p>
            <a:r>
              <a:rPr lang="en-US" dirty="0" smtClean="0"/>
              <a:t>Kant: “If thou are pained by any external thing, it is not this thing that disturbs thee, but </a:t>
            </a:r>
            <a:r>
              <a:rPr lang="en-US" dirty="0" err="1" smtClean="0"/>
              <a:t>thine</a:t>
            </a:r>
            <a:r>
              <a:rPr lang="en-US" dirty="0" smtClean="0"/>
              <a:t> own judgment about it.”</a:t>
            </a:r>
          </a:p>
          <a:p>
            <a:pPr lvl="1"/>
            <a:r>
              <a:rPr lang="en-US" dirty="0" smtClean="0"/>
              <a:t>Beck: modify thought to modify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4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194" y="2430379"/>
            <a:ext cx="8813131" cy="4054642"/>
          </a:xfrm>
        </p:spPr>
        <p:txBody>
          <a:bodyPr/>
          <a:lstStyle/>
          <a:p>
            <a:r>
              <a:rPr lang="en-US" dirty="0" smtClean="0"/>
              <a:t>Psychodynamic Therapy</a:t>
            </a:r>
          </a:p>
          <a:p>
            <a:pPr lvl="1"/>
            <a:r>
              <a:rPr lang="en-US" dirty="0" smtClean="0"/>
              <a:t>Aaron Beck &amp; Albert Ellis – early training in psychodynamic therapy</a:t>
            </a:r>
          </a:p>
          <a:p>
            <a:pPr lvl="2"/>
            <a:r>
              <a:rPr lang="en-US" dirty="0" smtClean="0"/>
              <a:t>Not satisfied with client outcomes</a:t>
            </a:r>
          </a:p>
          <a:p>
            <a:pPr lvl="1"/>
            <a:r>
              <a:rPr lang="en-US" dirty="0" smtClean="0"/>
              <a:t>Rejected psychoanalytic emphasis on unconscious processes, review of historical material, and the need for long-term therapy (relied on insight from the transference-countertransference relationship)</a:t>
            </a:r>
          </a:p>
          <a:p>
            <a:pPr lvl="1"/>
            <a:r>
              <a:rPr lang="en-US" dirty="0" smtClean="0"/>
              <a:t>Research showed poor efficacy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14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06316"/>
            <a:ext cx="8823158" cy="3982452"/>
          </a:xfrm>
        </p:spPr>
        <p:txBody>
          <a:bodyPr>
            <a:normAutofit/>
          </a:bodyPr>
          <a:lstStyle/>
          <a:p>
            <a:r>
              <a:rPr lang="en-US" dirty="0" smtClean="0"/>
              <a:t>Behavior Therapy</a:t>
            </a:r>
          </a:p>
          <a:p>
            <a:pPr lvl="1"/>
            <a:r>
              <a:rPr lang="en-US" dirty="0" smtClean="0"/>
              <a:t>1960s-1970s: behaviorism alone does not account for all of human behavior</a:t>
            </a:r>
          </a:p>
          <a:p>
            <a:pPr lvl="2"/>
            <a:r>
              <a:rPr lang="en-US" dirty="0" smtClean="0"/>
              <a:t>“Pure” behavioral treatments were found to not be enough (for change)</a:t>
            </a:r>
          </a:p>
          <a:p>
            <a:pPr lvl="3"/>
            <a:r>
              <a:rPr lang="en-US" dirty="0" smtClean="0"/>
              <a:t>Some disorders may </a:t>
            </a:r>
            <a:r>
              <a:rPr lang="en-US" dirty="0" smtClean="0"/>
              <a:t>be more </a:t>
            </a:r>
            <a:r>
              <a:rPr lang="en-US" dirty="0" smtClean="0"/>
              <a:t>cognitive/internal in nature</a:t>
            </a:r>
          </a:p>
          <a:p>
            <a:pPr lvl="1"/>
            <a:r>
              <a:rPr lang="en-US" dirty="0" smtClean="0"/>
              <a:t>Behavioral models later expanded to incorporate “covert” behaviors (i.e., thoughts)</a:t>
            </a:r>
          </a:p>
          <a:p>
            <a:pPr lvl="2"/>
            <a:r>
              <a:rPr lang="en-US" dirty="0" smtClean="0"/>
              <a:t>Initially perceived passively – i.e., eventual acknowledgement of existence, but not of much clinical utility</a:t>
            </a:r>
          </a:p>
          <a:p>
            <a:pPr lvl="2"/>
            <a:r>
              <a:rPr lang="en-US" dirty="0" smtClean="0"/>
              <a:t>See Social Learning Theory</a:t>
            </a:r>
          </a:p>
        </p:txBody>
      </p:sp>
    </p:spTree>
    <p:extLst>
      <p:ext uri="{BB962C8B-B14F-4D97-AF65-F5344CB8AC3E}">
        <p14:creationId xmlns:p14="http://schemas.microsoft.com/office/powerpoint/2010/main" val="195765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168" y="2430380"/>
            <a:ext cx="8811126" cy="3946358"/>
          </a:xfrm>
        </p:spPr>
        <p:txBody>
          <a:bodyPr>
            <a:normAutofit/>
          </a:bodyPr>
          <a:lstStyle/>
          <a:p>
            <a:r>
              <a:rPr lang="en-US" dirty="0" smtClean="0"/>
              <a:t>Social-Cognitive Theory </a:t>
            </a:r>
          </a:p>
          <a:p>
            <a:pPr lvl="1"/>
            <a:r>
              <a:rPr lang="en-US" dirty="0" smtClean="0"/>
              <a:t>“Protest” movement to psychodynamic therapy and behavior therapy</a:t>
            </a:r>
          </a:p>
          <a:p>
            <a:pPr lvl="2"/>
            <a:r>
              <a:rPr lang="en-US" dirty="0" smtClean="0"/>
              <a:t>{The other protest movement was phenomenological-humanistic therapy}</a:t>
            </a:r>
          </a:p>
          <a:p>
            <a:pPr lvl="1"/>
            <a:r>
              <a:rPr lang="en-US" dirty="0" smtClean="0"/>
              <a:t>Kelly (1955) and </a:t>
            </a:r>
            <a:r>
              <a:rPr lang="en-US" b="1" dirty="0" smtClean="0"/>
              <a:t>personal construct theory</a:t>
            </a:r>
          </a:p>
          <a:p>
            <a:pPr lvl="2"/>
            <a:r>
              <a:rPr lang="en-US" dirty="0" smtClean="0"/>
              <a:t>Focuses on how the person sees events and self on her own dimensions</a:t>
            </a:r>
          </a:p>
          <a:p>
            <a:pPr lvl="2"/>
            <a:r>
              <a:rPr lang="en-US" dirty="0" smtClean="0"/>
              <a:t>We construe our own behavior – categorizing, interpreting, labeling, and judging ourselves and the world around us</a:t>
            </a:r>
          </a:p>
          <a:p>
            <a:pPr lvl="2"/>
            <a:r>
              <a:rPr lang="en-US" dirty="0" smtClean="0"/>
              <a:t>The same behavior or event is construed distinctly by different people</a:t>
            </a:r>
          </a:p>
          <a:p>
            <a:pPr lvl="2"/>
            <a:r>
              <a:rPr lang="en-US" dirty="0" smtClean="0"/>
              <a:t>To understand the individual, one has to understand her constructs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800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168" y="2430380"/>
            <a:ext cx="8811126" cy="3946358"/>
          </a:xfrm>
        </p:spPr>
        <p:txBody>
          <a:bodyPr>
            <a:normAutofit/>
          </a:bodyPr>
          <a:lstStyle/>
          <a:p>
            <a:r>
              <a:rPr lang="en-US" dirty="0" smtClean="0"/>
              <a:t>Social-Cognitive Theory</a:t>
            </a:r>
          </a:p>
          <a:p>
            <a:pPr lvl="1"/>
            <a:r>
              <a:rPr lang="en-US" dirty="0" smtClean="0"/>
              <a:t>Kelly (1955) and </a:t>
            </a:r>
            <a:r>
              <a:rPr lang="en-US" b="1" dirty="0" smtClean="0"/>
              <a:t>constructive </a:t>
            </a:r>
            <a:r>
              <a:rPr lang="en-US" b="1" dirty="0" err="1" smtClean="0"/>
              <a:t>alternativism</a:t>
            </a:r>
            <a:endParaRPr lang="en-US" b="1" dirty="0" smtClean="0"/>
          </a:p>
          <a:p>
            <a:pPr lvl="2"/>
            <a:r>
              <a:rPr lang="en-US" dirty="0" smtClean="0"/>
              <a:t>A person’s construction system can vary/change based on experience</a:t>
            </a:r>
          </a:p>
          <a:p>
            <a:pPr lvl="2"/>
            <a:r>
              <a:rPr lang="en-US" dirty="0" smtClean="0"/>
              <a:t>When people cannot change events, they can construe </a:t>
            </a:r>
            <a:r>
              <a:rPr lang="en-US" dirty="0" smtClean="0"/>
              <a:t>their constructs </a:t>
            </a:r>
            <a:r>
              <a:rPr lang="en-US" dirty="0" smtClean="0"/>
              <a:t>differently</a:t>
            </a:r>
          </a:p>
          <a:p>
            <a:pPr lvl="3"/>
            <a:r>
              <a:rPr lang="en-US" dirty="0" smtClean="0"/>
              <a:t>Stated differently: An interpretation of an </a:t>
            </a:r>
            <a:r>
              <a:rPr lang="en-US" dirty="0" smtClean="0"/>
              <a:t>event </a:t>
            </a:r>
            <a:r>
              <a:rPr lang="en-US" dirty="0" smtClean="0"/>
              <a:t>is open to alternative constructions, which may lead to different courses of </a:t>
            </a:r>
            <a:r>
              <a:rPr lang="en-US" dirty="0" smtClean="0"/>
              <a:t>action</a:t>
            </a:r>
          </a:p>
          <a:p>
            <a:pPr lvl="2"/>
            <a:r>
              <a:rPr lang="en-US" dirty="0" smtClean="0"/>
              <a:t>If people cannot construe (i.e., change) their constructs, when in contradiction to certain events/experiences, great distress may be experienced</a:t>
            </a:r>
            <a:endParaRPr lang="en-US" dirty="0" smtClean="0"/>
          </a:p>
          <a:p>
            <a:pPr lvl="2"/>
            <a:r>
              <a:rPr lang="en-US" dirty="0" smtClean="0"/>
              <a:t>“Events do not tell us what to do</a:t>
            </a:r>
            <a:r>
              <a:rPr lang="is-IS" dirty="0" smtClean="0"/>
              <a:t>… we ourselves create the only meaning they will ever convey during our lifetime” (Kelly, 1955, p. 29)</a:t>
            </a:r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113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168" y="2430380"/>
            <a:ext cx="8811126" cy="3946358"/>
          </a:xfrm>
        </p:spPr>
        <p:txBody>
          <a:bodyPr>
            <a:normAutofit/>
          </a:bodyPr>
          <a:lstStyle/>
          <a:p>
            <a:r>
              <a:rPr lang="en-US" dirty="0" smtClean="0"/>
              <a:t>Social-Cognitive Theory </a:t>
            </a:r>
          </a:p>
          <a:p>
            <a:pPr lvl="1"/>
            <a:r>
              <a:rPr lang="en-US" dirty="0" err="1" smtClean="0"/>
              <a:t>Mischel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1973) proposed the </a:t>
            </a:r>
            <a:r>
              <a:rPr lang="en-US" b="1" dirty="0" smtClean="0"/>
              <a:t>social cognitive reconceptualization of personality</a:t>
            </a:r>
          </a:p>
          <a:p>
            <a:pPr lvl="2"/>
            <a:r>
              <a:rPr lang="en-US" b="1" dirty="0" smtClean="0"/>
              <a:t>Person-situation interaction</a:t>
            </a:r>
            <a:r>
              <a:rPr lang="en-US" dirty="0" smtClean="0"/>
              <a:t> </a:t>
            </a:r>
            <a:r>
              <a:rPr lang="en-US" dirty="0" smtClean="0"/>
              <a:t>– behavior is the function of the interaction between personality traits and situational forces</a:t>
            </a:r>
          </a:p>
          <a:p>
            <a:pPr lvl="2"/>
            <a:r>
              <a:rPr lang="en-US" b="1" dirty="0" smtClean="0"/>
              <a:t>Social-cognitive person variables</a:t>
            </a:r>
            <a:r>
              <a:rPr lang="en-US" dirty="0" smtClean="0"/>
              <a:t> – characterize the differences between people in how they interpret social stimuli and situations as they </a:t>
            </a:r>
            <a:r>
              <a:rPr lang="en-US" dirty="0" smtClean="0"/>
              <a:t>interact with them</a:t>
            </a:r>
          </a:p>
          <a:p>
            <a:pPr lvl="3"/>
            <a:r>
              <a:rPr lang="en-US" dirty="0" smtClean="0"/>
              <a:t>Each of these variables provides distinctive information about the individual, and collectively they interact to influence the behaviors that are generated in the particular situation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9953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Social-Cognitive Person Variables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828371"/>
          </a:xfrm>
        </p:spPr>
        <p:txBody>
          <a:bodyPr/>
          <a:lstStyle/>
          <a:p>
            <a:r>
              <a:rPr lang="en-US" i="1" dirty="0" smtClean="0"/>
              <a:t>Encodings</a:t>
            </a:r>
            <a:r>
              <a:rPr lang="en-US" dirty="0" smtClean="0"/>
              <a:t> – constructs; appraisals; categories for the self, people, events</a:t>
            </a:r>
          </a:p>
          <a:p>
            <a:r>
              <a:rPr lang="en-US" i="1" dirty="0" smtClean="0"/>
              <a:t>Expectancies and beliefs</a:t>
            </a:r>
            <a:r>
              <a:rPr lang="en-US" dirty="0" smtClean="0"/>
              <a:t> – self, social world, outcomes for behavior in particular situations</a:t>
            </a:r>
          </a:p>
          <a:p>
            <a:r>
              <a:rPr lang="en-US" i="1" dirty="0" smtClean="0"/>
              <a:t>Emotions</a:t>
            </a:r>
            <a:r>
              <a:rPr lang="en-US" dirty="0" smtClean="0"/>
              <a:t> – “hot cognitions” and physiological reactions</a:t>
            </a:r>
          </a:p>
          <a:p>
            <a:r>
              <a:rPr lang="en-US" i="1" dirty="0" smtClean="0"/>
              <a:t>Goals and values</a:t>
            </a:r>
            <a:r>
              <a:rPr lang="en-US" dirty="0" smtClean="0"/>
              <a:t> – desirable/aversive outcomes, self-efficacy, intrinsic motivation</a:t>
            </a:r>
          </a:p>
          <a:p>
            <a:r>
              <a:rPr lang="en-US" i="1" dirty="0" smtClean="0"/>
              <a:t>Competencies and self-regulatory plans</a:t>
            </a:r>
            <a:r>
              <a:rPr lang="en-US" dirty="0" smtClean="0"/>
              <a:t> – strategies for organizing action and affecting outcomes; cognitive reappraisals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31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168" y="2430380"/>
            <a:ext cx="8811126" cy="3946358"/>
          </a:xfrm>
        </p:spPr>
        <p:txBody>
          <a:bodyPr>
            <a:normAutofit/>
          </a:bodyPr>
          <a:lstStyle/>
          <a:p>
            <a:r>
              <a:rPr lang="en-US" dirty="0" smtClean="0"/>
              <a:t>Social-Cognitive Theory </a:t>
            </a:r>
          </a:p>
          <a:p>
            <a:pPr lvl="1"/>
            <a:r>
              <a:rPr lang="en-US" dirty="0" smtClean="0"/>
              <a:t>Bandura (1977) and and </a:t>
            </a:r>
            <a:r>
              <a:rPr lang="en-US" b="1" dirty="0" smtClean="0"/>
              <a:t>observational learning</a:t>
            </a:r>
            <a:r>
              <a:rPr lang="en-US" dirty="0" smtClean="0"/>
              <a:t> (modeling)</a:t>
            </a:r>
          </a:p>
          <a:p>
            <a:pPr lvl="2"/>
            <a:r>
              <a:rPr lang="en-US" dirty="0" smtClean="0"/>
              <a:t>Learning occurs without the learner’s receiving direct external reinforcement, or even without the learner ever performing the learned response</a:t>
            </a:r>
          </a:p>
          <a:p>
            <a:pPr lvl="3"/>
            <a:r>
              <a:rPr lang="en-US" dirty="0" smtClean="0"/>
              <a:t>Humans learn from what others say and do, and what they see, hear, and read, </a:t>
            </a:r>
            <a:r>
              <a:rPr lang="en-US" i="1" dirty="0" smtClean="0"/>
              <a:t>whether it is intended to be taught or not</a:t>
            </a:r>
            <a:endParaRPr lang="en-US" i="1" dirty="0" smtClean="0"/>
          </a:p>
          <a:p>
            <a:pPr lvl="2"/>
            <a:r>
              <a:rPr lang="en-US" dirty="0" smtClean="0"/>
              <a:t>Reciprocal determinism</a:t>
            </a:r>
          </a:p>
          <a:p>
            <a:pPr lvl="2"/>
            <a:r>
              <a:rPr lang="en-US" dirty="0" smtClean="0"/>
              <a:t>Self-efficacy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495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168" y="2430379"/>
            <a:ext cx="8811126" cy="39435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“Cognitive revolution” – cognitivism</a:t>
            </a:r>
          </a:p>
          <a:p>
            <a:pPr lvl="1"/>
            <a:r>
              <a:rPr lang="en-US" dirty="0" smtClean="0"/>
              <a:t>Behaviors </a:t>
            </a:r>
            <a:r>
              <a:rPr lang="en-US" dirty="0" smtClean="0">
                <a:sym typeface="Wingdings"/>
              </a:rPr>
              <a:t> social learning  Thoughts</a:t>
            </a:r>
          </a:p>
          <a:p>
            <a:pPr lvl="2"/>
            <a:r>
              <a:rPr lang="en-US" b="1" dirty="0" smtClean="0">
                <a:sym typeface="Wingdings"/>
              </a:rPr>
              <a:t>Cognition</a:t>
            </a:r>
            <a:r>
              <a:rPr lang="en-US" dirty="0" smtClean="0">
                <a:sym typeface="Wingdings"/>
              </a:rPr>
              <a:t> refers to awareness and thinking as well as to specific mental acts such as perceiving, attending to, interpreting, remembering, believing, deciding, and anticipating</a:t>
            </a:r>
            <a:endParaRPr lang="en-US" dirty="0" smtClean="0"/>
          </a:p>
          <a:p>
            <a:pPr lvl="1"/>
            <a:r>
              <a:rPr lang="en-US" dirty="0"/>
              <a:t>General cognitive psychology and “applied cognitive psychology” challenged behavioral </a:t>
            </a:r>
            <a:r>
              <a:rPr lang="en-US" dirty="0" smtClean="0"/>
              <a:t>theorists</a:t>
            </a:r>
          </a:p>
          <a:p>
            <a:pPr lvl="2"/>
            <a:r>
              <a:rPr lang="en-US" dirty="0" smtClean="0"/>
              <a:t>Rejected the notion that mental processes and states were unscientific</a:t>
            </a:r>
            <a:endParaRPr lang="en-US" dirty="0"/>
          </a:p>
          <a:p>
            <a:pPr lvl="1"/>
            <a:r>
              <a:rPr lang="en-US" dirty="0" smtClean="0"/>
              <a:t>Extension of </a:t>
            </a:r>
            <a:r>
              <a:rPr lang="en-US" b="1" dirty="0" smtClean="0"/>
              <a:t>information-processing models</a:t>
            </a:r>
            <a:r>
              <a:rPr lang="en-US" dirty="0" smtClean="0"/>
              <a:t> to clinical constructs</a:t>
            </a:r>
          </a:p>
          <a:p>
            <a:pPr lvl="2"/>
            <a:r>
              <a:rPr lang="en-US" dirty="0" smtClean="0"/>
              <a:t>Theoretical and empirical support for dysfunctional thoughts as causal precursors to dysfunctional behavior {sensory input into mental representations}</a:t>
            </a:r>
          </a:p>
        </p:txBody>
      </p:sp>
    </p:spTree>
    <p:extLst>
      <p:ext uri="{BB962C8B-B14F-4D97-AF65-F5344CB8AC3E}">
        <p14:creationId xmlns:p14="http://schemas.microsoft.com/office/powerpoint/2010/main" val="199758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18347"/>
            <a:ext cx="8811126" cy="4102768"/>
          </a:xfrm>
        </p:spPr>
        <p:txBody>
          <a:bodyPr/>
          <a:lstStyle/>
          <a:p>
            <a:r>
              <a:rPr lang="en-US" dirty="0" smtClean="0"/>
              <a:t>Establishment of several key proponents of CBT – “zeitgeist”</a:t>
            </a:r>
          </a:p>
          <a:p>
            <a:pPr lvl="1"/>
            <a:r>
              <a:rPr lang="en-US" dirty="0" smtClean="0"/>
              <a:t>Beck, Ellis, </a:t>
            </a:r>
            <a:r>
              <a:rPr lang="en-US" dirty="0" err="1" smtClean="0"/>
              <a:t>Meichenbaum</a:t>
            </a:r>
            <a:endParaRPr lang="en-US" dirty="0" smtClean="0"/>
          </a:p>
          <a:p>
            <a:r>
              <a:rPr lang="en-US" dirty="0" smtClean="0"/>
              <a:t>First CBT book: “Cognition and Behavior Modification” (Michael Mahoney, 1974)</a:t>
            </a:r>
          </a:p>
          <a:p>
            <a:r>
              <a:rPr lang="en-US" dirty="0" smtClean="0"/>
              <a:t>First CBT journal “Cognitive Therapy and Research” (1977)</a:t>
            </a:r>
          </a:p>
          <a:p>
            <a:r>
              <a:rPr lang="en-US" dirty="0" smtClean="0"/>
              <a:t>Growing clinical efficacy of CBT interventions</a:t>
            </a:r>
          </a:p>
          <a:p>
            <a:pPr lvl="1"/>
            <a:r>
              <a:rPr lang="en-US" dirty="0" smtClean="0"/>
              <a:t>Fits well into the medical model and the scientific 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2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Bases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18347"/>
            <a:ext cx="8811126" cy="4102768"/>
          </a:xfrm>
        </p:spPr>
        <p:txBody>
          <a:bodyPr/>
          <a:lstStyle/>
          <a:p>
            <a:r>
              <a:rPr lang="en-US" dirty="0" smtClean="0"/>
              <a:t>Some key components of CBT</a:t>
            </a:r>
          </a:p>
          <a:p>
            <a:pPr lvl="1"/>
            <a:r>
              <a:rPr lang="en-US" dirty="0" smtClean="0"/>
              <a:t>Recognizes problems that go beyond specific behaviors</a:t>
            </a:r>
          </a:p>
          <a:p>
            <a:pPr lvl="1"/>
            <a:r>
              <a:rPr lang="en-US" dirty="0" smtClean="0"/>
              <a:t>Helps people interpret and construe experiences constructively</a:t>
            </a:r>
          </a:p>
          <a:p>
            <a:pPr lvl="1"/>
            <a:r>
              <a:rPr lang="en-US" dirty="0" smtClean="0"/>
              <a:t>Focuses on interactions between events, thoughts, emotions, and behaviors</a:t>
            </a:r>
          </a:p>
          <a:p>
            <a:pPr lvl="1"/>
            <a:r>
              <a:rPr lang="en-US" dirty="0" smtClean="0"/>
              <a:t>Although past events can be relevant, focus is on the here-and-now</a:t>
            </a:r>
          </a:p>
          <a:p>
            <a:pPr lvl="1"/>
            <a:r>
              <a:rPr lang="en-US" dirty="0" smtClean="0"/>
              <a:t>Client is an active participant in therapy (i.e., not passive)</a:t>
            </a:r>
          </a:p>
          <a:p>
            <a:pPr lvl="1"/>
            <a:r>
              <a:rPr lang="en-US" dirty="0" smtClean="0"/>
              <a:t>Therapy is not meant to last for a very long time</a:t>
            </a:r>
          </a:p>
          <a:p>
            <a:pPr lvl="2"/>
            <a:r>
              <a:rPr lang="en-US" dirty="0" smtClean="0"/>
              <a:t>Ideally, clients should eventually be able to generalize skills and independently solve problems after therapy</a:t>
            </a:r>
          </a:p>
        </p:txBody>
      </p:sp>
    </p:spTree>
    <p:extLst>
      <p:ext uri="{BB962C8B-B14F-4D97-AF65-F5344CB8AC3E}">
        <p14:creationId xmlns:p14="http://schemas.microsoft.com/office/powerpoint/2010/main" val="206637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76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Models of CBT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21610"/>
            <a:ext cx="8805620" cy="3994688"/>
          </a:xfrm>
        </p:spPr>
        <p:txBody>
          <a:bodyPr/>
          <a:lstStyle/>
          <a:p>
            <a:r>
              <a:rPr lang="en-US" dirty="0" smtClean="0"/>
              <a:t>Rational Emotive Behavior Therapy (REBT)</a:t>
            </a:r>
          </a:p>
          <a:p>
            <a:r>
              <a:rPr lang="en-US" dirty="0" smtClean="0"/>
              <a:t>Cognitive Therapy</a:t>
            </a:r>
          </a:p>
          <a:p>
            <a:r>
              <a:rPr lang="en-US" dirty="0" smtClean="0"/>
              <a:t>Self-Instructional Training</a:t>
            </a:r>
          </a:p>
          <a:p>
            <a:r>
              <a:rPr lang="en-US" dirty="0" smtClean="0"/>
              <a:t>Stress Inoculation </a:t>
            </a:r>
            <a:r>
              <a:rPr lang="en-US" dirty="0" smtClean="0"/>
              <a:t>Training</a:t>
            </a:r>
            <a:endParaRPr lang="en-US" dirty="0"/>
          </a:p>
          <a:p>
            <a:r>
              <a:rPr lang="en-US" dirty="0" smtClean="0"/>
              <a:t>Self-Control Treatments</a:t>
            </a:r>
          </a:p>
          <a:p>
            <a:r>
              <a:rPr lang="en-US" dirty="0" smtClean="0"/>
              <a:t>Problem-Solving </a:t>
            </a:r>
            <a:r>
              <a:rPr lang="en-US" dirty="0" smtClean="0"/>
              <a:t>Therapy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7981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Rational Emotive Behavior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06111"/>
            <a:ext cx="8805620" cy="4118675"/>
          </a:xfrm>
        </p:spPr>
        <p:txBody>
          <a:bodyPr/>
          <a:lstStyle/>
          <a:p>
            <a:r>
              <a:rPr lang="en-US" dirty="0" smtClean="0"/>
              <a:t>“Premiere” example of the CBT approach</a:t>
            </a:r>
          </a:p>
          <a:p>
            <a:pPr lvl="1"/>
            <a:r>
              <a:rPr lang="en-US" dirty="0" smtClean="0"/>
              <a:t>Albert Ellis (1960s)</a:t>
            </a:r>
          </a:p>
          <a:p>
            <a:pPr lvl="2"/>
            <a:r>
              <a:rPr lang="en-US" dirty="0" smtClean="0"/>
              <a:t>Discouraged by the limitations of the analytic </a:t>
            </a:r>
            <a:r>
              <a:rPr lang="en-US" dirty="0" smtClean="0"/>
              <a:t>method</a:t>
            </a:r>
            <a:endParaRPr lang="en-US" dirty="0" smtClean="0"/>
          </a:p>
          <a:p>
            <a:r>
              <a:rPr lang="en-US" dirty="0" smtClean="0"/>
              <a:t>REBT – thinking and emotion are significantly interrelated</a:t>
            </a:r>
          </a:p>
          <a:p>
            <a:r>
              <a:rPr lang="en-US" dirty="0" smtClean="0"/>
              <a:t>ABC Model</a:t>
            </a:r>
          </a:p>
          <a:p>
            <a:pPr lvl="1"/>
            <a:r>
              <a:rPr lang="en-US" dirty="0" smtClean="0"/>
              <a:t>A = activating experiences or events</a:t>
            </a:r>
          </a:p>
          <a:p>
            <a:pPr lvl="1"/>
            <a:r>
              <a:rPr lang="en-US" dirty="0" smtClean="0"/>
              <a:t>B = belief system (irrational)</a:t>
            </a:r>
          </a:p>
          <a:p>
            <a:pPr lvl="1"/>
            <a:r>
              <a:rPr lang="en-US" dirty="0" smtClean="0"/>
              <a:t>C = consequences</a:t>
            </a:r>
          </a:p>
        </p:txBody>
      </p:sp>
    </p:spTree>
    <p:extLst>
      <p:ext uri="{BB962C8B-B14F-4D97-AF65-F5344CB8AC3E}">
        <p14:creationId xmlns:p14="http://schemas.microsoft.com/office/powerpoint/2010/main" val="1221762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 Emotive Behavior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21611"/>
            <a:ext cx="8805620" cy="3917196"/>
          </a:xfrm>
        </p:spPr>
        <p:txBody>
          <a:bodyPr/>
          <a:lstStyle/>
          <a:p>
            <a:r>
              <a:rPr lang="en-US" dirty="0" smtClean="0"/>
              <a:t>Goal = identify and challenge the irrational beliefs at the root of emotional disturbance</a:t>
            </a:r>
          </a:p>
          <a:p>
            <a:pPr lvl="1"/>
            <a:r>
              <a:rPr lang="en-US" dirty="0" smtClean="0"/>
              <a:t>Individuals possess innate and acquired tendencies to think and behave irrationally</a:t>
            </a:r>
          </a:p>
          <a:p>
            <a:pPr lvl="2"/>
            <a:r>
              <a:rPr lang="en-US" dirty="0" smtClean="0"/>
              <a:t>Must constantly monitor and challenge their basic belief systems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logico</a:t>
            </a:r>
            <a:r>
              <a:rPr lang="en-US" dirty="0" smtClean="0"/>
              <a:t>-empirical method of scientific questioning, challenging, and debating”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44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06111"/>
            <a:ext cx="8805620" cy="3963691"/>
          </a:xfrm>
        </p:spPr>
        <p:txBody>
          <a:bodyPr/>
          <a:lstStyle/>
          <a:p>
            <a:r>
              <a:rPr lang="en-US" dirty="0" smtClean="0"/>
              <a:t>Aaron Beck (1960s)</a:t>
            </a:r>
          </a:p>
          <a:p>
            <a:pPr lvl="1"/>
            <a:r>
              <a:rPr lang="en-US" dirty="0" smtClean="0"/>
              <a:t>Questioned psychoanalytic formulations of the neuroses, especially for depression</a:t>
            </a:r>
          </a:p>
          <a:p>
            <a:pPr lvl="1"/>
            <a:r>
              <a:rPr lang="en-US" dirty="0" smtClean="0"/>
              <a:t>Noticed that his patients showed systematic distortions in their thinking process</a:t>
            </a:r>
          </a:p>
          <a:p>
            <a:r>
              <a:rPr lang="en-US" dirty="0" smtClean="0"/>
              <a:t>“Cognitive Therapy and the Emotional Disorders” (1976)</a:t>
            </a:r>
          </a:p>
          <a:p>
            <a:r>
              <a:rPr lang="en-US" dirty="0" smtClean="0"/>
              <a:t>“Cognitive Therapy of Depression” (1979)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89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37109"/>
            <a:ext cx="8790122" cy="3948193"/>
          </a:xfrm>
        </p:spPr>
        <p:txBody>
          <a:bodyPr/>
          <a:lstStyle/>
          <a:p>
            <a:r>
              <a:rPr lang="en-US" dirty="0" smtClean="0"/>
              <a:t>Distorted thinking and unrealistic cognitive appraisals of events </a:t>
            </a:r>
            <a:r>
              <a:rPr lang="en-US" dirty="0" smtClean="0">
                <a:sym typeface="Wingdings" pitchFamily="2" charset="2"/>
              </a:rPr>
              <a:t> negatively affect feelings and behavior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Reciprocal relation between affect and cognition</a:t>
            </a:r>
          </a:p>
          <a:p>
            <a:r>
              <a:rPr lang="en-US" dirty="0" smtClean="0">
                <a:sym typeface="Wingdings" pitchFamily="2" charset="2"/>
              </a:rPr>
              <a:t>Schemas – cognitive structures that organize and process incoming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Thought patterns developed over the lifespan with accumulate experiences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e.g</a:t>
            </a:r>
            <a:r>
              <a:rPr lang="en-US" dirty="0" smtClean="0">
                <a:sym typeface="Wingdings" pitchFamily="2" charset="2"/>
              </a:rPr>
              <a:t>., “negative cognitive triad” of depression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6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37109"/>
            <a:ext cx="8229600" cy="3948193"/>
          </a:xfrm>
        </p:spPr>
        <p:txBody>
          <a:bodyPr>
            <a:normAutofit/>
          </a:bodyPr>
          <a:lstStyle/>
          <a:p>
            <a:r>
              <a:rPr lang="en-US" dirty="0" smtClean="0"/>
              <a:t>Therapeutic process has a collaborative and </a:t>
            </a:r>
            <a:r>
              <a:rPr lang="en-US" dirty="0" err="1" smtClean="0"/>
              <a:t>psychoeducational</a:t>
            </a:r>
            <a:r>
              <a:rPr lang="en-US" dirty="0" smtClean="0"/>
              <a:t> approach</a:t>
            </a:r>
          </a:p>
          <a:p>
            <a:pPr lvl="1"/>
            <a:r>
              <a:rPr lang="en-US" dirty="0" smtClean="0"/>
              <a:t>(1) monitor automatic thoughts</a:t>
            </a:r>
          </a:p>
          <a:p>
            <a:pPr lvl="1"/>
            <a:r>
              <a:rPr lang="en-US" dirty="0" smtClean="0"/>
              <a:t>(2) recognize relations among cognition, affect, and behavior</a:t>
            </a:r>
          </a:p>
          <a:p>
            <a:pPr lvl="1"/>
            <a:r>
              <a:rPr lang="en-US" dirty="0" smtClean="0"/>
              <a:t>(3) test the validity of automatic thoughts</a:t>
            </a:r>
          </a:p>
          <a:p>
            <a:pPr lvl="1"/>
            <a:r>
              <a:rPr lang="en-US" dirty="0" smtClean="0"/>
              <a:t>(4) substitute more realistic cognitions for distorted thoughts</a:t>
            </a:r>
          </a:p>
          <a:p>
            <a:pPr lvl="1"/>
            <a:r>
              <a:rPr lang="en-US" dirty="0" smtClean="0"/>
              <a:t>(5) identify and alter underlying beliefs, assumptions, or schemas that predispose individuals to engage in faulty thinking patterns</a:t>
            </a:r>
          </a:p>
        </p:txBody>
      </p:sp>
    </p:spTree>
    <p:extLst>
      <p:ext uri="{BB962C8B-B14F-4D97-AF65-F5344CB8AC3E}">
        <p14:creationId xmlns:p14="http://schemas.microsoft.com/office/powerpoint/2010/main" val="1038898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Self-Instructional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21610"/>
            <a:ext cx="8805620" cy="3948193"/>
          </a:xfrm>
        </p:spPr>
        <p:txBody>
          <a:bodyPr/>
          <a:lstStyle/>
          <a:p>
            <a:r>
              <a:rPr lang="en-US" dirty="0" smtClean="0"/>
              <a:t>Donald </a:t>
            </a:r>
            <a:r>
              <a:rPr lang="en-US" dirty="0" err="1" smtClean="0"/>
              <a:t>Meichenbaum</a:t>
            </a:r>
            <a:r>
              <a:rPr lang="en-US" dirty="0" smtClean="0"/>
              <a:t> (early 1970s)</a:t>
            </a:r>
          </a:p>
          <a:p>
            <a:pPr lvl="1"/>
            <a:r>
              <a:rPr lang="en-US" dirty="0" smtClean="0"/>
              <a:t>Behaviorist</a:t>
            </a:r>
          </a:p>
          <a:p>
            <a:pPr lvl="1"/>
            <a:r>
              <a:rPr lang="en-US" dirty="0" smtClean="0"/>
              <a:t>Research investigating operant treatment procedure for schizophrenia patients trained to emit “healthy talk”</a:t>
            </a:r>
          </a:p>
          <a:p>
            <a:pPr lvl="2"/>
            <a:r>
              <a:rPr lang="en-US" dirty="0" smtClean="0"/>
              <a:t>Appeared less distracted and demonstrated superior task performance on multiple measures</a:t>
            </a:r>
          </a:p>
          <a:p>
            <a:r>
              <a:rPr lang="en-US" dirty="0" smtClean="0"/>
              <a:t>Began research program that focused on the role of cognitive factors in behavior modification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60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Self-Instructional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21611"/>
            <a:ext cx="8774624" cy="3979189"/>
          </a:xfrm>
        </p:spPr>
        <p:txBody>
          <a:bodyPr/>
          <a:lstStyle/>
          <a:p>
            <a:r>
              <a:rPr lang="en-US" dirty="0" err="1" smtClean="0"/>
              <a:t>Meichenbaum</a:t>
            </a:r>
            <a:r>
              <a:rPr lang="en-US" dirty="0" smtClean="0"/>
              <a:t> greatly influenced by </a:t>
            </a:r>
            <a:r>
              <a:rPr lang="en-US" dirty="0" err="1" smtClean="0"/>
              <a:t>Vygotsky</a:t>
            </a:r>
            <a:endParaRPr lang="en-US" dirty="0" smtClean="0"/>
          </a:p>
          <a:p>
            <a:pPr lvl="1"/>
            <a:r>
              <a:rPr lang="en-US" dirty="0" smtClean="0"/>
              <a:t>Developmental relation among language, thought, and behavior</a:t>
            </a:r>
          </a:p>
          <a:p>
            <a:pPr lvl="2"/>
            <a:r>
              <a:rPr lang="en-US" dirty="0" smtClean="0"/>
              <a:t>Gradual external regulation by others to self-regulation from internalization of verbal commands</a:t>
            </a:r>
          </a:p>
          <a:p>
            <a:pPr lvl="3"/>
            <a:r>
              <a:rPr lang="en-US" dirty="0" smtClean="0"/>
              <a:t>Recall:  zone of proximal development &amp; scaffolding</a:t>
            </a:r>
          </a:p>
          <a:p>
            <a:r>
              <a:rPr lang="en-US" dirty="0" smtClean="0"/>
              <a:t>Self-instructional training (SIT) program initially designed for impulsive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388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Self-Instructional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06113"/>
            <a:ext cx="8790122" cy="3979190"/>
          </a:xfrm>
        </p:spPr>
        <p:txBody>
          <a:bodyPr/>
          <a:lstStyle/>
          <a:p>
            <a:r>
              <a:rPr lang="en-US" dirty="0" smtClean="0"/>
              <a:t>Six global skills</a:t>
            </a:r>
          </a:p>
          <a:p>
            <a:pPr lvl="1"/>
            <a:r>
              <a:rPr lang="en-US" dirty="0" smtClean="0"/>
              <a:t>(1) problem definition</a:t>
            </a:r>
          </a:p>
          <a:p>
            <a:pPr lvl="1"/>
            <a:r>
              <a:rPr lang="en-US" dirty="0" smtClean="0"/>
              <a:t>(2) problem approach</a:t>
            </a:r>
          </a:p>
          <a:p>
            <a:pPr lvl="1"/>
            <a:r>
              <a:rPr lang="en-US" dirty="0" smtClean="0"/>
              <a:t>(3) attention focusing</a:t>
            </a:r>
          </a:p>
          <a:p>
            <a:pPr lvl="1"/>
            <a:r>
              <a:rPr lang="en-US" dirty="0" smtClean="0"/>
              <a:t>(4) coping statements</a:t>
            </a:r>
          </a:p>
          <a:p>
            <a:pPr lvl="1"/>
            <a:r>
              <a:rPr lang="en-US" dirty="0" smtClean="0"/>
              <a:t>(5) error-correcting options</a:t>
            </a:r>
          </a:p>
          <a:p>
            <a:pPr lvl="1"/>
            <a:r>
              <a:rPr lang="en-US" dirty="0" smtClean="0"/>
              <a:t>(6) self-reinforcement</a:t>
            </a:r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0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Inoculation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06111"/>
            <a:ext cx="8805620" cy="3994689"/>
          </a:xfrm>
        </p:spPr>
        <p:txBody>
          <a:bodyPr/>
          <a:lstStyle/>
          <a:p>
            <a:r>
              <a:rPr lang="en-US" dirty="0" err="1" smtClean="0"/>
              <a:t>Meichenbaum</a:t>
            </a:r>
            <a:r>
              <a:rPr lang="en-US" dirty="0" smtClean="0"/>
              <a:t> (1970s)</a:t>
            </a:r>
          </a:p>
          <a:p>
            <a:r>
              <a:rPr lang="en-US" dirty="0" smtClean="0"/>
              <a:t>Learn to cope with small amounts of stress</a:t>
            </a:r>
          </a:p>
          <a:p>
            <a:pPr lvl="1"/>
            <a:r>
              <a:rPr lang="en-US" dirty="0" smtClean="0"/>
              <a:t>Treatment maintenance and generalization</a:t>
            </a:r>
          </a:p>
          <a:p>
            <a:r>
              <a:rPr lang="en-US" dirty="0" smtClean="0"/>
              <a:t>Follows immunization model</a:t>
            </a:r>
          </a:p>
          <a:p>
            <a:pPr lvl="1"/>
            <a:r>
              <a:rPr lang="en-US" dirty="0" smtClean="0"/>
              <a:t>If learn coping from mild levels of stress then “inoculated” against uncontrollable levels of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73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Self-Control 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21610"/>
            <a:ext cx="8805620" cy="4025685"/>
          </a:xfrm>
        </p:spPr>
        <p:txBody>
          <a:bodyPr>
            <a:normAutofit/>
          </a:bodyPr>
          <a:lstStyle/>
          <a:p>
            <a:r>
              <a:rPr lang="en-US" dirty="0" smtClean="0"/>
              <a:t>Marvin </a:t>
            </a:r>
            <a:r>
              <a:rPr lang="en-US" dirty="0" err="1" smtClean="0"/>
              <a:t>Goldfried</a:t>
            </a:r>
            <a:r>
              <a:rPr lang="en-US" dirty="0" smtClean="0"/>
              <a:t> (early 1970s)</a:t>
            </a:r>
          </a:p>
          <a:p>
            <a:r>
              <a:rPr lang="en-US" dirty="0" smtClean="0"/>
              <a:t>Systematic desensitization</a:t>
            </a:r>
          </a:p>
          <a:p>
            <a:pPr lvl="1"/>
            <a:r>
              <a:rPr lang="en-US" dirty="0" smtClean="0"/>
              <a:t>(1) description of the therapeutic rationale in terms of skills training</a:t>
            </a:r>
          </a:p>
          <a:p>
            <a:pPr lvl="1"/>
            <a:r>
              <a:rPr lang="en-US" dirty="0" smtClean="0"/>
              <a:t>(2) use of relaxation as generalized coping strategy</a:t>
            </a:r>
          </a:p>
          <a:p>
            <a:pPr lvl="1"/>
            <a:r>
              <a:rPr lang="en-US" dirty="0" smtClean="0"/>
              <a:t>(3) use of multiple theme hierarchies</a:t>
            </a:r>
          </a:p>
          <a:p>
            <a:pPr lvl="1"/>
            <a:r>
              <a:rPr lang="en-US" dirty="0" smtClean="0"/>
              <a:t>(4) training in “relaxing away” scene-induced anxiety (i.e., exposure)</a:t>
            </a:r>
          </a:p>
          <a:p>
            <a:pPr lvl="2"/>
            <a:r>
              <a:rPr lang="en-US" dirty="0" smtClean="0"/>
              <a:t>Does not terminate the imaginal scene at indication of distress</a:t>
            </a:r>
          </a:p>
        </p:txBody>
      </p:sp>
    </p:spTree>
    <p:extLst>
      <p:ext uri="{BB962C8B-B14F-4D97-AF65-F5344CB8AC3E}">
        <p14:creationId xmlns:p14="http://schemas.microsoft.com/office/powerpoint/2010/main" val="1864484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Problem-Solving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80" y="2432945"/>
            <a:ext cx="8741045" cy="3843868"/>
          </a:xfrm>
        </p:spPr>
        <p:txBody>
          <a:bodyPr/>
          <a:lstStyle/>
          <a:p>
            <a:r>
              <a:rPr lang="en-US" dirty="0" err="1" smtClean="0"/>
              <a:t>D’Zurilla</a:t>
            </a:r>
            <a:r>
              <a:rPr lang="en-US" dirty="0" smtClean="0"/>
              <a:t> &amp; </a:t>
            </a:r>
            <a:r>
              <a:rPr lang="en-US" dirty="0" err="1" smtClean="0"/>
              <a:t>Goldfried</a:t>
            </a:r>
            <a:r>
              <a:rPr lang="en-US" dirty="0" smtClean="0"/>
              <a:t> (early 1970s)</a:t>
            </a:r>
          </a:p>
          <a:p>
            <a:r>
              <a:rPr lang="en-US" dirty="0" smtClean="0"/>
              <a:t>Self-control training for client to function as own therapist</a:t>
            </a:r>
          </a:p>
          <a:p>
            <a:r>
              <a:rPr lang="en-US" dirty="0" smtClean="0"/>
              <a:t>Makes available a variety of effective response alternatives for coping with a problem situation and increases the likelihood of selecting the most effective response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00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394</TotalTime>
  <Words>1866</Words>
  <Application>Microsoft Macintosh PowerPoint</Application>
  <PresentationFormat>Widescreen</PresentationFormat>
  <Paragraphs>221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Garamond</vt:lpstr>
      <vt:lpstr>Wingdings</vt:lpstr>
      <vt:lpstr>Arial</vt:lpstr>
      <vt:lpstr>Organic</vt:lpstr>
      <vt:lpstr>CBT: Some Basic Historical Concepts</vt:lpstr>
      <vt:lpstr>Cognitive-Behavioral Therapy  &amp; Three Fundamental Propositions</vt:lpstr>
      <vt:lpstr>What is CBT?</vt:lpstr>
      <vt:lpstr>PowerPoint Presentation</vt:lpstr>
      <vt:lpstr>Historical Bases of CBT</vt:lpstr>
      <vt:lpstr>Historical Bases of CBT</vt:lpstr>
      <vt:lpstr>Historical Bases of CBT</vt:lpstr>
      <vt:lpstr>Historical Bases of CBT</vt:lpstr>
      <vt:lpstr>Historical Bases of CBT</vt:lpstr>
      <vt:lpstr>Historical Bases of CBT</vt:lpstr>
      <vt:lpstr>Social-Cognitive Person Variables</vt:lpstr>
      <vt:lpstr>Historical Bases of CBT</vt:lpstr>
      <vt:lpstr>Historical Bases of CBT</vt:lpstr>
      <vt:lpstr>Historical Bases of CBT</vt:lpstr>
      <vt:lpstr>Historical Bases of CBT</vt:lpstr>
      <vt:lpstr>PowerPoint Presentation</vt:lpstr>
      <vt:lpstr>Major Models of CBT</vt:lpstr>
      <vt:lpstr>Rational Emotive Behavior Therapy</vt:lpstr>
      <vt:lpstr>Rational Emotive Behavior Therapy</vt:lpstr>
      <vt:lpstr>Cognitive Therapy</vt:lpstr>
      <vt:lpstr>Cognitive Therapy</vt:lpstr>
      <vt:lpstr>Cognitive Therapy</vt:lpstr>
      <vt:lpstr>Self-Instructional Training</vt:lpstr>
      <vt:lpstr>Self-Instructional Training</vt:lpstr>
      <vt:lpstr>Self-Instructional Training</vt:lpstr>
      <vt:lpstr>Stress Inoculation Training</vt:lpstr>
      <vt:lpstr>Self-Control Treatments</vt:lpstr>
      <vt:lpstr>Problem-Solving Therapy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CBT: Some Basic Historical Concepts</dc:title>
  <dc:creator>Adam Volungis</dc:creator>
  <cp:lastModifiedBy>Adam Volungis</cp:lastModifiedBy>
  <cp:revision>36</cp:revision>
  <cp:lastPrinted>2016-08-31T22:49:34Z</cp:lastPrinted>
  <dcterms:created xsi:type="dcterms:W3CDTF">2016-08-31T22:34:40Z</dcterms:created>
  <dcterms:modified xsi:type="dcterms:W3CDTF">2016-09-01T05:11:01Z</dcterms:modified>
</cp:coreProperties>
</file>